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6.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7.xml" ContentType="application/vnd.openxmlformats-officedocument.theme+xml"/>
  <Override PartName="/ppt/tags/tag7.xml" ContentType="application/vnd.openxmlformats-officedocument.presentationml.tags+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9.xml" ContentType="application/vnd.openxmlformats-officedocument.theme+xml"/>
  <Override PartName="/ppt/tags/tag8.xml" ContentType="application/vnd.openxmlformats-officedocument.presentationml.tags+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98" r:id="rId3"/>
    <p:sldMasterId id="2147483727" r:id="rId4"/>
    <p:sldMasterId id="2147483747" r:id="rId5"/>
    <p:sldMasterId id="2147483801" r:id="rId6"/>
    <p:sldMasterId id="2147483856" r:id="rId7"/>
    <p:sldMasterId id="2147483863" r:id="rId8"/>
    <p:sldMasterId id="2147483866" r:id="rId9"/>
  </p:sldMasterIdLst>
  <p:notesMasterIdLst>
    <p:notesMasterId r:id="rId43"/>
  </p:notesMasterIdLst>
  <p:sldIdLst>
    <p:sldId id="257" r:id="rId10"/>
    <p:sldId id="258" r:id="rId11"/>
    <p:sldId id="268" r:id="rId12"/>
    <p:sldId id="269" r:id="rId13"/>
    <p:sldId id="270" r:id="rId14"/>
    <p:sldId id="271" r:id="rId15"/>
    <p:sldId id="259" r:id="rId16"/>
    <p:sldId id="260" r:id="rId17"/>
    <p:sldId id="261" r:id="rId18"/>
    <p:sldId id="262" r:id="rId19"/>
    <p:sldId id="263"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6" r:id="rId34"/>
    <p:sldId id="287" r:id="rId35"/>
    <p:sldId id="288" r:id="rId36"/>
    <p:sldId id="289" r:id="rId37"/>
    <p:sldId id="290" r:id="rId38"/>
    <p:sldId id="295" r:id="rId39"/>
    <p:sldId id="296" r:id="rId40"/>
    <p:sldId id="291" r:id="rId41"/>
    <p:sldId id="153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een Vasireddy" initials="NV" lastIdx="1" clrIdx="0">
    <p:extLst>
      <p:ext uri="{19B8F6BF-5375-455C-9EA6-DF929625EA0E}">
        <p15:presenceInfo xmlns:p15="http://schemas.microsoft.com/office/powerpoint/2012/main" userId="S-1-5-21-1343024091-1078145449-682003330-1208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6" d="100"/>
          <a:sy n="96" d="100"/>
        </p:scale>
        <p:origin x="3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3" Type="http://schemas.openxmlformats.org/officeDocument/2006/relationships/slideMaster" Target="slideMasters/slideMaster3.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slide" Target="slides/slide3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microsoft.com/office/2016/11/relationships/changesInfo" Target="changesInfos/changesInfo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Master" Target="slideMasters/slideMaster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ill Kotlyarenko" userId="1abb784d1bce7eb2" providerId="LiveId" clId="{5DFC68F0-2670-4244-877C-A364D8DBA8F0}"/>
    <pc:docChg chg="addSld modSld">
      <pc:chgData name="Kirill Kotlyarenko" userId="1abb784d1bce7eb2" providerId="LiveId" clId="{5DFC68F0-2670-4244-877C-A364D8DBA8F0}" dt="2018-06-05T20:03:10.504" v="0"/>
      <pc:docMkLst>
        <pc:docMk/>
      </pc:docMkLst>
      <pc:sldChg chg="add">
        <pc:chgData name="Kirill Kotlyarenko" userId="1abb784d1bce7eb2" providerId="LiveId" clId="{5DFC68F0-2670-4244-877C-A364D8DBA8F0}" dt="2018-06-05T20:03:10.504" v="0"/>
        <pc:sldMkLst>
          <pc:docMk/>
          <pc:sldMk cId="3876711821" sldId="153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rochs_microsoft_com/Documents/Optimize/CPU%20Graph.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P95 CPU utilization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'[CPU Graph.xlsx]Sheet1'!$B$10</c:f>
              <c:strCache>
                <c:ptCount val="1"/>
                <c:pt idx="0">
                  <c:v>CPU Utilization</c:v>
                </c:pt>
              </c:strCache>
            </c:strRef>
          </c:tx>
          <c:spPr>
            <a:ln w="28575" cap="rnd">
              <a:solidFill>
                <a:schemeClr val="accent1"/>
              </a:solidFill>
              <a:round/>
            </a:ln>
            <a:effectLst/>
          </c:spPr>
          <c:marker>
            <c:symbol val="none"/>
          </c:marker>
          <c:cat>
            <c:numRef>
              <c:f>'[CPU Graph.xlsx]Sheet1'!$C$11:$Z$11</c:f>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0.79166666666666596</c:v>
                </c:pt>
                <c:pt idx="20">
                  <c:v>0.83333333333333304</c:v>
                </c:pt>
                <c:pt idx="21">
                  <c:v>0.875</c:v>
                </c:pt>
                <c:pt idx="22">
                  <c:v>0.91666666666666596</c:v>
                </c:pt>
                <c:pt idx="23">
                  <c:v>0.95833333333333304</c:v>
                </c:pt>
              </c:numCache>
            </c:numRef>
          </c:cat>
          <c:val>
            <c:numRef>
              <c:f>'[CPU Graph.xlsx]Sheet1'!$C$10:$Z$10</c:f>
              <c:numCache>
                <c:formatCode>General</c:formatCode>
                <c:ptCount val="24"/>
                <c:pt idx="0">
                  <c:v>0</c:v>
                </c:pt>
                <c:pt idx="1">
                  <c:v>0</c:v>
                </c:pt>
                <c:pt idx="2">
                  <c:v>1</c:v>
                </c:pt>
                <c:pt idx="3">
                  <c:v>0</c:v>
                </c:pt>
                <c:pt idx="4">
                  <c:v>0</c:v>
                </c:pt>
                <c:pt idx="5">
                  <c:v>0</c:v>
                </c:pt>
                <c:pt idx="6">
                  <c:v>0</c:v>
                </c:pt>
                <c:pt idx="7">
                  <c:v>4</c:v>
                </c:pt>
                <c:pt idx="8">
                  <c:v>10</c:v>
                </c:pt>
                <c:pt idx="9">
                  <c:v>8</c:v>
                </c:pt>
                <c:pt idx="10">
                  <c:v>18</c:v>
                </c:pt>
                <c:pt idx="11">
                  <c:v>25</c:v>
                </c:pt>
                <c:pt idx="12">
                  <c:v>22</c:v>
                </c:pt>
                <c:pt idx="13">
                  <c:v>18</c:v>
                </c:pt>
                <c:pt idx="14">
                  <c:v>22</c:v>
                </c:pt>
                <c:pt idx="15">
                  <c:v>17</c:v>
                </c:pt>
                <c:pt idx="16">
                  <c:v>11</c:v>
                </c:pt>
                <c:pt idx="17">
                  <c:v>18</c:v>
                </c:pt>
                <c:pt idx="18">
                  <c:v>12</c:v>
                </c:pt>
                <c:pt idx="19">
                  <c:v>17</c:v>
                </c:pt>
                <c:pt idx="20">
                  <c:v>6</c:v>
                </c:pt>
                <c:pt idx="21">
                  <c:v>0</c:v>
                </c:pt>
                <c:pt idx="22">
                  <c:v>0</c:v>
                </c:pt>
                <c:pt idx="23">
                  <c:v>0</c:v>
                </c:pt>
              </c:numCache>
            </c:numRef>
          </c:val>
          <c:smooth val="0"/>
          <c:extLst>
            <c:ext xmlns:c16="http://schemas.microsoft.com/office/drawing/2014/chart" uri="{C3380CC4-5D6E-409C-BE32-E72D297353CC}">
              <c16:uniqueId val="{00000000-2235-4F3B-B1E7-92764CEBAF51}"/>
            </c:ext>
          </c:extLst>
        </c:ser>
        <c:dLbls>
          <c:showLegendKey val="0"/>
          <c:showVal val="0"/>
          <c:showCatName val="0"/>
          <c:showSerName val="0"/>
          <c:showPercent val="0"/>
          <c:showBubbleSize val="0"/>
        </c:dLbls>
        <c:smooth val="0"/>
        <c:axId val="599332768"/>
        <c:axId val="599335088"/>
        <c:extLst>
          <c:ext xmlns:c15="http://schemas.microsoft.com/office/drawing/2012/chart" uri="{02D57815-91ED-43cb-92C2-25804820EDAC}">
            <c15:filteredLineSeries>
              <c15:ser>
                <c:idx val="1"/>
                <c:order val="1"/>
                <c:tx>
                  <c:strRef>
                    <c:extLst>
                      <c:ext uri="{02D57815-91ED-43cb-92C2-25804820EDAC}">
                        <c15:formulaRef>
                          <c15:sqref>'[CPU Graph.xlsx]Sheet1'!$B$11</c15:sqref>
                        </c15:formulaRef>
                      </c:ext>
                    </c:extLst>
                    <c:strCache>
                      <c:ptCount val="1"/>
                      <c:pt idx="0">
                        <c:v>Time</c:v>
                      </c:pt>
                    </c:strCache>
                  </c:strRef>
                </c:tx>
                <c:spPr>
                  <a:ln w="28575" cap="rnd">
                    <a:solidFill>
                      <a:schemeClr val="accent2"/>
                    </a:solidFill>
                    <a:round/>
                  </a:ln>
                  <a:effectLst/>
                </c:spPr>
                <c:marker>
                  <c:symbol val="none"/>
                </c:marker>
                <c:cat>
                  <c:numRef>
                    <c:extLst>
                      <c:ext uri="{02D57815-91ED-43cb-92C2-25804820EDAC}">
                        <c15:formulaRef>
                          <c15:sqref>'[CPU Graph.xlsx]Sheet1'!$C$11:$Z$11</c15:sqref>
                        </c15:formulaRef>
                      </c:ext>
                    </c:extLst>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0.79166666666666596</c:v>
                      </c:pt>
                      <c:pt idx="20">
                        <c:v>0.83333333333333304</c:v>
                      </c:pt>
                      <c:pt idx="21">
                        <c:v>0.875</c:v>
                      </c:pt>
                      <c:pt idx="22">
                        <c:v>0.91666666666666596</c:v>
                      </c:pt>
                      <c:pt idx="23">
                        <c:v>0.95833333333333304</c:v>
                      </c:pt>
                    </c:numCache>
                  </c:numRef>
                </c:cat>
                <c:val>
                  <c:numRef>
                    <c:extLst>
                      <c:ext uri="{02D57815-91ED-43cb-92C2-25804820EDAC}">
                        <c15:formulaRef>
                          <c15:sqref>'[CPU Graph.xlsx]Sheet1'!$C$11:$Z$11</c15:sqref>
                        </c15:formulaRef>
                      </c:ext>
                    </c:extLst>
                    <c:numCache>
                      <c:formatCode>h:mm\ AM/PM</c:formatCode>
                      <c:ptCount val="24"/>
                      <c:pt idx="0">
                        <c:v>0</c:v>
                      </c:pt>
                      <c:pt idx="1">
                        <c:v>4.1666666666666699E-2</c:v>
                      </c:pt>
                      <c:pt idx="2">
                        <c:v>8.3333333333333301E-2</c:v>
                      </c:pt>
                      <c:pt idx="3">
                        <c:v>0.125</c:v>
                      </c:pt>
                      <c:pt idx="4">
                        <c:v>0.16666666666666699</c:v>
                      </c:pt>
                      <c:pt idx="5">
                        <c:v>0.20833333333333301</c:v>
                      </c:pt>
                      <c:pt idx="6">
                        <c:v>0.25</c:v>
                      </c:pt>
                      <c:pt idx="7">
                        <c:v>0.29166666666666702</c:v>
                      </c:pt>
                      <c:pt idx="8">
                        <c:v>0.33333333333333298</c:v>
                      </c:pt>
                      <c:pt idx="9">
                        <c:v>0.375</c:v>
                      </c:pt>
                      <c:pt idx="10">
                        <c:v>0.41666666666666702</c:v>
                      </c:pt>
                      <c:pt idx="11">
                        <c:v>0.45833333333333298</c:v>
                      </c:pt>
                      <c:pt idx="12">
                        <c:v>0.5</c:v>
                      </c:pt>
                      <c:pt idx="13">
                        <c:v>0.54166666666666696</c:v>
                      </c:pt>
                      <c:pt idx="14">
                        <c:v>0.58333333333333304</c:v>
                      </c:pt>
                      <c:pt idx="15">
                        <c:v>0.625</c:v>
                      </c:pt>
                      <c:pt idx="16">
                        <c:v>0.66666666666666696</c:v>
                      </c:pt>
                      <c:pt idx="17">
                        <c:v>0.70833333333333304</c:v>
                      </c:pt>
                      <c:pt idx="18">
                        <c:v>0.75</c:v>
                      </c:pt>
                      <c:pt idx="19">
                        <c:v>0.79166666666666596</c:v>
                      </c:pt>
                      <c:pt idx="20">
                        <c:v>0.83333333333333304</c:v>
                      </c:pt>
                      <c:pt idx="21">
                        <c:v>0.875</c:v>
                      </c:pt>
                      <c:pt idx="22">
                        <c:v>0.91666666666666596</c:v>
                      </c:pt>
                      <c:pt idx="23">
                        <c:v>0.95833333333333304</c:v>
                      </c:pt>
                    </c:numCache>
                  </c:numRef>
                </c:val>
                <c:smooth val="0"/>
                <c:extLst>
                  <c:ext xmlns:c16="http://schemas.microsoft.com/office/drawing/2014/chart" uri="{C3380CC4-5D6E-409C-BE32-E72D297353CC}">
                    <c16:uniqueId val="{00000001-2235-4F3B-B1E7-92764CEBAF51}"/>
                  </c:ext>
                </c:extLst>
              </c15:ser>
            </c15:filteredLineSeries>
          </c:ext>
        </c:extLst>
      </c:lineChart>
      <c:catAx>
        <c:axId val="599332768"/>
        <c:scaling>
          <c:orientation val="minMax"/>
        </c:scaling>
        <c:delete val="0"/>
        <c:axPos val="b"/>
        <c:numFmt formatCode="h:mm\ AM/P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9335088"/>
        <c:crosses val="autoZero"/>
        <c:auto val="1"/>
        <c:lblAlgn val="ctr"/>
        <c:lblOffset val="100"/>
        <c:noMultiLvlLbl val="0"/>
      </c:catAx>
      <c:valAx>
        <c:axId val="599335088"/>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993327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FY16 CPU P95</a:t>
            </a:r>
            <a:r>
              <a:rPr lang="en-US" baseline="0" dirty="0"/>
              <a:t> average, Azure IaaS</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Sheet1!$C$2:$G$2</c:f>
              <c:strCache>
                <c:ptCount val="5"/>
                <c:pt idx="0">
                  <c:v>October</c:v>
                </c:pt>
                <c:pt idx="1">
                  <c:v>November</c:v>
                </c:pt>
                <c:pt idx="2">
                  <c:v>December</c:v>
                </c:pt>
                <c:pt idx="3">
                  <c:v>January</c:v>
                </c:pt>
                <c:pt idx="4">
                  <c:v>February</c:v>
                </c:pt>
              </c:strCache>
            </c:strRef>
          </c:cat>
          <c:val>
            <c:numRef>
              <c:f>Sheet1!$C$3:$G$3</c:f>
              <c:numCache>
                <c:formatCode>0.00%</c:formatCode>
                <c:ptCount val="5"/>
                <c:pt idx="0">
                  <c:v>6.8500000000000005E-2</c:v>
                </c:pt>
                <c:pt idx="1">
                  <c:v>0.10050000000000001</c:v>
                </c:pt>
                <c:pt idx="2">
                  <c:v>0.1004</c:v>
                </c:pt>
                <c:pt idx="3">
                  <c:v>0.1014</c:v>
                </c:pt>
                <c:pt idx="4">
                  <c:v>0.13719999999999999</c:v>
                </c:pt>
              </c:numCache>
            </c:numRef>
          </c:val>
          <c:extLst>
            <c:ext xmlns:c16="http://schemas.microsoft.com/office/drawing/2014/chart" uri="{C3380CC4-5D6E-409C-BE32-E72D297353CC}">
              <c16:uniqueId val="{00000000-3568-444B-9795-0728D48A3C95}"/>
            </c:ext>
          </c:extLst>
        </c:ser>
        <c:dLbls>
          <c:showLegendKey val="0"/>
          <c:showVal val="0"/>
          <c:showCatName val="0"/>
          <c:showSerName val="0"/>
          <c:showPercent val="0"/>
          <c:showBubbleSize val="0"/>
        </c:dLbls>
        <c:gapWidth val="219"/>
        <c:overlap val="-27"/>
        <c:axId val="641744144"/>
        <c:axId val="641746464"/>
      </c:barChart>
      <c:catAx>
        <c:axId val="6417441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bg1">
                    <a:lumMod val="50000"/>
                  </a:schemeClr>
                </a:solidFill>
                <a:latin typeface="+mn-lt"/>
                <a:ea typeface="+mn-ea"/>
                <a:cs typeface="+mn-cs"/>
              </a:defRPr>
            </a:pPr>
            <a:endParaRPr lang="en-US"/>
          </a:p>
        </c:txPr>
        <c:crossAx val="641746464"/>
        <c:crosses val="autoZero"/>
        <c:auto val="1"/>
        <c:lblAlgn val="ctr"/>
        <c:lblOffset val="100"/>
        <c:noMultiLvlLbl val="0"/>
      </c:catAx>
      <c:valAx>
        <c:axId val="641746464"/>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bg1">
                    <a:lumMod val="50000"/>
                  </a:schemeClr>
                </a:solidFill>
                <a:latin typeface="+mn-lt"/>
                <a:ea typeface="+mn-ea"/>
                <a:cs typeface="+mn-cs"/>
              </a:defRPr>
            </a:pPr>
            <a:endParaRPr lang="en-US"/>
          </a:p>
        </c:txPr>
        <c:crossAx val="64174414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C9F639-AB2F-4FF7-9796-27B5519FF32E}" type="datetimeFigureOut">
              <a:rPr lang="en-US" smtClean="0"/>
              <a:t>6/5/2018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3B323F-47BA-49B6-960A-ED990D14B22D}" type="slidenum">
              <a:rPr lang="en-US" smtClean="0"/>
              <a:t>‹#›</a:t>
            </a:fld>
            <a:endParaRPr lang="en-US"/>
          </a:p>
        </p:txBody>
      </p:sp>
    </p:spTree>
    <p:extLst>
      <p:ext uri="{BB962C8B-B14F-4D97-AF65-F5344CB8AC3E}">
        <p14:creationId xmlns:p14="http://schemas.microsoft.com/office/powerpoint/2010/main" val="29451868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honeregistration.microsoft.co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microsoft.sharepoint.com/sites/itweb/securelogon/Pages/FAQ.aspx"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a:solidFill>
                  <a:schemeClr val="tx1"/>
                </a:solidFill>
                <a:effectLst/>
                <a:latin typeface="Segoe UI Light" pitchFamily="34" charset="0"/>
                <a:ea typeface="+mn-ea"/>
                <a:cs typeface="+mn-cs"/>
              </a:rPr>
              <a:t>IMPORTANT NOTE:</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Microsoft Ready will utilize Windows 10 and the new </a:t>
            </a:r>
            <a:r>
              <a:rPr lang="en-US" sz="900" u="sng" kern="1200" dirty="0">
                <a:solidFill>
                  <a:schemeClr val="tx1"/>
                </a:solidFill>
                <a:effectLst/>
                <a:latin typeface="Segoe UI Light" pitchFamily="34" charset="0"/>
                <a:ea typeface="+mn-ea"/>
                <a:cs typeface="+mn-cs"/>
              </a:rPr>
              <a:t>PowerPoint 2016</a:t>
            </a:r>
            <a:r>
              <a:rPr lang="en-US" sz="900" kern="1200" dirty="0">
                <a:solidFill>
                  <a:schemeClr val="tx1"/>
                </a:solidFill>
                <a:effectLst/>
                <a:latin typeface="Segoe UI Light" pitchFamily="34" charset="0"/>
                <a:ea typeface="+mn-ea"/>
                <a:cs typeface="+mn-cs"/>
              </a:rPr>
              <a:t>, as well as </a:t>
            </a:r>
            <a:r>
              <a:rPr lang="en-US" sz="900" u="sng" kern="1200" dirty="0">
                <a:solidFill>
                  <a:schemeClr val="tx1"/>
                </a:solidFill>
                <a:effectLst/>
                <a:latin typeface="Segoe UI Light" pitchFamily="34" charset="0"/>
                <a:ea typeface="+mn-ea"/>
                <a:cs typeface="+mn-cs"/>
              </a:rPr>
              <a:t>PowerPoint 2013</a:t>
            </a:r>
            <a:r>
              <a:rPr lang="en-US" sz="900" kern="1200" dirty="0">
                <a:solidFill>
                  <a:schemeClr val="tx1"/>
                </a:solidFill>
                <a:effectLst/>
                <a:latin typeface="Segoe UI Light" pitchFamily="34" charset="0"/>
                <a:ea typeface="+mn-ea"/>
                <a:cs typeface="+mn-cs"/>
              </a:rPr>
              <a:t> on </a:t>
            </a:r>
            <a:r>
              <a:rPr lang="en-US" sz="900" b="1" kern="1200" dirty="0">
                <a:solidFill>
                  <a:schemeClr val="tx1"/>
                </a:solidFill>
                <a:effectLst/>
                <a:latin typeface="Segoe UI Light" pitchFamily="34" charset="0"/>
                <a:ea typeface="+mn-ea"/>
                <a:cs typeface="+mn-cs"/>
              </a:rPr>
              <a:t>all</a:t>
            </a:r>
            <a:r>
              <a:rPr lang="en-US" sz="900" kern="1200" dirty="0">
                <a:solidFill>
                  <a:schemeClr val="tx1"/>
                </a:solidFill>
                <a:effectLst/>
                <a:latin typeface="Segoe UI Light" pitchFamily="34" charset="0"/>
                <a:ea typeface="+mn-ea"/>
                <a:cs typeface="+mn-cs"/>
              </a:rPr>
              <a:t> event machines. Please build your slides utilizing the appropriate Template and utilize the version of PowerPoint that works best.</a:t>
            </a:r>
          </a:p>
          <a:p>
            <a:r>
              <a:rPr lang="en-US" sz="900" kern="1200" dirty="0">
                <a:solidFill>
                  <a:schemeClr val="tx1"/>
                </a:solidFill>
                <a:effectLst/>
                <a:latin typeface="Segoe UI Light" pitchFamily="34" charset="0"/>
                <a:ea typeface="+mn-ea"/>
                <a:cs typeface="+mn-cs"/>
              </a:rPr>
              <a:t> </a:t>
            </a:r>
          </a:p>
          <a:p>
            <a:r>
              <a:rPr lang="en-US" sz="900" kern="1200" dirty="0">
                <a:solidFill>
                  <a:schemeClr val="tx1"/>
                </a:solidFill>
                <a:effectLst/>
                <a:latin typeface="Segoe UI Light" pitchFamily="34" charset="0"/>
                <a:ea typeface="+mn-ea"/>
                <a:cs typeface="+mn-cs"/>
              </a:rPr>
              <a:t>Windows 10 devices now connect remotely through VPN using the PIN with Passport for Work. Speakers needing to use VPN in a demo, will need to have registered for Phone Authentication at </a:t>
            </a:r>
            <a:r>
              <a:rPr lang="en-US" sz="900" u="sng" kern="1200" dirty="0">
                <a:solidFill>
                  <a:schemeClr val="tx1"/>
                </a:solidFill>
                <a:effectLst/>
                <a:latin typeface="Segoe UI Light" pitchFamily="34" charset="0"/>
                <a:ea typeface="+mn-ea"/>
                <a:cs typeface="+mn-cs"/>
                <a:hlinkClick r:id="rId3"/>
              </a:rPr>
              <a:t>https://phoneregistration.microsoft.com</a:t>
            </a:r>
            <a:r>
              <a:rPr lang="en-US" sz="900" kern="1200" dirty="0">
                <a:solidFill>
                  <a:schemeClr val="tx1"/>
                </a:solidFill>
                <a:effectLst/>
                <a:latin typeface="Segoe UI Light" pitchFamily="34" charset="0"/>
                <a:ea typeface="+mn-ea"/>
                <a:cs typeface="+mn-cs"/>
              </a:rPr>
              <a:t>. Additional details are also available here: </a:t>
            </a:r>
            <a:r>
              <a:rPr lang="en-US" sz="900" u="sng" kern="1200" dirty="0">
                <a:solidFill>
                  <a:schemeClr val="tx1"/>
                </a:solidFill>
                <a:effectLst/>
                <a:latin typeface="Segoe UI Light" pitchFamily="34" charset="0"/>
                <a:ea typeface="+mn-ea"/>
                <a:cs typeface="+mn-cs"/>
                <a:hlinkClick r:id="rId4"/>
              </a:rPr>
              <a:t>https://microsoft.sharepoint.com/sites/itweb/securelogon/Pages/FAQ.aspx</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917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0457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7228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938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7500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8238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4858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337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34470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4660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354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6045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7167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0505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BAF807-183D-4AE3-A74F-99FB0F1FBF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3272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7913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32747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9272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26243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94150-4F81-45CE-B163-38434C9A9A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5972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47400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5408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Rick</a:t>
            </a:r>
          </a:p>
          <a:p>
            <a:r>
              <a:rPr lang="en-US" b="1" dirty="0"/>
              <a:t>Presentation Notes:</a:t>
            </a:r>
          </a:p>
          <a:p>
            <a:endParaRPr lang="en-US" b="1" dirty="0"/>
          </a:p>
          <a:p>
            <a:r>
              <a:rPr lang="en-US" b="1" dirty="0"/>
              <a:t>Slide Objective:</a:t>
            </a:r>
            <a:r>
              <a:rPr lang="en-US" dirty="0"/>
              <a:t> </a:t>
            </a:r>
          </a:p>
          <a:p>
            <a:r>
              <a:rPr lang="en-US" dirty="0"/>
              <a:t>Show real implementation of optimization methods used by Microsoft IT to save costs.</a:t>
            </a:r>
          </a:p>
          <a:p>
            <a:endParaRPr lang="en-US" dirty="0"/>
          </a:p>
          <a:p>
            <a:r>
              <a:rPr lang="en-US" b="1" dirty="0"/>
              <a:t>Speaker Notes: </a:t>
            </a:r>
          </a:p>
          <a:p>
            <a:r>
              <a:rPr lang="en-US" b="0" dirty="0"/>
              <a:t>Here is an example of an Azure IaaS server from our environment. It started as a D14 size SKU, this workload maxes out at around 25 percent CPU utilization as you can see. This utilization graph is using the P95 calculation to normalize the graph, this is the industry standard for measuring performance. This is not actually a “bad” example, CPU utilization can be 4 percent to 5 percent in an enterprise environment. </a:t>
            </a:r>
          </a:p>
          <a:p>
            <a:endParaRPr lang="en-US" b="0" dirty="0"/>
          </a:p>
          <a:p>
            <a:r>
              <a:rPr lang="en-US" b="0" dirty="0"/>
              <a:t>Using the P95 calculation, our algorithm and tools recommend that this workload be hosted on a D12 SKU, with a significantly lower monthly cost. Implementing this recommendation with the automation we’ve developed would yield $970 savings per month.</a:t>
            </a:r>
          </a:p>
          <a:p>
            <a:endParaRPr lang="en-US" b="0" dirty="0"/>
          </a:p>
          <a:p>
            <a:r>
              <a:rPr lang="en-US" b="0" dirty="0"/>
              <a:t>When we look at utilization during a typical workday, we see that the server isn’t in use from 9:00 PM until approximately 6:00 AM each day. If we implement a snooze schedule through automation, we can save an additional 40 percent in monthly costs without any impacts to the application this server supports.</a:t>
            </a:r>
          </a:p>
          <a:p>
            <a:endParaRPr lang="en-US" b="0" dirty="0"/>
          </a:p>
          <a:p>
            <a:r>
              <a:rPr lang="en-US" b="0" dirty="0"/>
              <a:t>As you can see, the only area that is shaded white is when the server is actually in use. We’ve gone from a server that cost $1400 per month to $268 dollars per month with no impact to the application.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DEB1B-1113-4DAB-8792-334FC2C674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2755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63025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7135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9638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AB9A6D4-FB34-4BDB-BA1E-7271914431F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55997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Rick</a:t>
            </a:r>
          </a:p>
          <a:p>
            <a:r>
              <a:rPr lang="en-US" b="1" dirty="0"/>
              <a:t>Presentation Notes:</a:t>
            </a:r>
          </a:p>
          <a:p>
            <a:endParaRPr lang="en-US" b="1" dirty="0"/>
          </a:p>
          <a:p>
            <a:r>
              <a:rPr lang="en-US" b="1" dirty="0"/>
              <a:t>Slide Objective:</a:t>
            </a:r>
            <a:r>
              <a:rPr lang="en-US" dirty="0"/>
              <a:t> </a:t>
            </a:r>
          </a:p>
          <a:p>
            <a:r>
              <a:rPr lang="en-US" dirty="0"/>
              <a:t>Share the process used to continuously improve resource efficiency.</a:t>
            </a:r>
          </a:p>
          <a:p>
            <a:endParaRPr lang="en-US" dirty="0"/>
          </a:p>
          <a:p>
            <a:r>
              <a:rPr lang="en-US" b="1" dirty="0"/>
              <a:t>Speaker Notes:</a:t>
            </a:r>
            <a:r>
              <a:rPr lang="en-US" dirty="0"/>
              <a:t> </a:t>
            </a:r>
          </a:p>
          <a:p>
            <a:r>
              <a:rPr lang="en-US" dirty="0"/>
              <a:t>We’ve created a typical process workflow that drives optimization and education for application owners and engineers. There are four steps that define this process:</a:t>
            </a:r>
          </a:p>
          <a:p>
            <a:endParaRPr lang="en-US" dirty="0"/>
          </a:p>
          <a:p>
            <a:pPr marL="228600" indent="-228600">
              <a:buFont typeface="+mj-lt"/>
              <a:buAutoNum type="arabicPeriod"/>
            </a:pPr>
            <a:r>
              <a:rPr lang="en-US" b="1" dirty="0"/>
              <a:t>Identify.</a:t>
            </a:r>
            <a:r>
              <a:rPr lang="en-US" dirty="0"/>
              <a:t> Engineers look at recommendations for virtual machine resources in their portfolio.</a:t>
            </a:r>
          </a:p>
          <a:p>
            <a:pPr marL="228600" indent="-228600">
              <a:buFont typeface="+mj-lt"/>
              <a:buAutoNum type="arabicPeriod"/>
            </a:pPr>
            <a:r>
              <a:rPr lang="en-US" b="1" dirty="0"/>
              <a:t>Examine data.</a:t>
            </a:r>
            <a:r>
              <a:rPr lang="en-US" dirty="0"/>
              <a:t> They review and validate that the recommendations are correct and that the application can support the suggested actions. For example, is the code resilient enough to turn the server off at night? Is this something I can downsize realistically? This is an important part of the process that helps build trust in the recommendations.</a:t>
            </a:r>
          </a:p>
          <a:p>
            <a:pPr marL="228600" indent="-228600">
              <a:buFont typeface="+mj-lt"/>
              <a:buAutoNum type="arabicPeriod"/>
            </a:pPr>
            <a:r>
              <a:rPr lang="en-US" b="1" dirty="0"/>
              <a:t>Use tools.</a:t>
            </a:r>
            <a:r>
              <a:rPr lang="en-US" dirty="0"/>
              <a:t> Implement recommendations with the snooze automation or resize automation tools.</a:t>
            </a:r>
          </a:p>
          <a:p>
            <a:pPr marL="228600" indent="-228600">
              <a:buFont typeface="+mj-lt"/>
              <a:buAutoNum type="arabicPeriod"/>
            </a:pPr>
            <a:r>
              <a:rPr lang="en-US" b="1" dirty="0"/>
              <a:t>Assess results.</a:t>
            </a:r>
            <a:r>
              <a:rPr lang="en-US" dirty="0"/>
              <a:t> The engineer returns to view their resources and can see costs drop in real time. </a:t>
            </a:r>
          </a:p>
          <a:p>
            <a:pPr marL="0" indent="0">
              <a:buFont typeface="+mj-lt"/>
              <a:buNone/>
            </a:pPr>
            <a:endParaRPr lang="en-US" dirty="0"/>
          </a:p>
          <a:p>
            <a:pPr marL="0" indent="0">
              <a:buFont typeface="+mj-lt"/>
              <a:buNone/>
            </a:pPr>
            <a:r>
              <a:rPr lang="en-US" dirty="0"/>
              <a:t>The action of going through this process provides clarity on costs. More importantly, it drives better decisions when provisioning new resources, thereby leading to less waste from the start.</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DEB1B-1113-4DAB-8792-334FC2C674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2571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Speaker Notes:</a:t>
            </a:r>
          </a:p>
          <a:p>
            <a:r>
              <a:rPr lang="en-US" dirty="0"/>
              <a:t>When we originally released our Azure optimization tooling, which included Screamtest, Snooze, Megasnooze, Snooze Scheduler, and IaaS Resizer last year, we were near the industry standard at 6 percent CPU utilization. We expect that most of the rest of the company is still at this level. We did announcements and education campaigns to get these tools into the hands of the engineering community. As you can see in the graph, in four months, we were able to take our footprint of approximately 6,000 IaaS virtual machines and more than double their CPU efficiency, up to nearly 14 percent. So we know what we are capable of! Microsoft IT has a great story here, and it is thanks to the hard work of the engineering teams taking the time to right size, snooze, and delete unused servers.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DEB1B-1113-4DAB-8792-334FC2C674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58400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Rick</a:t>
            </a:r>
          </a:p>
          <a:p>
            <a:endParaRPr lang="en-US" b="0" dirty="0"/>
          </a:p>
          <a:p>
            <a:r>
              <a:rPr lang="en-US" b="1" dirty="0"/>
              <a:t>Speaker Notes:</a:t>
            </a:r>
          </a:p>
          <a:p>
            <a:r>
              <a:rPr lang="en-US" dirty="0"/>
              <a:t>Please stand up if you have used the ARO dashboard, or any of the optimization tools</a:t>
            </a:r>
            <a:r>
              <a:rPr lang="en-US" dirty="0">
                <a:latin typeface="Segoe UI" panose="020B0502040204020203" pitchFamily="34" charset="0"/>
                <a:cs typeface="Segoe UI" panose="020B0502040204020203" pitchFamily="34" charset="0"/>
              </a:rPr>
              <a:t>—</a:t>
            </a:r>
            <a:r>
              <a:rPr lang="en-US" dirty="0"/>
              <a:t>VM Right Size, Snooze, Snooze Scheduler, and so on.</a:t>
            </a:r>
          </a:p>
          <a:p>
            <a:endParaRPr lang="en-US" dirty="0"/>
          </a:p>
          <a:p>
            <a:r>
              <a:rPr lang="en-US" dirty="0"/>
              <a:t>You see the drop over the last four months in our IT all up Azure spending? This is because of everyone standing, and our engineering community worldwide, optimizing. We are down double digits from last month, 11 percent. Give a round of </a:t>
            </a:r>
            <a:r>
              <a:rPr lang="en-US" sz="1200" kern="1200" dirty="0">
                <a:solidFill>
                  <a:schemeClr val="tx1"/>
                </a:solidFill>
                <a:latin typeface="+mn-lt"/>
                <a:ea typeface="+mn-ea"/>
                <a:cs typeface="+mn-cs"/>
              </a:rPr>
              <a:t>applause—we’re </a:t>
            </a:r>
            <a:r>
              <a:rPr lang="en-US" dirty="0"/>
              <a:t>watching culture change before our eyes right now. Efficient computing is showing in our costs, and in our CPU percentages. We can see on the right, our optimization opportunities are dropping very quickly after they’re introduced. We have more work to do here, but we’re seeing the results.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CDEB1B-1113-4DAB-8792-334FC2C6741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35023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5747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BA5C779-C7A8-4D8F-8CF3-533D36856DB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6/5/2018 21:02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2465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EE0759D-76AC-4FE8-9A90-5AC685A66ED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10560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5.xml"/></Relationships>
</file>

<file path=ppt/slideLayouts/_rels/slideLayout14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7.xml"/><Relationship Id="rId1" Type="http://schemas.openxmlformats.org/officeDocument/2006/relationships/vmlDrawing" Target="../drawings/vmlDrawing1.vml"/><Relationship Id="rId5" Type="http://schemas.openxmlformats.org/officeDocument/2006/relationships/image" Target="../media/image22.emf"/><Relationship Id="rId4" Type="http://schemas.openxmlformats.org/officeDocument/2006/relationships/oleObject" Target="../embeddings/oleObject1.bin"/></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8.xml"/><Relationship Id="rId1" Type="http://schemas.openxmlformats.org/officeDocument/2006/relationships/vmlDrawing" Target="../drawings/vmlDrawing2.vml"/><Relationship Id="rId5" Type="http://schemas.openxmlformats.org/officeDocument/2006/relationships/image" Target="../media/image23.emf"/><Relationship Id="rId4" Type="http://schemas.openxmlformats.org/officeDocument/2006/relationships/oleObject" Target="../embeddings/oleObject2.bin"/></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1.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2.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Microsoft Ready - Editable">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5692890" cy="1022871"/>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a:t>
            </a:r>
          </a:p>
        </p:txBody>
      </p:sp>
      <p:sp>
        <p:nvSpPr>
          <p:cNvPr id="5" name="Text Placeholder 4">
            <a:extLst>
              <a:ext uri="{FF2B5EF4-FFF2-40B4-BE49-F238E27FC236}">
                <a16:creationId xmlns:a16="http://schemas.microsoft.com/office/drawing/2014/main" id="{65CD16D0-030B-4E01-8C7E-8FA7B612BB85}"/>
              </a:ext>
            </a:extLst>
          </p:cNvPr>
          <p:cNvSpPr>
            <a:spLocks noGrp="1"/>
          </p:cNvSpPr>
          <p:nvPr>
            <p:ph type="body" sz="quarter" idx="10" hasCustomPrompt="1"/>
          </p:nvPr>
        </p:nvSpPr>
        <p:spPr>
          <a:xfrm>
            <a:off x="5628510" y="1834504"/>
            <a:ext cx="6274974" cy="1022069"/>
          </a:xfrm>
        </p:spPr>
        <p:txBody>
          <a:bodyPr lIns="182880" tIns="146304" rIns="182880" bIns="146304"/>
          <a:lstStyle>
            <a:lvl1pPr marL="0" indent="0">
              <a:buNone/>
              <a:defRPr sz="5294"/>
            </a:lvl1pPr>
          </a:lstStyle>
          <a:p>
            <a:pPr lvl="0"/>
            <a:r>
              <a:rPr lang="en-US" dirty="0"/>
              <a:t>&lt;theme word here&gt;</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202095" y="259969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3" name="Text Placeholder 4">
            <a:extLst>
              <a:ext uri="{FF2B5EF4-FFF2-40B4-BE49-F238E27FC236}">
                <a16:creationId xmlns:a16="http://schemas.microsoft.com/office/drawing/2014/main" id="{8EA71668-2A88-4115-853E-BEC05FB59E72}"/>
              </a:ext>
            </a:extLst>
          </p:cNvPr>
          <p:cNvSpPr>
            <a:spLocks noGrp="1"/>
          </p:cNvSpPr>
          <p:nvPr>
            <p:ph type="body" sz="quarter" idx="11" hasCustomPrompt="1"/>
          </p:nvPr>
        </p:nvSpPr>
        <p:spPr>
          <a:xfrm>
            <a:off x="5628510" y="2599697"/>
            <a:ext cx="6274974" cy="1022998"/>
          </a:xfrm>
        </p:spPr>
        <p:txBody>
          <a:bodyPr lIns="182880" tIns="146304" rIns="182880" bIns="146304"/>
          <a:lstStyle>
            <a:lvl1pPr marL="0" indent="0">
              <a:buNone/>
              <a:defRPr sz="5294"/>
            </a:lvl1pPr>
          </a:lstStyle>
          <a:p>
            <a:pPr lvl="0"/>
            <a:r>
              <a:rPr lang="en-US" dirty="0"/>
              <a:t>&lt;theme word here&gt;</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202095" y="3378027"/>
            <a:ext cx="5661415" cy="1022998"/>
          </a:xfrm>
          <a:prstGeom prst="rect">
            <a:avLst/>
          </a:prstGeom>
          <a:noFill/>
        </p:spPr>
        <p:txBody>
          <a:bodyPr wrap="square" lIns="179285" tIns="143428" rIns="179285" bIns="143428" rtlCol="0">
            <a:spAutoFit/>
          </a:bodyPr>
          <a:lstStyle/>
          <a:p>
            <a:pPr algn="r">
              <a:lnSpc>
                <a:spcPct val="90000"/>
              </a:lnSpc>
              <a:spcAft>
                <a:spcPts val="588"/>
              </a:spcAft>
            </a:pPr>
            <a:r>
              <a:rPr lang="en-US" sz="5294" dirty="0">
                <a:gradFill>
                  <a:gsLst>
                    <a:gs pos="2917">
                      <a:schemeClr val="tx1"/>
                    </a:gs>
                    <a:gs pos="30000">
                      <a:schemeClr val="tx1"/>
                    </a:gs>
                  </a:gsLst>
                  <a:lin ang="5400000" scaled="0"/>
                </a:gradFill>
                <a:latin typeface="+mj-lt"/>
              </a:rPr>
              <a:t>to</a:t>
            </a:r>
          </a:p>
        </p:txBody>
      </p:sp>
      <p:sp>
        <p:nvSpPr>
          <p:cNvPr id="15" name="Text Placeholder 4">
            <a:extLst>
              <a:ext uri="{FF2B5EF4-FFF2-40B4-BE49-F238E27FC236}">
                <a16:creationId xmlns:a16="http://schemas.microsoft.com/office/drawing/2014/main" id="{46AE5335-01B3-4932-AE7C-C7409C947F67}"/>
              </a:ext>
            </a:extLst>
          </p:cNvPr>
          <p:cNvSpPr>
            <a:spLocks noGrp="1"/>
          </p:cNvSpPr>
          <p:nvPr>
            <p:ph type="body" sz="quarter" idx="12" hasCustomPrompt="1"/>
          </p:nvPr>
        </p:nvSpPr>
        <p:spPr>
          <a:xfrm>
            <a:off x="5628510" y="3378027"/>
            <a:ext cx="6274974" cy="1022998"/>
          </a:xfrm>
        </p:spPr>
        <p:txBody>
          <a:bodyPr lIns="182880" tIns="146304" rIns="182880" bIns="146304"/>
          <a:lstStyle>
            <a:lvl1pPr marL="0" indent="0">
              <a:buNone/>
              <a:defRPr sz="5294"/>
            </a:lvl1pPr>
          </a:lstStyle>
          <a:p>
            <a:pPr lvl="0"/>
            <a:r>
              <a:rPr lang="en-US" dirty="0"/>
              <a:t>&lt;theme word here&gt;</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31931888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29551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2-color Non-bulleted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1"/>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3252656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wo Column 2-color Non-bulleted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3298"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1"/>
          </p:nvPr>
        </p:nvSpPr>
        <p:spPr>
          <a:xfrm>
            <a:off x="6229458" y="1646992"/>
            <a:ext cx="5693615" cy="4921494"/>
          </a:xfrm>
        </p:spPr>
        <p:txBody>
          <a:bodyPr>
            <a:noAutofit/>
          </a:bodyPr>
          <a:lstStyle/>
          <a:p>
            <a:r>
              <a:rPr lang="en-US" dirty="0"/>
              <a:t>Click icon to add picture</a:t>
            </a:r>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0853774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wo Column 2-color Non-bulleted w Left Picture">
    <p:spTree>
      <p:nvGrpSpPr>
        <p:cNvPr id="1" name=""/>
        <p:cNvGrpSpPr/>
        <p:nvPr/>
      </p:nvGrpSpPr>
      <p:grpSpPr>
        <a:xfrm>
          <a:off x="0" y="0"/>
          <a:ext cx="0" cy="0"/>
          <a:chOff x="0" y="0"/>
          <a:chExt cx="0" cy="0"/>
        </a:xfrm>
      </p:grpSpPr>
      <p:sp>
        <p:nvSpPr>
          <p:cNvPr id="6" name="Picture Placeholder 7"/>
          <p:cNvSpPr>
            <a:spLocks noGrp="1"/>
          </p:cNvSpPr>
          <p:nvPr>
            <p:ph type="pic" sz="quarter" idx="11" hasCustomPrompt="1"/>
          </p:nvPr>
        </p:nvSpPr>
        <p:spPr>
          <a:xfrm>
            <a:off x="269243" y="1439779"/>
            <a:ext cx="5693300" cy="5128709"/>
          </a:xfrm>
        </p:spPr>
        <p:txBody>
          <a:bodyPr>
            <a:noAutofit/>
          </a:bodyPr>
          <a:lstStyle>
            <a:lvl1pPr>
              <a:defRPr sz="3100"/>
            </a:lvl1p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82"/>
            <a:ext cx="5695624"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78927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wo Column 2-color Non-bulleted w Left Picture">
    <p:spTree>
      <p:nvGrpSpPr>
        <p:cNvPr id="1" name=""/>
        <p:cNvGrpSpPr/>
        <p:nvPr/>
      </p:nvGrpSpPr>
      <p:grpSpPr>
        <a:xfrm>
          <a:off x="0" y="0"/>
          <a:ext cx="0" cy="0"/>
          <a:chOff x="0" y="0"/>
          <a:chExt cx="0" cy="0"/>
        </a:xfrm>
      </p:grpSpPr>
      <p:sp>
        <p:nvSpPr>
          <p:cNvPr id="6" name="Picture Placeholder 7"/>
          <p:cNvSpPr>
            <a:spLocks noGrp="1"/>
          </p:cNvSpPr>
          <p:nvPr>
            <p:ph type="pic" sz="quarter" idx="11" hasCustomPrompt="1"/>
          </p:nvPr>
        </p:nvSpPr>
        <p:spPr>
          <a:xfrm>
            <a:off x="269243" y="1646992"/>
            <a:ext cx="5693300" cy="4921494"/>
          </a:xfrm>
        </p:spPr>
        <p:txBody>
          <a:bodyPr>
            <a:noAutofit/>
          </a:bodyPr>
          <a:lstStyle>
            <a:lvl1pPr>
              <a:defRPr sz="3100"/>
            </a:lvl1p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6995"/>
            <a:ext cx="5695624"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6713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29461" y="1439782"/>
            <a:ext cx="5693305"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00032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3298" cy="4921492"/>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5"/>
            <a:ext cx="5693305" cy="4921492"/>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168545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2"/>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1160545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7000"/>
            <a:ext cx="5693298" cy="4921489"/>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2"/>
          </p:nvPr>
        </p:nvSpPr>
        <p:spPr>
          <a:xfrm>
            <a:off x="6229458" y="1646997"/>
            <a:ext cx="5693615" cy="4921491"/>
          </a:xfrm>
        </p:spPr>
        <p:txBody>
          <a:bodyPr>
            <a:noAutofit/>
          </a:bodyPr>
          <a:lstStyle/>
          <a:p>
            <a:r>
              <a:rPr lang="en-US" dirty="0"/>
              <a:t>Click icon to add picture</a:t>
            </a:r>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003423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439779"/>
            <a:ext cx="5693298" cy="5128709"/>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82"/>
            <a:ext cx="5695624"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01540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wo Column Non-bulleted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646992"/>
            <a:ext cx="5693298" cy="4921494"/>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6995"/>
            <a:ext cx="5695624" cy="4921492"/>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813728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8514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79"/>
            <a:ext cx="5693298" cy="5128709"/>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29461" y="1439779"/>
            <a:ext cx="5693305" cy="5128709"/>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767393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7"/>
            <a:ext cx="5693298" cy="4921491"/>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7"/>
            <a:ext cx="5693305" cy="4921491"/>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4292991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78"/>
            <a:ext cx="5691288" cy="5128708"/>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2"/>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1215975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6"/>
            <a:ext cx="5691288" cy="4921490"/>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2"/>
          </p:nvPr>
        </p:nvSpPr>
        <p:spPr>
          <a:xfrm>
            <a:off x="6229458" y="1646997"/>
            <a:ext cx="5693615" cy="4921491"/>
          </a:xfrm>
        </p:spPr>
        <p:txBody>
          <a:bodyPr>
            <a:noAutofit/>
          </a:bodyPr>
          <a:lstStyle/>
          <a:p>
            <a:r>
              <a:rPr lang="en-US" dirty="0"/>
              <a:t>Click icon to add picture</a:t>
            </a:r>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94872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439778"/>
            <a:ext cx="5693298" cy="5128708"/>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79"/>
            <a:ext cx="5695624" cy="5128709"/>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8990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646996"/>
            <a:ext cx="5693298" cy="4921490"/>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6997"/>
            <a:ext cx="5695624" cy="4921491"/>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013914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29461" y="1439782"/>
            <a:ext cx="5693305" cy="5128707"/>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79887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3298" cy="4921492"/>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5"/>
            <a:ext cx="5693305" cy="4921492"/>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78380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0"/>
            <a:ext cx="5691288" cy="5128706"/>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1"/>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385661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Two Column Bullet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8"/>
            <a:ext cx="5691288" cy="4921488"/>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1"/>
          </p:nvPr>
        </p:nvSpPr>
        <p:spPr>
          <a:xfrm>
            <a:off x="6229458" y="1646997"/>
            <a:ext cx="5693615" cy="4921491"/>
          </a:xfrm>
        </p:spPr>
        <p:txBody>
          <a:bodyPr>
            <a:noAutofit/>
          </a:bodyPr>
          <a:lstStyle/>
          <a:p>
            <a:r>
              <a:rPr lang="en-US" dirty="0"/>
              <a:t>Click icon to add picture</a:t>
            </a:r>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127608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626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Bullet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1"/>
          </p:nvPr>
        </p:nvSpPr>
        <p:spPr>
          <a:xfrm>
            <a:off x="269243" y="1439779"/>
            <a:ext cx="5693300" cy="5128709"/>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82"/>
            <a:ext cx="5695624" cy="5128707"/>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9689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wo Column Bullet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1"/>
          </p:nvPr>
        </p:nvSpPr>
        <p:spPr>
          <a:xfrm>
            <a:off x="269243" y="1646997"/>
            <a:ext cx="5693300" cy="4921491"/>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7000"/>
            <a:ext cx="5695624" cy="4921489"/>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877517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1329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999262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Graphic Onl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2873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hat Why How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solidFill>
                  <a:schemeClr val="tx1"/>
                </a:solidFill>
              </a:rPr>
              <a:t>Microsoft IT best practices</a:t>
            </a:r>
            <a:endParaRPr lang="en-US" dirty="0"/>
          </a:p>
        </p:txBody>
      </p:sp>
      <p:sp>
        <p:nvSpPr>
          <p:cNvPr id="3" name="Rectangle 2"/>
          <p:cNvSpPr/>
          <p:nvPr userDrawn="1"/>
        </p:nvSpPr>
        <p:spPr bwMode="auto">
          <a:xfrm>
            <a:off x="418645"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2" rIns="179164" bIns="143332" numCol="1" spcCol="0" rtlCol="0" fromWordArt="0" anchor="ctr" anchorCtr="0" forceAA="0" compatLnSpc="1">
            <a:prstTxWarp prst="textNoShape">
              <a:avLst/>
            </a:prstTxWarp>
            <a:noAutofit/>
          </a:bodyPr>
          <a:lstStyle/>
          <a:p>
            <a:pPr lvl="0"/>
            <a:r>
              <a:rPr lang="en-US" sz="2400" dirty="0">
                <a:solidFill>
                  <a:schemeClr val="bg1"/>
                </a:solidFill>
                <a:latin typeface="+mj-lt"/>
              </a:rPr>
              <a:t>What</a:t>
            </a:r>
            <a:endParaRPr lang="en-US" sz="1800" dirty="0">
              <a:solidFill>
                <a:schemeClr val="bg1"/>
              </a:solidFill>
            </a:endParaRPr>
          </a:p>
        </p:txBody>
      </p:sp>
      <p:sp>
        <p:nvSpPr>
          <p:cNvPr id="5" name="Rectangle 4"/>
          <p:cNvSpPr/>
          <p:nvPr userDrawn="1"/>
        </p:nvSpPr>
        <p:spPr bwMode="auto">
          <a:xfrm>
            <a:off x="418640" y="3163691"/>
            <a:ext cx="11366667" cy="10758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2" rIns="179164" bIns="143332" numCol="1" spcCol="0" rtlCol="0" fromWordArt="0" anchor="ctr" anchorCtr="0" forceAA="0" compatLnSpc="1">
            <a:prstTxWarp prst="textNoShape">
              <a:avLst/>
            </a:prstTxWarp>
            <a:noAutofit/>
          </a:bodyPr>
          <a:lstStyle/>
          <a:p>
            <a:pPr lvl="0"/>
            <a:r>
              <a:rPr lang="en-US" sz="2400" dirty="0">
                <a:solidFill>
                  <a:schemeClr val="bg1"/>
                </a:solidFill>
                <a:latin typeface="+mj-lt"/>
              </a:rPr>
              <a:t>Why</a:t>
            </a:r>
            <a:endParaRPr lang="en-US" sz="3500" dirty="0">
              <a:solidFill>
                <a:schemeClr val="bg1"/>
              </a:solidFill>
              <a:latin typeface="+mj-lt"/>
            </a:endParaRPr>
          </a:p>
        </p:txBody>
      </p:sp>
      <p:sp>
        <p:nvSpPr>
          <p:cNvPr id="7" name="Rectangle 6"/>
          <p:cNvSpPr/>
          <p:nvPr userDrawn="1"/>
        </p:nvSpPr>
        <p:spPr bwMode="auto">
          <a:xfrm>
            <a:off x="418640" y="4305725"/>
            <a:ext cx="11366667" cy="107586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2" rIns="179164" bIns="143332" numCol="1" spcCol="0" rtlCol="0" fromWordArt="0" anchor="ctr" anchorCtr="0" forceAA="0" compatLnSpc="1">
            <a:prstTxWarp prst="textNoShape">
              <a:avLst/>
            </a:prstTxWarp>
            <a:noAutofit/>
          </a:bodyPr>
          <a:lstStyle/>
          <a:p>
            <a:pPr lvl="0"/>
            <a:r>
              <a:rPr lang="en-US" sz="2400" dirty="0">
                <a:solidFill>
                  <a:schemeClr val="bg1"/>
                </a:solidFill>
                <a:latin typeface="+mj-lt"/>
              </a:rPr>
              <a:t>How</a:t>
            </a:r>
            <a:endParaRPr lang="en-US" sz="3500" dirty="0">
              <a:solidFill>
                <a:schemeClr val="bg1"/>
              </a:solidFill>
              <a:latin typeface="+mj-lt"/>
            </a:endParaRPr>
          </a:p>
        </p:txBody>
      </p:sp>
      <p:cxnSp>
        <p:nvCxnSpPr>
          <p:cNvPr id="9" name="Straight Connector 8"/>
          <p:cNvCxnSpPr/>
          <p:nvPr userDrawn="1"/>
        </p:nvCxnSpPr>
        <p:spPr>
          <a:xfrm>
            <a:off x="2420701" y="1836075"/>
            <a:ext cx="14900" cy="3759592"/>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2510300" y="2069049"/>
            <a:ext cx="9263056" cy="981082"/>
          </a:xfrm>
        </p:spPr>
        <p:txBody>
          <a:bodyPr anchor="ctr" anchorCtr="0">
            <a:noAutofit/>
          </a:bodyPr>
          <a:lstStyle>
            <a:lvl1pPr marL="0" indent="0">
              <a:buNone/>
              <a:defRPr sz="2000">
                <a:solidFill>
                  <a:srgbClr val="FFFFFF"/>
                </a:solidFill>
                <a:latin typeface="+mn-lt"/>
              </a:defRPr>
            </a:lvl1pPr>
            <a:lvl3pPr marL="559806" indent="0">
              <a:buFont typeface="Arial"/>
              <a:buNone/>
              <a:defRPr/>
            </a:lvl3pPr>
          </a:lstStyle>
          <a:p>
            <a:pPr lvl="0"/>
            <a:r>
              <a:rPr lang="en-US" dirty="0"/>
              <a:t>Table text here</a:t>
            </a:r>
          </a:p>
        </p:txBody>
      </p:sp>
      <p:sp>
        <p:nvSpPr>
          <p:cNvPr id="15" name="Text Placeholder 13"/>
          <p:cNvSpPr>
            <a:spLocks noGrp="1"/>
          </p:cNvSpPr>
          <p:nvPr>
            <p:ph type="body" sz="quarter" idx="11" hasCustomPrompt="1"/>
          </p:nvPr>
        </p:nvSpPr>
        <p:spPr>
          <a:xfrm>
            <a:off x="2510300" y="3211082"/>
            <a:ext cx="9263056" cy="981082"/>
          </a:xfrm>
        </p:spPr>
        <p:txBody>
          <a:bodyPr anchor="ctr" anchorCtr="0">
            <a:noAutofit/>
          </a:bodyPr>
          <a:lstStyle>
            <a:lvl1pPr marL="0" indent="0">
              <a:buNone/>
              <a:defRPr sz="2000">
                <a:solidFill>
                  <a:srgbClr val="FFFFFF"/>
                </a:solidFill>
                <a:latin typeface="+mn-lt"/>
              </a:defRPr>
            </a:lvl1pPr>
            <a:lvl3pPr marL="559806" indent="0">
              <a:buFont typeface="Arial"/>
              <a:buNone/>
              <a:defRPr/>
            </a:lvl3pPr>
          </a:lstStyle>
          <a:p>
            <a:pPr lvl="0"/>
            <a:r>
              <a:rPr lang="en-US" dirty="0"/>
              <a:t>Table text here</a:t>
            </a:r>
          </a:p>
        </p:txBody>
      </p:sp>
      <p:sp>
        <p:nvSpPr>
          <p:cNvPr id="17" name="Text Placeholder 13"/>
          <p:cNvSpPr>
            <a:spLocks noGrp="1"/>
          </p:cNvSpPr>
          <p:nvPr>
            <p:ph type="body" sz="quarter" idx="12" hasCustomPrompt="1"/>
          </p:nvPr>
        </p:nvSpPr>
        <p:spPr>
          <a:xfrm>
            <a:off x="2510300" y="4353116"/>
            <a:ext cx="9263056" cy="981082"/>
          </a:xfrm>
        </p:spPr>
        <p:txBody>
          <a:bodyPr anchor="ctr" anchorCtr="0">
            <a:noAutofit/>
          </a:bodyPr>
          <a:lstStyle>
            <a:lvl1pPr marL="0" indent="0">
              <a:buNone/>
              <a:defRPr sz="2000">
                <a:solidFill>
                  <a:srgbClr val="FFFFFF"/>
                </a:solidFill>
                <a:latin typeface="+mn-lt"/>
              </a:defRPr>
            </a:lvl1pPr>
            <a:lvl3pPr marL="559806" indent="0">
              <a:buFont typeface="Arial"/>
              <a:buNone/>
              <a:defRPr/>
            </a:lvl3pPr>
          </a:lstStyle>
          <a:p>
            <a:pPr lvl="0"/>
            <a:r>
              <a:rPr lang="en-US" dirty="0"/>
              <a:t>Table text here</a:t>
            </a:r>
          </a:p>
        </p:txBody>
      </p:sp>
    </p:spTree>
    <p:extLst>
      <p:ext uri="{BB962C8B-B14F-4D97-AF65-F5344CB8AC3E}">
        <p14:creationId xmlns:p14="http://schemas.microsoft.com/office/powerpoint/2010/main" val="35321923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86356"/>
            <a:ext cx="9859116" cy="2697988"/>
          </a:xfrm>
          <a:noFill/>
        </p:spPr>
        <p:txBody>
          <a:bodyPr tIns="89621" bIns="89621" anchor="t" anchorCtr="0"/>
          <a:lstStyle>
            <a:lvl1pPr>
              <a:defRPr sz="589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4" y="3877281"/>
            <a:ext cx="9860674" cy="1793881"/>
          </a:xfrm>
          <a:noFill/>
        </p:spPr>
        <p:txBody>
          <a:bodyPr lIns="179241" tIns="143392" rIns="179241" bIns="143392">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033771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86356"/>
            <a:ext cx="9859116" cy="2697988"/>
          </a:xfrm>
          <a:noFill/>
        </p:spPr>
        <p:txBody>
          <a:bodyPr tIns="89621" bIns="89621" anchor="t" anchorCtr="0"/>
          <a:lstStyle>
            <a:lvl1pPr>
              <a:defRPr lang="en-US" sz="589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190442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010926"/>
          </a:xfrm>
          <a:noFill/>
        </p:spPr>
        <p:txBody>
          <a:bodyPr tIns="89621" bIns="89621" anchor="t" anchorCtr="0">
            <a:spAutoFit/>
          </a:bodyPr>
          <a:lstStyle>
            <a:lvl1pPr>
              <a:defRPr sz="589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5227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010926"/>
          </a:xfrm>
          <a:noFill/>
        </p:spPr>
        <p:txBody>
          <a:bodyPr tIns="89621" bIns="89621" anchor="t" anchorCtr="0">
            <a:spAutoFit/>
          </a:bodyPr>
          <a:lstStyle>
            <a:lvl1pPr>
              <a:defRPr sz="589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40090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58153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010926"/>
          </a:xfrm>
          <a:noFill/>
        </p:spPr>
        <p:txBody>
          <a:bodyPr tIns="89621" bIns="89621" anchor="t" anchorCtr="0">
            <a:spAutoFit/>
          </a:bodyPr>
          <a:lstStyle>
            <a:lvl1pPr>
              <a:defRPr sz="589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149465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726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76544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84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5543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50-50 Left Photo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10" name="Text Placeholder 8"/>
          <p:cNvSpPr>
            <a:spLocks noGrp="1"/>
          </p:cNvSpPr>
          <p:nvPr>
            <p:ph type="body" sz="quarter" idx="11"/>
          </p:nvPr>
        </p:nvSpPr>
        <p:spPr>
          <a:xfrm>
            <a:off x="269241" y="219471"/>
            <a:ext cx="5588648" cy="829045"/>
          </a:xfrm>
        </p:spPr>
        <p:txBody>
          <a:bodyPr/>
          <a:lstStyle>
            <a:lvl1pPr marL="0" indent="0">
              <a:buNone/>
              <a:defRPr sz="4702">
                <a:solidFill>
                  <a:srgbClr val="969696"/>
                </a:solidFill>
              </a:defRPr>
            </a:lvl1pPr>
            <a:lvl2pPr marL="335883" indent="0">
              <a:buNone/>
              <a:defRPr sz="3525">
                <a:solidFill>
                  <a:srgbClr val="969696"/>
                </a:solidFill>
                <a:latin typeface="+mj-lt"/>
              </a:defRPr>
            </a:lvl2pPr>
          </a:lstStyle>
          <a:p>
            <a:pPr lvl="0"/>
            <a:r>
              <a:rPr lang="en-US" dirty="0"/>
              <a:t>Click to edit</a:t>
            </a:r>
          </a:p>
        </p:txBody>
      </p:sp>
      <p:sp>
        <p:nvSpPr>
          <p:cNvPr id="12" name="Text Placeholder 8"/>
          <p:cNvSpPr>
            <a:spLocks noGrp="1"/>
          </p:cNvSpPr>
          <p:nvPr>
            <p:ph type="body" sz="quarter" idx="13" hasCustomPrompt="1"/>
          </p:nvPr>
        </p:nvSpPr>
        <p:spPr>
          <a:xfrm>
            <a:off x="269241" y="3343864"/>
            <a:ext cx="5588648" cy="1121510"/>
          </a:xfrm>
        </p:spPr>
        <p:txBody>
          <a:bodyPr anchor="ctr" anchorCtr="0"/>
          <a:lstStyle>
            <a:lvl1pPr marL="559804" indent="-559804">
              <a:buFont typeface="Arial"/>
              <a:buChar char="•"/>
              <a:defRPr sz="3133" baseline="0">
                <a:solidFill>
                  <a:srgbClr val="969696"/>
                </a:solidFill>
              </a:defRPr>
            </a:lvl1pPr>
            <a:lvl2pPr marL="335883" indent="0">
              <a:buNone/>
              <a:defRPr sz="3525">
                <a:solidFill>
                  <a:srgbClr val="969696"/>
                </a:solidFill>
                <a:latin typeface="+mj-lt"/>
              </a:defRPr>
            </a:lvl2pPr>
          </a:lstStyle>
          <a:p>
            <a:pPr lvl="0"/>
            <a:r>
              <a:rPr lang="en-US" dirty="0"/>
              <a:t>Responsibility 1</a:t>
            </a:r>
          </a:p>
          <a:p>
            <a:pPr lvl="0"/>
            <a:r>
              <a:rPr lang="en-US" dirty="0"/>
              <a:t>Responsibility 2</a:t>
            </a:r>
          </a:p>
        </p:txBody>
      </p:sp>
    </p:spTree>
    <p:extLst>
      <p:ext uri="{BB962C8B-B14F-4D97-AF65-F5344CB8AC3E}">
        <p14:creationId xmlns:p14="http://schemas.microsoft.com/office/powerpoint/2010/main" val="338312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Microsoft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
        <p:nvSpPr>
          <p:cNvPr id="4" name="Text Box 3"/>
          <p:cNvSpPr txBox="1">
            <a:spLocks noChangeArrowheads="1"/>
          </p:cNvSpPr>
          <p:nvPr userDrawn="1"/>
        </p:nvSpPr>
        <p:spPr bwMode="blackWhite">
          <a:xfrm>
            <a:off x="267687" y="5803218"/>
            <a:ext cx="11562365" cy="917280"/>
          </a:xfrm>
          <a:prstGeom prst="rect">
            <a:avLst/>
          </a:prstGeom>
          <a:noFill/>
          <a:ln w="12700">
            <a:noFill/>
            <a:miter lim="800000"/>
            <a:headEnd type="none" w="sm" len="sm"/>
            <a:tailEnd type="none" w="sm" len="sm"/>
          </a:ln>
          <a:effectLst/>
        </p:spPr>
        <p:txBody>
          <a:bodyPr vert="horz" wrap="square" lIns="179164" tIns="143332" rIns="179164" bIns="143332" numCol="1" anchor="t" anchorCtr="0" compatLnSpc="1">
            <a:prstTxWarp prst="textNoShape">
              <a:avLst/>
            </a:prstTxWarp>
            <a:spAutoFit/>
          </a:bodyPr>
          <a:lstStyle/>
          <a:p>
            <a:pPr defTabSz="684820" eaLnBrk="0" hangingPunct="0"/>
            <a:r>
              <a:rPr lang="en-US" sz="800" dirty="0">
                <a:gradFill>
                  <a:gsLst>
                    <a:gs pos="0">
                      <a:schemeClr val="tx1"/>
                    </a:gs>
                    <a:gs pos="100000">
                      <a:schemeClr val="tx1"/>
                    </a:gs>
                  </a:gsLst>
                  <a:lin ang="5400000" scaled="0"/>
                </a:gradFill>
                <a:cs typeface="Segoe UI" pitchFamily="34" charset="0"/>
              </a:rPr>
              <a:t>© 2017 Microsoft Corporation. All rights reserved. Microsoft, Windows, Windows Vista and other product names are or may be registered trademarks and/or trademarks in the U.S. and/or other countries.</a:t>
            </a:r>
          </a:p>
          <a:p>
            <a:pPr defTabSz="684820" eaLnBrk="0" hangingPunct="0"/>
            <a:endParaRPr lang="en-US" sz="800" dirty="0">
              <a:gradFill>
                <a:gsLst>
                  <a:gs pos="0">
                    <a:schemeClr val="tx1"/>
                  </a:gs>
                  <a:gs pos="100000">
                    <a:schemeClr val="tx1"/>
                  </a:gs>
                </a:gsLst>
                <a:lin ang="5400000" scaled="0"/>
              </a:gradFill>
              <a:cs typeface="Segoe UI" pitchFamily="34" charset="0"/>
            </a:endParaRPr>
          </a:p>
          <a:p>
            <a:pPr defTabSz="684820" eaLnBrk="0" hangingPunct="0"/>
            <a:r>
              <a:rPr lang="en-US" sz="8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60981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Slide Group Small">
    <p:spTree>
      <p:nvGrpSpPr>
        <p:cNvPr id="1" name=""/>
        <p:cNvGrpSpPr/>
        <p:nvPr/>
      </p:nvGrpSpPr>
      <p:grpSpPr>
        <a:xfrm>
          <a:off x="0" y="0"/>
          <a:ext cx="0" cy="0"/>
          <a:chOff x="0" y="0"/>
          <a:chExt cx="0" cy="0"/>
        </a:xfrm>
      </p:grpSpPr>
      <p:pic>
        <p:nvPicPr>
          <p:cNvPr id="16" name="Picture Placeholder 8"/>
          <p:cNvPicPr>
            <a:picLocks noChangeAspect="1"/>
          </p:cNvPicPr>
          <p:nvPr userDrawn="1"/>
        </p:nvPicPr>
        <p:blipFill rotWithShape="1">
          <a:blip r:embed="rId2" cstate="print">
            <a:extLst>
              <a:ext uri="{28A0092B-C50C-407E-A947-70E740481C1C}">
                <a14:useLocalDpi xmlns:a14="http://schemas.microsoft.com/office/drawing/2010/main" val="0"/>
              </a:ext>
            </a:extLst>
          </a:blip>
          <a:srcRect t="7867" b="7867"/>
          <a:stretch/>
        </p:blipFill>
        <p:spPr>
          <a:xfrm flipH="1">
            <a:off x="0" y="1010"/>
            <a:ext cx="12192000" cy="6855983"/>
          </a:xfrm>
          <a:prstGeom prst="rect">
            <a:avLst/>
          </a:prstGeom>
        </p:spPr>
      </p:pic>
      <p:sp>
        <p:nvSpPr>
          <p:cNvPr id="18" name="Title 1"/>
          <p:cNvSpPr>
            <a:spLocks noGrp="1"/>
          </p:cNvSpPr>
          <p:nvPr>
            <p:ph type="title" hasCustomPrompt="1"/>
          </p:nvPr>
        </p:nvSpPr>
        <p:spPr bwMode="ltGray">
          <a:xfrm>
            <a:off x="264521" y="2980726"/>
            <a:ext cx="7172955" cy="2630119"/>
          </a:xfrm>
          <a:solidFill>
            <a:srgbClr val="008272"/>
          </a:solidFill>
        </p:spPr>
        <p:txBody>
          <a:bodyPr lIns="146304" tIns="91440" rIns="146304" bIns="91440" anchor="t" anchorCtr="0"/>
          <a:lstStyle>
            <a:lvl1pPr>
              <a:defRPr sz="5292" spc="-98" baseline="0">
                <a:gradFill>
                  <a:gsLst>
                    <a:gs pos="5833">
                      <a:srgbClr val="FFFFFF"/>
                    </a:gs>
                    <a:gs pos="18000">
                      <a:srgbClr val="FFFFFF"/>
                    </a:gs>
                  </a:gsLst>
                  <a:lin ang="5400000" scaled="0"/>
                </a:gradFill>
              </a:defRPr>
            </a:lvl1pPr>
          </a:lstStyle>
          <a:p>
            <a:r>
              <a:rPr lang="en-US" dirty="0"/>
              <a:t>Presentation title</a:t>
            </a:r>
            <a:br>
              <a:rPr lang="en-US" dirty="0"/>
            </a:br>
            <a:endParaRPr lang="en-US" dirty="0"/>
          </a:p>
        </p:txBody>
      </p:sp>
      <p:sp>
        <p:nvSpPr>
          <p:cNvPr id="19" name="Text Placeholder 20"/>
          <p:cNvSpPr>
            <a:spLocks noGrp="1"/>
          </p:cNvSpPr>
          <p:nvPr>
            <p:ph type="body" sz="quarter" idx="10" hasCustomPrompt="1"/>
          </p:nvPr>
        </p:nvSpPr>
        <p:spPr>
          <a:xfrm>
            <a:off x="269241" y="4523736"/>
            <a:ext cx="7171399" cy="623657"/>
          </a:xfrm>
        </p:spPr>
        <p:txBody>
          <a:bodyPr/>
          <a:lstStyle>
            <a:lvl1pPr marL="0" indent="0">
              <a:buNone/>
              <a:defRPr sz="313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21" name="Text Placeholder 20"/>
          <p:cNvSpPr>
            <a:spLocks noGrp="1"/>
          </p:cNvSpPr>
          <p:nvPr>
            <p:ph type="body" sz="quarter" idx="11" hasCustomPrompt="1"/>
          </p:nvPr>
        </p:nvSpPr>
        <p:spPr>
          <a:xfrm>
            <a:off x="269241" y="5042511"/>
            <a:ext cx="7171399" cy="568332"/>
          </a:xfrm>
        </p:spPr>
        <p:txBody>
          <a:bodyPr/>
          <a:lstStyle>
            <a:lvl1pPr marL="0" indent="0">
              <a:buNone/>
              <a:defRPr sz="2745"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28"/>
          <p:cNvSpPr>
            <a:spLocks noGrp="1"/>
          </p:cNvSpPr>
          <p:nvPr>
            <p:ph type="body" sz="quarter" idx="12" hasCustomPrompt="1"/>
          </p:nvPr>
        </p:nvSpPr>
        <p:spPr>
          <a:xfrm>
            <a:off x="6021300" y="5180821"/>
            <a:ext cx="1419339" cy="430021"/>
          </a:xfrm>
        </p:spPr>
        <p:txBody>
          <a:bodyPr/>
          <a:lstStyle>
            <a:lvl1pPr marL="0" indent="0" algn="r">
              <a:spcBef>
                <a:spcPts val="0"/>
              </a:spcBef>
              <a:buNone/>
              <a:defRPr sz="1765" baseline="0">
                <a:solidFill>
                  <a:srgbClr val="FFFFFF"/>
                </a:soli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Month 2015</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4107" y="6024883"/>
            <a:ext cx="1941381" cy="714027"/>
          </a:xfrm>
          <a:prstGeom prst="rect">
            <a:avLst/>
          </a:prstGeom>
        </p:spPr>
      </p:pic>
    </p:spTree>
    <p:extLst>
      <p:ext uri="{BB962C8B-B14F-4D97-AF65-F5344CB8AC3E}">
        <p14:creationId xmlns:p14="http://schemas.microsoft.com/office/powerpoint/2010/main" val="21774105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Page No Background">
    <p:bg>
      <p:bgPr>
        <a:solidFill>
          <a:schemeClr val="tx2"/>
        </a:solidFill>
        <a:effectLst/>
      </p:bgPr>
    </p:bg>
    <p:spTree>
      <p:nvGrpSpPr>
        <p:cNvPr id="1" name=""/>
        <p:cNvGrpSpPr/>
        <p:nvPr/>
      </p:nvGrpSpPr>
      <p:grpSpPr>
        <a:xfrm>
          <a:off x="0" y="0"/>
          <a:ext cx="0" cy="0"/>
          <a:chOff x="0" y="0"/>
          <a:chExt cx="0" cy="0"/>
        </a:xfrm>
      </p:grpSpPr>
      <p:pic>
        <p:nvPicPr>
          <p:cNvPr id="11" name="Picture 10" descr="MSFT_logo_rgb_C-Wht.pd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111" y="6024834"/>
            <a:ext cx="1941382" cy="714129"/>
          </a:xfrm>
          <a:prstGeom prst="rect">
            <a:avLst/>
          </a:prstGeom>
        </p:spPr>
      </p:pic>
      <p:sp>
        <p:nvSpPr>
          <p:cNvPr id="9" name="Title 1"/>
          <p:cNvSpPr>
            <a:spLocks noGrp="1"/>
          </p:cNvSpPr>
          <p:nvPr>
            <p:ph type="title" hasCustomPrompt="1"/>
          </p:nvPr>
        </p:nvSpPr>
        <p:spPr bwMode="ltGray">
          <a:xfrm>
            <a:off x="264521" y="2980728"/>
            <a:ext cx="7172955" cy="2630119"/>
          </a:xfrm>
          <a:solidFill>
            <a:srgbClr val="008272"/>
          </a:solidFill>
        </p:spPr>
        <p:txBody>
          <a:bodyPr lIns="143392" tIns="89621" rIns="143392" bIns="89621" anchor="t" anchorCtr="0"/>
          <a:lstStyle>
            <a:lvl1pPr>
              <a:defRPr sz="5297" spc="-98" baseline="0">
                <a:gradFill>
                  <a:gsLst>
                    <a:gs pos="5833">
                      <a:srgbClr val="FFFFFF"/>
                    </a:gs>
                    <a:gs pos="18000">
                      <a:srgbClr val="FFFFFF"/>
                    </a:gs>
                  </a:gsLst>
                  <a:lin ang="5400000" scaled="0"/>
                </a:gradFill>
              </a:defRPr>
            </a:lvl1pPr>
          </a:lstStyle>
          <a:p>
            <a:r>
              <a:rPr lang="en-US" dirty="0"/>
              <a:t>Presentation title</a:t>
            </a:r>
            <a:br>
              <a:rPr lang="en-US" dirty="0"/>
            </a:br>
            <a:endParaRPr lang="en-US" dirty="0"/>
          </a:p>
        </p:txBody>
      </p:sp>
      <p:sp>
        <p:nvSpPr>
          <p:cNvPr id="10" name="Text Placeholder 20"/>
          <p:cNvSpPr>
            <a:spLocks noGrp="1"/>
          </p:cNvSpPr>
          <p:nvPr>
            <p:ph type="body" sz="quarter" idx="10" hasCustomPrompt="1"/>
          </p:nvPr>
        </p:nvSpPr>
        <p:spPr>
          <a:xfrm>
            <a:off x="269241" y="4523738"/>
            <a:ext cx="7171399" cy="623657"/>
          </a:xfrm>
        </p:spPr>
        <p:txBody>
          <a:bodyPr/>
          <a:lstStyle>
            <a:lvl1pPr marL="0" indent="0">
              <a:buNone/>
              <a:defRPr sz="3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7" name="Text Placeholder 20"/>
          <p:cNvSpPr>
            <a:spLocks noGrp="1"/>
          </p:cNvSpPr>
          <p:nvPr>
            <p:ph type="body" sz="quarter" idx="11" hasCustomPrompt="1"/>
          </p:nvPr>
        </p:nvSpPr>
        <p:spPr>
          <a:xfrm>
            <a:off x="269241" y="5042511"/>
            <a:ext cx="7171399" cy="568332"/>
          </a:xfrm>
        </p:spPr>
        <p:txBody>
          <a:bodyPr/>
          <a:lstStyle>
            <a:lvl1pPr marL="0" indent="0">
              <a:buNone/>
              <a:defRPr sz="2700"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8" name="Text Placeholder 28"/>
          <p:cNvSpPr>
            <a:spLocks noGrp="1"/>
          </p:cNvSpPr>
          <p:nvPr>
            <p:ph type="body" sz="quarter" idx="12" hasCustomPrompt="1"/>
          </p:nvPr>
        </p:nvSpPr>
        <p:spPr>
          <a:xfrm>
            <a:off x="6021300" y="5180821"/>
            <a:ext cx="1419339" cy="434924"/>
          </a:xfrm>
        </p:spPr>
        <p:txBody>
          <a:bodyPr/>
          <a:lstStyle>
            <a:lvl1pPr marL="0" indent="0" algn="r">
              <a:spcBef>
                <a:spcPts val="0"/>
              </a:spcBef>
              <a:buNone/>
              <a:defRPr sz="1800" baseline="0">
                <a:solidFill>
                  <a:srgbClr val="FFFFFF"/>
                </a:solidFill>
              </a:defRPr>
            </a:lvl1pPr>
            <a:lvl2pPr marL="335885" indent="0">
              <a:buNone/>
              <a:defRPr/>
            </a:lvl2pPr>
            <a:lvl3pPr marL="559806" indent="0">
              <a:buNone/>
              <a:defRPr/>
            </a:lvl3pPr>
            <a:lvl4pPr marL="783729" indent="0">
              <a:buNone/>
              <a:defRPr/>
            </a:lvl4pPr>
            <a:lvl5pPr marL="1007652" indent="0">
              <a:buNone/>
              <a:defRPr/>
            </a:lvl5pPr>
          </a:lstStyle>
          <a:p>
            <a:pPr lvl="0"/>
            <a:r>
              <a:rPr lang="en-US" dirty="0"/>
              <a:t>Month 2015</a:t>
            </a:r>
          </a:p>
        </p:txBody>
      </p:sp>
    </p:spTree>
    <p:extLst>
      <p:ext uri="{BB962C8B-B14F-4D97-AF65-F5344CB8AC3E}">
        <p14:creationId xmlns:p14="http://schemas.microsoft.com/office/powerpoint/2010/main" val="20625421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Left Photo">
    <p:spTree>
      <p:nvGrpSpPr>
        <p:cNvPr id="1" name=""/>
        <p:cNvGrpSpPr/>
        <p:nvPr/>
      </p:nvGrpSpPr>
      <p:grpSpPr>
        <a:xfrm>
          <a:off x="0" y="0"/>
          <a:ext cx="0" cy="0"/>
          <a:chOff x="0" y="0"/>
          <a:chExt cx="0" cy="0"/>
        </a:xfrm>
      </p:grpSpPr>
      <p:sp>
        <p:nvSpPr>
          <p:cNvPr id="3" name="Rectangle 2"/>
          <p:cNvSpPr/>
          <p:nvPr userDrawn="1"/>
        </p:nvSpPr>
        <p:spPr bwMode="auto">
          <a:xfrm>
            <a:off x="6544214" y="1439778"/>
            <a:ext cx="5378549" cy="512715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9" tIns="45692" rIns="91379" bIns="45692" numCol="1" rtlCol="0" anchor="ctr" anchorCtr="0" compatLnSpc="1">
            <a:prstTxWarp prst="textNoShape">
              <a:avLst/>
            </a:prstTxWarp>
          </a:bodyPr>
          <a:lstStyle/>
          <a:p>
            <a:pPr algn="ctr" defTabSz="91339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5"/>
          <p:cNvSpPr>
            <a:spLocks noGrp="1"/>
          </p:cNvSpPr>
          <p:nvPr>
            <p:ph type="body" sz="quarter" idx="10"/>
          </p:nvPr>
        </p:nvSpPr>
        <p:spPr>
          <a:xfrm>
            <a:off x="6544214" y="3728185"/>
            <a:ext cx="5378549" cy="550340"/>
          </a:xfrm>
          <a:noFill/>
        </p:spPr>
        <p:txBody>
          <a:bodyPr anchor="ctr" anchorCtr="0"/>
          <a:lstStyle>
            <a:lvl1pPr marL="0" indent="0">
              <a:lnSpc>
                <a:spcPct val="100000"/>
              </a:lnSpc>
              <a:spcBef>
                <a:spcPts val="588"/>
              </a:spcBef>
              <a:spcAft>
                <a:spcPts val="588"/>
              </a:spcAft>
              <a:buNone/>
              <a:defRPr sz="2400">
                <a:solidFill>
                  <a:schemeClr val="bg1"/>
                </a:solidFill>
                <a:latin typeface="+mn-lt"/>
              </a:defRPr>
            </a:lvl1pPr>
            <a:lvl2pPr marL="335885" indent="0">
              <a:lnSpc>
                <a:spcPct val="150000"/>
              </a:lnSpc>
              <a:spcBef>
                <a:spcPts val="0"/>
              </a:spcBef>
              <a:spcAft>
                <a:spcPts val="0"/>
              </a:spcAft>
              <a:buNone/>
              <a:defRPr sz="2700">
                <a:latin typeface="+mn-lt"/>
              </a:defRPr>
            </a:lvl2pPr>
            <a:lvl3pPr marL="559806" indent="0">
              <a:lnSpc>
                <a:spcPct val="150000"/>
              </a:lnSpc>
              <a:spcBef>
                <a:spcPts val="0"/>
              </a:spcBef>
              <a:spcAft>
                <a:spcPts val="0"/>
              </a:spcAft>
              <a:buNone/>
              <a:defRPr sz="2700">
                <a:latin typeface="+mn-lt"/>
              </a:defRPr>
            </a:lvl3pPr>
            <a:lvl4pPr marL="783729" indent="0">
              <a:lnSpc>
                <a:spcPct val="150000"/>
              </a:lnSpc>
              <a:spcBef>
                <a:spcPts val="0"/>
              </a:spcBef>
              <a:spcAft>
                <a:spcPts val="0"/>
              </a:spcAft>
              <a:buNone/>
              <a:defRPr sz="2700">
                <a:latin typeface="+mn-lt"/>
              </a:defRPr>
            </a:lvl4pPr>
            <a:lvl5pPr marL="1007652" indent="0">
              <a:lnSpc>
                <a:spcPct val="150000"/>
              </a:lnSpc>
              <a:spcBef>
                <a:spcPts val="0"/>
              </a:spcBef>
              <a:spcAft>
                <a:spcPts val="0"/>
              </a:spcAft>
              <a:buNone/>
              <a:defRPr sz="2700">
                <a:latin typeface="+mn-lt"/>
              </a:defRPr>
            </a:lvl5pPr>
          </a:lstStyle>
          <a:p>
            <a:pPr lvl="0"/>
            <a:r>
              <a:rPr lang="en-US"/>
              <a:t>Click to edit Master text styles</a:t>
            </a:r>
          </a:p>
        </p:txBody>
      </p:sp>
      <p:sp>
        <p:nvSpPr>
          <p:cNvPr id="6" name="Picture Placeholder 7"/>
          <p:cNvSpPr>
            <a:spLocks noGrp="1"/>
          </p:cNvSpPr>
          <p:nvPr>
            <p:ph type="pic" sz="quarter" idx="11"/>
          </p:nvPr>
        </p:nvSpPr>
        <p:spPr>
          <a:xfrm>
            <a:off x="268928" y="1439778"/>
            <a:ext cx="5960531" cy="5127154"/>
          </a:xfrm>
        </p:spPr>
        <p:txBody>
          <a:bodyPr>
            <a:noAutofit/>
          </a:bodyPr>
          <a:lstStyle/>
          <a:p>
            <a:r>
              <a:rPr lang="en-US" dirty="0"/>
              <a:t>Click icon to add picture</a:t>
            </a:r>
          </a:p>
        </p:txBody>
      </p:sp>
      <p:sp>
        <p:nvSpPr>
          <p:cNvPr id="7" name="Content Placeholder 9"/>
          <p:cNvSpPr>
            <a:spLocks noGrp="1"/>
          </p:cNvSpPr>
          <p:nvPr>
            <p:ph sz="quarter" idx="12" hasCustomPrompt="1"/>
          </p:nvPr>
        </p:nvSpPr>
        <p:spPr>
          <a:xfrm>
            <a:off x="268932" y="286901"/>
            <a:ext cx="11650410" cy="844953"/>
          </a:xfrm>
        </p:spPr>
        <p:txBody>
          <a:bodyPr/>
          <a:lstStyle>
            <a:lvl1pPr marL="0" indent="0">
              <a:buNone/>
              <a:defRPr sz="4800" baseline="0">
                <a:solidFill>
                  <a:schemeClr val="tx1"/>
                </a:solidFill>
                <a:latin typeface="+mj-lt"/>
              </a:defRPr>
            </a:lvl1pPr>
            <a:lvl2pPr>
              <a:defRPr sz="5696">
                <a:solidFill>
                  <a:schemeClr val="bg1"/>
                </a:solidFill>
                <a:latin typeface="+mn-lt"/>
              </a:defRPr>
            </a:lvl2pPr>
            <a:lvl3pPr>
              <a:defRPr sz="5696">
                <a:solidFill>
                  <a:schemeClr val="bg1"/>
                </a:solidFill>
                <a:latin typeface="+mn-lt"/>
              </a:defRPr>
            </a:lvl3pPr>
            <a:lvl4pPr>
              <a:defRPr sz="5696">
                <a:solidFill>
                  <a:schemeClr val="bg1"/>
                </a:solidFill>
                <a:latin typeface="+mn-lt"/>
              </a:defRPr>
            </a:lvl4pPr>
            <a:lvl5pPr>
              <a:defRPr sz="5696">
                <a:solidFill>
                  <a:schemeClr val="bg1"/>
                </a:solidFill>
                <a:latin typeface="+mn-lt"/>
              </a:defRPr>
            </a:lvl5pPr>
          </a:lstStyle>
          <a:p>
            <a:pPr lvl="0"/>
            <a:r>
              <a:rPr lang="en-US" dirty="0"/>
              <a:t>Section Title Left Photo</a:t>
            </a:r>
          </a:p>
        </p:txBody>
      </p:sp>
    </p:spTree>
    <p:custDataLst>
      <p:tags r:id="rId1"/>
    </p:custDataLst>
    <p:extLst>
      <p:ext uri="{BB962C8B-B14F-4D97-AF65-F5344CB8AC3E}">
        <p14:creationId xmlns:p14="http://schemas.microsoft.com/office/powerpoint/2010/main" val="18084155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9256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Right Photo">
    <p:spTree>
      <p:nvGrpSpPr>
        <p:cNvPr id="1" name=""/>
        <p:cNvGrpSpPr/>
        <p:nvPr/>
      </p:nvGrpSpPr>
      <p:grpSpPr>
        <a:xfrm>
          <a:off x="0" y="0"/>
          <a:ext cx="0" cy="0"/>
          <a:chOff x="0" y="0"/>
          <a:chExt cx="0" cy="0"/>
        </a:xfrm>
      </p:grpSpPr>
      <p:sp>
        <p:nvSpPr>
          <p:cNvPr id="7" name="Content Placeholder 9"/>
          <p:cNvSpPr>
            <a:spLocks noGrp="1"/>
          </p:cNvSpPr>
          <p:nvPr>
            <p:ph sz="quarter" idx="12" hasCustomPrompt="1"/>
          </p:nvPr>
        </p:nvSpPr>
        <p:spPr>
          <a:xfrm>
            <a:off x="268932" y="286901"/>
            <a:ext cx="11650410" cy="844953"/>
          </a:xfrm>
        </p:spPr>
        <p:txBody>
          <a:bodyPr/>
          <a:lstStyle>
            <a:lvl1pPr marL="0" indent="0">
              <a:buNone/>
              <a:defRPr sz="4800" baseline="0">
                <a:solidFill>
                  <a:schemeClr val="tx1"/>
                </a:solidFill>
                <a:latin typeface="+mj-lt"/>
              </a:defRPr>
            </a:lvl1pPr>
            <a:lvl2pPr>
              <a:defRPr sz="5696">
                <a:solidFill>
                  <a:schemeClr val="bg1"/>
                </a:solidFill>
                <a:latin typeface="+mn-lt"/>
              </a:defRPr>
            </a:lvl2pPr>
            <a:lvl3pPr>
              <a:defRPr sz="5696">
                <a:solidFill>
                  <a:schemeClr val="bg1"/>
                </a:solidFill>
                <a:latin typeface="+mn-lt"/>
              </a:defRPr>
            </a:lvl3pPr>
            <a:lvl4pPr>
              <a:defRPr sz="5696">
                <a:solidFill>
                  <a:schemeClr val="bg1"/>
                </a:solidFill>
                <a:latin typeface="+mn-lt"/>
              </a:defRPr>
            </a:lvl4pPr>
            <a:lvl5pPr>
              <a:defRPr sz="5696">
                <a:solidFill>
                  <a:schemeClr val="bg1"/>
                </a:solidFill>
                <a:latin typeface="+mn-lt"/>
              </a:defRPr>
            </a:lvl5pPr>
          </a:lstStyle>
          <a:p>
            <a:pPr lvl="0"/>
            <a:r>
              <a:rPr lang="en-US" dirty="0"/>
              <a:t>Section Title Right Photo</a:t>
            </a:r>
          </a:p>
        </p:txBody>
      </p:sp>
      <p:sp>
        <p:nvSpPr>
          <p:cNvPr id="8" name="Picture Placeholder 7"/>
          <p:cNvSpPr>
            <a:spLocks noGrp="1"/>
          </p:cNvSpPr>
          <p:nvPr>
            <p:ph type="pic" sz="quarter" idx="11"/>
          </p:nvPr>
        </p:nvSpPr>
        <p:spPr>
          <a:xfrm>
            <a:off x="5962542" y="1439778"/>
            <a:ext cx="5960532" cy="5127154"/>
          </a:xfrm>
        </p:spPr>
        <p:txBody>
          <a:bodyPr>
            <a:noAutofit/>
          </a:bodyPr>
          <a:lstStyle/>
          <a:p>
            <a:r>
              <a:rPr lang="en-US" dirty="0"/>
              <a:t>Click icon to add picture</a:t>
            </a:r>
          </a:p>
        </p:txBody>
      </p:sp>
      <p:sp>
        <p:nvSpPr>
          <p:cNvPr id="9" name="Rectangle 8"/>
          <p:cNvSpPr/>
          <p:nvPr userDrawn="1"/>
        </p:nvSpPr>
        <p:spPr bwMode="auto">
          <a:xfrm>
            <a:off x="269238" y="1439778"/>
            <a:ext cx="5378549" cy="512715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9" tIns="45692" rIns="91379" bIns="45692" numCol="1" rtlCol="0" anchor="ctr" anchorCtr="0" compatLnSpc="1">
            <a:prstTxWarp prst="textNoShape">
              <a:avLst/>
            </a:prstTxWarp>
          </a:bodyPr>
          <a:lstStyle/>
          <a:p>
            <a:pPr algn="ctr" defTabSz="91339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 Placeholder 5"/>
          <p:cNvSpPr>
            <a:spLocks noGrp="1"/>
          </p:cNvSpPr>
          <p:nvPr>
            <p:ph type="body" sz="quarter" idx="10"/>
          </p:nvPr>
        </p:nvSpPr>
        <p:spPr>
          <a:xfrm>
            <a:off x="269238" y="3728185"/>
            <a:ext cx="5378549" cy="550340"/>
          </a:xfrm>
          <a:noFill/>
        </p:spPr>
        <p:txBody>
          <a:bodyPr anchor="ctr" anchorCtr="0"/>
          <a:lstStyle>
            <a:lvl1pPr marL="0" indent="0">
              <a:lnSpc>
                <a:spcPct val="100000"/>
              </a:lnSpc>
              <a:spcBef>
                <a:spcPts val="588"/>
              </a:spcBef>
              <a:spcAft>
                <a:spcPts val="588"/>
              </a:spcAft>
              <a:buNone/>
              <a:defRPr sz="2400">
                <a:solidFill>
                  <a:schemeClr val="bg1"/>
                </a:solidFill>
                <a:latin typeface="+mn-lt"/>
              </a:defRPr>
            </a:lvl1pPr>
            <a:lvl2pPr marL="335885" indent="0">
              <a:lnSpc>
                <a:spcPct val="150000"/>
              </a:lnSpc>
              <a:spcBef>
                <a:spcPts val="0"/>
              </a:spcBef>
              <a:spcAft>
                <a:spcPts val="0"/>
              </a:spcAft>
              <a:buNone/>
              <a:defRPr sz="2700">
                <a:latin typeface="+mn-lt"/>
              </a:defRPr>
            </a:lvl2pPr>
            <a:lvl3pPr marL="559806" indent="0">
              <a:lnSpc>
                <a:spcPct val="150000"/>
              </a:lnSpc>
              <a:spcBef>
                <a:spcPts val="0"/>
              </a:spcBef>
              <a:spcAft>
                <a:spcPts val="0"/>
              </a:spcAft>
              <a:buNone/>
              <a:defRPr sz="2700">
                <a:latin typeface="+mn-lt"/>
              </a:defRPr>
            </a:lvl3pPr>
            <a:lvl4pPr marL="783729" indent="0">
              <a:lnSpc>
                <a:spcPct val="150000"/>
              </a:lnSpc>
              <a:spcBef>
                <a:spcPts val="0"/>
              </a:spcBef>
              <a:spcAft>
                <a:spcPts val="0"/>
              </a:spcAft>
              <a:buNone/>
              <a:defRPr sz="2700">
                <a:latin typeface="+mn-lt"/>
              </a:defRPr>
            </a:lvl4pPr>
            <a:lvl5pPr marL="1007652" indent="0">
              <a:lnSpc>
                <a:spcPct val="150000"/>
              </a:lnSpc>
              <a:spcBef>
                <a:spcPts val="0"/>
              </a:spcBef>
              <a:spcAft>
                <a:spcPts val="0"/>
              </a:spcAft>
              <a:buNone/>
              <a:defRPr sz="2700">
                <a:latin typeface="+mn-lt"/>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8058907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6" name="Rectangle 5"/>
          <p:cNvSpPr/>
          <p:nvPr userDrawn="1"/>
        </p:nvSpPr>
        <p:spPr bwMode="auto">
          <a:xfrm>
            <a:off x="269240" y="1443453"/>
            <a:ext cx="11653523" cy="51282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9" tIns="45692" rIns="91379" bIns="45692" numCol="1" rtlCol="0" anchor="ctr" anchorCtr="0" compatLnSpc="1">
            <a:prstTxWarp prst="textNoShape">
              <a:avLst/>
            </a:prstTxWarp>
          </a:bodyPr>
          <a:lstStyle/>
          <a:p>
            <a:pPr algn="ctr" defTabSz="91339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2"/>
          <p:cNvSpPr>
            <a:spLocks noGrp="1"/>
          </p:cNvSpPr>
          <p:nvPr>
            <p:ph type="body" sz="quarter" idx="10"/>
          </p:nvPr>
        </p:nvSpPr>
        <p:spPr>
          <a:xfrm>
            <a:off x="1938365" y="3659075"/>
            <a:ext cx="8315274" cy="638744"/>
          </a:xfrm>
        </p:spPr>
        <p:txBody>
          <a:bodyPr tIns="179241" bIns="179241" anchor="ctr" anchorCtr="0"/>
          <a:lstStyle>
            <a:lvl1pPr marL="0" indent="0">
              <a:buNone/>
              <a:defRPr sz="2000">
                <a:solidFill>
                  <a:schemeClr val="bg1"/>
                </a:solidFill>
                <a:latin typeface="+mn-lt"/>
              </a:defRPr>
            </a:lvl1pPr>
          </a:lstStyle>
          <a:p>
            <a:pPr lvl="0"/>
            <a:r>
              <a:rPr lang="en-US"/>
              <a:t>Click to edit Master text styles</a:t>
            </a:r>
          </a:p>
        </p:txBody>
      </p:sp>
      <p:sp>
        <p:nvSpPr>
          <p:cNvPr id="10" name="Content Placeholder 9"/>
          <p:cNvSpPr>
            <a:spLocks noGrp="1"/>
          </p:cNvSpPr>
          <p:nvPr>
            <p:ph sz="quarter" idx="12" hasCustomPrompt="1"/>
          </p:nvPr>
        </p:nvSpPr>
        <p:spPr>
          <a:xfrm>
            <a:off x="268932" y="286901"/>
            <a:ext cx="11650410" cy="844953"/>
          </a:xfrm>
        </p:spPr>
        <p:txBody>
          <a:bodyPr/>
          <a:lstStyle>
            <a:lvl1pPr marL="0" indent="0">
              <a:buNone/>
              <a:defRPr sz="4800">
                <a:solidFill>
                  <a:schemeClr val="tx1"/>
                </a:solidFill>
                <a:latin typeface="+mj-lt"/>
              </a:defRPr>
            </a:lvl1pPr>
            <a:lvl2pPr>
              <a:defRPr sz="5696">
                <a:solidFill>
                  <a:schemeClr val="bg1"/>
                </a:solidFill>
                <a:latin typeface="+mn-lt"/>
              </a:defRPr>
            </a:lvl2pPr>
            <a:lvl3pPr>
              <a:defRPr sz="5696">
                <a:solidFill>
                  <a:schemeClr val="bg1"/>
                </a:solidFill>
                <a:latin typeface="+mn-lt"/>
              </a:defRPr>
            </a:lvl3pPr>
            <a:lvl4pPr>
              <a:defRPr sz="5696">
                <a:solidFill>
                  <a:schemeClr val="bg1"/>
                </a:solidFill>
                <a:latin typeface="+mn-lt"/>
              </a:defRPr>
            </a:lvl4pPr>
            <a:lvl5pPr>
              <a:defRPr sz="5696">
                <a:solidFill>
                  <a:schemeClr val="bg1"/>
                </a:solidFill>
                <a:latin typeface="+mn-lt"/>
              </a:defRPr>
            </a:lvl5pPr>
          </a:lstStyle>
          <a:p>
            <a:pPr lvl="0"/>
            <a:r>
              <a:rPr lang="en-US" dirty="0"/>
              <a:t>Summary Slide</a:t>
            </a:r>
          </a:p>
        </p:txBody>
      </p:sp>
    </p:spTree>
    <p:custDataLst>
      <p:tags r:id="rId1"/>
    </p:custDataLst>
    <p:extLst>
      <p:ext uri="{BB962C8B-B14F-4D97-AF65-F5344CB8AC3E}">
        <p14:creationId xmlns:p14="http://schemas.microsoft.com/office/powerpoint/2010/main" val="29849384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709674" y="547893"/>
            <a:ext cx="10783555" cy="1455716"/>
          </a:xfrm>
        </p:spPr>
        <p:txBody>
          <a:bodyPr/>
          <a:lstStyle>
            <a:lvl1pPr marL="0" indent="0">
              <a:buNone/>
              <a:defRPr sz="1400" baseline="0">
                <a:solidFill>
                  <a:schemeClr val="tx1"/>
                </a:solidFill>
                <a:latin typeface="+mn-lt"/>
              </a:defRPr>
            </a:lvl1pPr>
            <a:lvl2pPr marL="335885" indent="0">
              <a:buNone/>
              <a:defRPr sz="2400">
                <a:latin typeface="+mn-lt"/>
              </a:defRPr>
            </a:lvl2pPr>
            <a:lvl3pPr marL="559806" indent="0">
              <a:buNone/>
              <a:defRPr sz="2400">
                <a:latin typeface="+mn-lt"/>
              </a:defRPr>
            </a:lvl3pPr>
            <a:lvl4pPr marL="783729" indent="0">
              <a:buNone/>
              <a:defRPr sz="2000">
                <a:solidFill>
                  <a:schemeClr val="tx1"/>
                </a:solidFill>
                <a:latin typeface="+mn-lt"/>
              </a:defRPr>
            </a:lvl4pPr>
            <a:lvl5pPr marL="1007652" indent="0">
              <a:buNone/>
              <a:defRPr sz="2400">
                <a:latin typeface="+mn-lt"/>
              </a:defRPr>
            </a:lvl5pPr>
          </a:lstStyle>
          <a:p>
            <a:pPr lvl="0"/>
            <a:r>
              <a:rPr lang="en-US" dirty="0"/>
              <a:t>Text for resources/appendix is Segoe UI 20; first line is the title</a:t>
            </a:r>
          </a:p>
          <a:p>
            <a:pPr lvl="0"/>
            <a:r>
              <a:rPr lang="en-US" dirty="0"/>
              <a:t>Second line is the link</a:t>
            </a:r>
          </a:p>
          <a:p>
            <a:pPr lvl="0"/>
            <a:r>
              <a:rPr lang="en-US" dirty="0"/>
              <a:t>Third line is a description</a:t>
            </a:r>
          </a:p>
          <a:p>
            <a:pPr lvl="0"/>
            <a:endParaRPr lang="en-US" dirty="0"/>
          </a:p>
          <a:p>
            <a:pPr lvl="0"/>
            <a:r>
              <a:rPr lang="en-US" dirty="0"/>
              <a:t>Skip one line and continue</a:t>
            </a:r>
          </a:p>
        </p:txBody>
      </p:sp>
    </p:spTree>
    <p:extLst>
      <p:ext uri="{BB962C8B-B14F-4D97-AF65-F5344CB8AC3E}">
        <p14:creationId xmlns:p14="http://schemas.microsoft.com/office/powerpoint/2010/main" val="1836094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439779"/>
            <a:ext cx="11653523" cy="5128709"/>
          </a:xfrm>
        </p:spPr>
        <p:txBody>
          <a:bodyPr>
            <a:noAutofit/>
          </a:bodyPr>
          <a:lstStyle>
            <a:lvl1pPr marL="0" indent="0">
              <a:buNone/>
              <a:defRPr sz="3100">
                <a:solidFill>
                  <a:schemeClr val="tx2"/>
                </a:soli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99628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646997"/>
            <a:ext cx="11653523" cy="4921491"/>
          </a:xfrm>
        </p:spPr>
        <p:txBody>
          <a:bodyPr>
            <a:noAutofit/>
          </a:bodyPr>
          <a:lstStyle>
            <a:lvl1pPr marL="0" indent="0">
              <a:buNone/>
              <a:defRPr sz="3100">
                <a:solidFill>
                  <a:schemeClr val="tx2"/>
                </a:soli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1486687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439779"/>
            <a:ext cx="11653523" cy="5128709"/>
          </a:xfrm>
        </p:spPr>
        <p:txBody>
          <a:bodyPr>
            <a:noAutofit/>
          </a:bodyPr>
          <a:lstStyle>
            <a:lvl1pPr marL="0" indent="0">
              <a:buNone/>
              <a:defRPr sz="3100">
                <a:gradFill>
                  <a:gsLst>
                    <a:gs pos="1250">
                      <a:schemeClr val="tx1"/>
                    </a:gs>
                    <a:gs pos="99000">
                      <a:schemeClr val="tx1"/>
                    </a:gs>
                  </a:gsLst>
                  <a:lin ang="5400000" scaled="0"/>
                </a:gra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6012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646997"/>
            <a:ext cx="11653523" cy="4921491"/>
          </a:xfrm>
        </p:spPr>
        <p:txBody>
          <a:bodyPr>
            <a:noAutofit/>
          </a:bodyPr>
          <a:lstStyle>
            <a:lvl1pPr marL="0" indent="0">
              <a:buNone/>
              <a:defRPr sz="3100">
                <a:gradFill>
                  <a:gsLst>
                    <a:gs pos="1250">
                      <a:schemeClr val="tx1"/>
                    </a:gs>
                    <a:gs pos="99000">
                      <a:schemeClr val="tx1"/>
                    </a:gs>
                  </a:gsLst>
                  <a:lin ang="5400000" scaled="0"/>
                </a:gra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591793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439782"/>
            <a:ext cx="11653523" cy="5128707"/>
          </a:xfrm>
        </p:spPr>
        <p:txBody>
          <a:bodyPr>
            <a:noAutofit/>
          </a:bodyPr>
          <a:lstStyle>
            <a:lvl1pPr>
              <a:defRPr sz="3100">
                <a:solidFill>
                  <a:schemeClr val="tx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90228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46995"/>
            <a:ext cx="11653523" cy="4921492"/>
          </a:xfrm>
        </p:spPr>
        <p:txBody>
          <a:bodyPr>
            <a:noAutofit/>
          </a:bodyPr>
          <a:lstStyle>
            <a:lvl1pPr>
              <a:defRPr sz="3100">
                <a:solidFill>
                  <a:schemeClr val="tx2"/>
                </a:solidFill>
              </a:defRPr>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93139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439779"/>
            <a:ext cx="11653523" cy="5128709"/>
          </a:xfrm>
        </p:spPr>
        <p:txBody>
          <a:bodyPr>
            <a:noAutofit/>
          </a:bodyPr>
          <a:lstStyle>
            <a:lvl1pPr>
              <a:defRPr sz="31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896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831898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46997"/>
            <a:ext cx="11653523" cy="4921491"/>
          </a:xfrm>
        </p:spPr>
        <p:txBody>
          <a:bodyPr>
            <a:noAutofit/>
          </a:bodyPr>
          <a:lstStyle>
            <a:lvl1pPr>
              <a:defRPr sz="31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477412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0980"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439782"/>
            <a:ext cx="5693305"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5453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0980"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5"/>
            <a:ext cx="5693305"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668450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2-color Non-bulleted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1"/>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1161507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wo Column 2-color Non-bulleted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3298"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1"/>
          </p:nvPr>
        </p:nvSpPr>
        <p:spPr>
          <a:xfrm>
            <a:off x="6229458" y="1646992"/>
            <a:ext cx="5693615" cy="4921494"/>
          </a:xfrm>
        </p:spPr>
        <p:txBody>
          <a:bodyPr>
            <a:noAutofit/>
          </a:bodyPr>
          <a:lstStyle/>
          <a:p>
            <a:r>
              <a:rPr lang="en-US" dirty="0"/>
              <a:t>Click icon to add picture</a:t>
            </a:r>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7661078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2-color Non-bulleted w Left Picture">
    <p:spTree>
      <p:nvGrpSpPr>
        <p:cNvPr id="1" name=""/>
        <p:cNvGrpSpPr/>
        <p:nvPr/>
      </p:nvGrpSpPr>
      <p:grpSpPr>
        <a:xfrm>
          <a:off x="0" y="0"/>
          <a:ext cx="0" cy="0"/>
          <a:chOff x="0" y="0"/>
          <a:chExt cx="0" cy="0"/>
        </a:xfrm>
      </p:grpSpPr>
      <p:sp>
        <p:nvSpPr>
          <p:cNvPr id="6" name="Picture Placeholder 7"/>
          <p:cNvSpPr>
            <a:spLocks noGrp="1"/>
          </p:cNvSpPr>
          <p:nvPr>
            <p:ph type="pic" sz="quarter" idx="11" hasCustomPrompt="1"/>
          </p:nvPr>
        </p:nvSpPr>
        <p:spPr>
          <a:xfrm>
            <a:off x="269243" y="1439779"/>
            <a:ext cx="5693300" cy="5128709"/>
          </a:xfrm>
        </p:spPr>
        <p:txBody>
          <a:bodyPr>
            <a:noAutofit/>
          </a:bodyPr>
          <a:lstStyle>
            <a:lvl1pPr>
              <a:defRPr sz="3100"/>
            </a:lvl1p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82"/>
            <a:ext cx="5695624"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8409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wo Column 2-color Non-bulleted w Left Picture">
    <p:spTree>
      <p:nvGrpSpPr>
        <p:cNvPr id="1" name=""/>
        <p:cNvGrpSpPr/>
        <p:nvPr/>
      </p:nvGrpSpPr>
      <p:grpSpPr>
        <a:xfrm>
          <a:off x="0" y="0"/>
          <a:ext cx="0" cy="0"/>
          <a:chOff x="0" y="0"/>
          <a:chExt cx="0" cy="0"/>
        </a:xfrm>
      </p:grpSpPr>
      <p:sp>
        <p:nvSpPr>
          <p:cNvPr id="6" name="Picture Placeholder 7"/>
          <p:cNvSpPr>
            <a:spLocks noGrp="1"/>
          </p:cNvSpPr>
          <p:nvPr>
            <p:ph type="pic" sz="quarter" idx="11" hasCustomPrompt="1"/>
          </p:nvPr>
        </p:nvSpPr>
        <p:spPr>
          <a:xfrm>
            <a:off x="269243" y="1646992"/>
            <a:ext cx="5693300" cy="4921494"/>
          </a:xfrm>
        </p:spPr>
        <p:txBody>
          <a:bodyPr>
            <a:noAutofit/>
          </a:bodyPr>
          <a:lstStyle>
            <a:lvl1pPr>
              <a:defRPr sz="3100"/>
            </a:lvl1p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6995"/>
            <a:ext cx="5695624"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2151372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29461" y="1439782"/>
            <a:ext cx="5693305"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676387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3298" cy="4921492"/>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5"/>
            <a:ext cx="5693305" cy="4921492"/>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854971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2"/>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2823260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630608" y="4928198"/>
            <a:ext cx="8930784" cy="1638607"/>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Ready content is </a:t>
            </a: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marL="0" marR="0" lvl="0" indent="0" algn="ctr" defTabSz="914367" rtl="0" eaLnBrk="1" fontAlgn="auto" latinLnBrk="0" hangingPunct="1">
              <a:lnSpc>
                <a:spcPct val="90000"/>
              </a:lnSpc>
              <a:spcBef>
                <a:spcPts val="1176"/>
              </a:spcBef>
              <a:spcAft>
                <a:spcPts val="588"/>
              </a:spcAft>
              <a:buClrTx/>
              <a:buSzTx/>
              <a:buFontTx/>
              <a:buNone/>
              <a:tabLst/>
              <a:defRPr/>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share this video with non-FTE personnel</a:t>
            </a:r>
            <a:endPar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endParaRP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Ready content to any blogs or external websites</a:t>
            </a:r>
          </a:p>
        </p:txBody>
      </p:sp>
    </p:spTree>
    <p:extLst>
      <p:ext uri="{BB962C8B-B14F-4D97-AF65-F5344CB8AC3E}">
        <p14:creationId xmlns:p14="http://schemas.microsoft.com/office/powerpoint/2010/main" val="7573880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wo Column Non-bulleted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7000"/>
            <a:ext cx="5693298" cy="4921489"/>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7"/>
          <p:cNvSpPr>
            <a:spLocks noGrp="1"/>
          </p:cNvSpPr>
          <p:nvPr>
            <p:ph type="pic" sz="quarter" idx="12"/>
          </p:nvPr>
        </p:nvSpPr>
        <p:spPr>
          <a:xfrm>
            <a:off x="6229458" y="1646997"/>
            <a:ext cx="5693615" cy="4921491"/>
          </a:xfrm>
        </p:spPr>
        <p:txBody>
          <a:bodyPr>
            <a:noAutofit/>
          </a:bodyPr>
          <a:lstStyle/>
          <a:p>
            <a:r>
              <a:rPr lang="en-US" dirty="0"/>
              <a:t>Click icon to add picture</a:t>
            </a:r>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4083657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Non-bulleted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439779"/>
            <a:ext cx="5693298" cy="5128709"/>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82"/>
            <a:ext cx="5695624" cy="5128707"/>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17680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wo Column Non-bulleted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646992"/>
            <a:ext cx="5693298" cy="4921494"/>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6995"/>
            <a:ext cx="5695624" cy="4921492"/>
          </a:xfrm>
        </p:spPr>
        <p:txBody>
          <a:bodyPr wrap="square">
            <a:noAutofit/>
          </a:bodyPr>
          <a:lstStyle>
            <a:lvl1pPr marL="0" indent="0">
              <a:spcBef>
                <a:spcPts val="1200"/>
              </a:spcBef>
              <a:buClr>
                <a:schemeClr val="tx1"/>
              </a:buClr>
              <a:buFont typeface="Wingdings" pitchFamily="2" charset="2"/>
              <a:buNone/>
              <a:defRPr sz="3100"/>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9959619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79"/>
            <a:ext cx="5693298" cy="5128709"/>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29461" y="1439779"/>
            <a:ext cx="5693305" cy="5128709"/>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512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7"/>
            <a:ext cx="5693298" cy="4921491"/>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7"/>
            <a:ext cx="5693305" cy="4921491"/>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374285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78"/>
            <a:ext cx="5691288" cy="5128708"/>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2"/>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3729528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6"/>
            <a:ext cx="5691288" cy="4921490"/>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2"/>
          </p:nvPr>
        </p:nvSpPr>
        <p:spPr>
          <a:xfrm>
            <a:off x="6229458" y="1646997"/>
            <a:ext cx="5693615" cy="4921491"/>
          </a:xfrm>
        </p:spPr>
        <p:txBody>
          <a:bodyPr>
            <a:noAutofit/>
          </a:bodyPr>
          <a:lstStyle/>
          <a:p>
            <a:r>
              <a:rPr lang="en-US" dirty="0"/>
              <a:t>Click icon to add picture</a:t>
            </a:r>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16935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439778"/>
            <a:ext cx="5693298" cy="5128708"/>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79"/>
            <a:ext cx="5695624" cy="5128709"/>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869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w Left Picture">
    <p:spTree>
      <p:nvGrpSpPr>
        <p:cNvPr id="1" name=""/>
        <p:cNvGrpSpPr/>
        <p:nvPr/>
      </p:nvGrpSpPr>
      <p:grpSpPr>
        <a:xfrm>
          <a:off x="0" y="0"/>
          <a:ext cx="0" cy="0"/>
          <a:chOff x="0" y="0"/>
          <a:chExt cx="0" cy="0"/>
        </a:xfrm>
      </p:grpSpPr>
      <p:sp>
        <p:nvSpPr>
          <p:cNvPr id="6" name="Picture Placeholder 7"/>
          <p:cNvSpPr>
            <a:spLocks noGrp="1"/>
          </p:cNvSpPr>
          <p:nvPr>
            <p:ph type="pic" sz="quarter" idx="12"/>
          </p:nvPr>
        </p:nvSpPr>
        <p:spPr>
          <a:xfrm>
            <a:off x="269243" y="1646996"/>
            <a:ext cx="5693298" cy="4921490"/>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6997"/>
            <a:ext cx="5695624" cy="4921491"/>
          </a:xfrm>
        </p:spPr>
        <p:txBody>
          <a:bodyPr wrap="square">
            <a:noAutofit/>
          </a:bodyPr>
          <a:lstStyle>
            <a:lvl1pPr marL="281459" indent="-281459">
              <a:spcBef>
                <a:spcPts val="1200"/>
              </a:spcBef>
              <a:buClr>
                <a:schemeClr val="tx2"/>
              </a:buClr>
              <a:buFont typeface="Arial" pitchFamily="34" charset="0"/>
              <a:buChar char="•"/>
              <a:defRPr sz="3100">
                <a:solidFill>
                  <a:srgbClr val="008272"/>
                </a:solidFill>
              </a:defRPr>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3"/>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5713078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3298" cy="5128707"/>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29461" y="1439782"/>
            <a:ext cx="5693305" cy="5128707"/>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6124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22577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3298" cy="4921492"/>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5"/>
            <a:ext cx="5693305" cy="4921492"/>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9587108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Bullet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0"/>
            <a:ext cx="5691288" cy="5128706"/>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1"/>
          </p:nvPr>
        </p:nvSpPr>
        <p:spPr>
          <a:xfrm>
            <a:off x="6229458" y="1439779"/>
            <a:ext cx="5693615" cy="5128709"/>
          </a:xfrm>
        </p:spPr>
        <p:txBody>
          <a:bodyPr>
            <a:noAutofit/>
          </a:bodyPr>
          <a:lstStyle/>
          <a:p>
            <a:r>
              <a:rPr lang="en-US" dirty="0"/>
              <a:t>Click icon to add picture</a:t>
            </a:r>
          </a:p>
        </p:txBody>
      </p:sp>
    </p:spTree>
    <p:extLst>
      <p:ext uri="{BB962C8B-B14F-4D97-AF65-F5344CB8AC3E}">
        <p14:creationId xmlns:p14="http://schemas.microsoft.com/office/powerpoint/2010/main" val="3206452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wo Column Bullet text w Right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8"/>
            <a:ext cx="5691288" cy="4921488"/>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7"/>
          <p:cNvSpPr>
            <a:spLocks noGrp="1"/>
          </p:cNvSpPr>
          <p:nvPr>
            <p:ph type="pic" sz="quarter" idx="11"/>
          </p:nvPr>
        </p:nvSpPr>
        <p:spPr>
          <a:xfrm>
            <a:off x="6229458" y="1646997"/>
            <a:ext cx="5693615" cy="4921491"/>
          </a:xfrm>
        </p:spPr>
        <p:txBody>
          <a:bodyPr>
            <a:noAutofit/>
          </a:bodyPr>
          <a:lstStyle/>
          <a:p>
            <a:r>
              <a:rPr lang="en-US" dirty="0"/>
              <a:t>Click icon to add picture</a:t>
            </a:r>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6868817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wo Column Bullet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1"/>
          </p:nvPr>
        </p:nvSpPr>
        <p:spPr>
          <a:xfrm>
            <a:off x="269243" y="1439779"/>
            <a:ext cx="5693300" cy="5128709"/>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439782"/>
            <a:ext cx="5695624" cy="5128707"/>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1977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wo Column Bullet text w Left Picture">
    <p:spTree>
      <p:nvGrpSpPr>
        <p:cNvPr id="1" name=""/>
        <p:cNvGrpSpPr/>
        <p:nvPr/>
      </p:nvGrpSpPr>
      <p:grpSpPr>
        <a:xfrm>
          <a:off x="0" y="0"/>
          <a:ext cx="0" cy="0"/>
          <a:chOff x="0" y="0"/>
          <a:chExt cx="0" cy="0"/>
        </a:xfrm>
      </p:grpSpPr>
      <p:sp>
        <p:nvSpPr>
          <p:cNvPr id="6" name="Picture Placeholder 7"/>
          <p:cNvSpPr>
            <a:spLocks noGrp="1"/>
          </p:cNvSpPr>
          <p:nvPr>
            <p:ph type="pic" sz="quarter" idx="11"/>
          </p:nvPr>
        </p:nvSpPr>
        <p:spPr>
          <a:xfrm>
            <a:off x="269243" y="1646997"/>
            <a:ext cx="5693300" cy="4921491"/>
          </a:xfrm>
        </p:spPr>
        <p:txBody>
          <a:bodyPr>
            <a:noAutofit/>
          </a:bodyPr>
          <a:lstStyle/>
          <a:p>
            <a:r>
              <a:rPr lang="en-US" dirty="0"/>
              <a:t>Click icon to add picture</a:t>
            </a:r>
          </a:p>
        </p:txBody>
      </p:sp>
      <p:sp>
        <p:nvSpPr>
          <p:cNvPr id="2" name="Title 1"/>
          <p:cNvSpPr>
            <a:spLocks noGrp="1"/>
          </p:cNvSpPr>
          <p:nvPr>
            <p:ph type="title"/>
          </p:nvPr>
        </p:nvSpPr>
        <p:spPr>
          <a:xfrm>
            <a:off x="269242" y="289515"/>
            <a:ext cx="11655840" cy="899665"/>
          </a:xfrm>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6229461" y="1647000"/>
            <a:ext cx="5695624" cy="4921489"/>
          </a:xfrm>
        </p:spPr>
        <p:txBody>
          <a:bodyPr wrap="square">
            <a:noAutofit/>
          </a:bodyPr>
          <a:lstStyle>
            <a:lvl1pPr marL="281459" indent="-281459">
              <a:spcBef>
                <a:spcPts val="1200"/>
              </a:spcBef>
              <a:buClr>
                <a:schemeClr val="tx1"/>
              </a:buClr>
              <a:buFont typeface="Arial" pitchFamily="34" charset="0"/>
              <a:buChar char="•"/>
              <a:defRPr sz="3100"/>
            </a:lvl1pPr>
            <a:lvl2pPr marL="520298" indent="-228423">
              <a:defRPr sz="2400"/>
            </a:lvl2pPr>
            <a:lvl3pPr marL="685272" indent="-164973">
              <a:tabLst/>
              <a:defRPr sz="2000"/>
            </a:lvl3pPr>
            <a:lvl4pPr marL="862934" indent="-177663">
              <a:defRPr/>
            </a:lvl4pPr>
            <a:lvl5pPr marL="1027904" indent="-164973">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16673753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270196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4185184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Graphic Onl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349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hat Why How 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solidFill>
                  <a:schemeClr val="tx1"/>
                </a:solidFill>
              </a:rPr>
              <a:t>Microsoft IT best practices</a:t>
            </a:r>
            <a:endParaRPr lang="en-US" dirty="0"/>
          </a:p>
        </p:txBody>
      </p:sp>
      <p:sp>
        <p:nvSpPr>
          <p:cNvPr id="3" name="Rectangle 2"/>
          <p:cNvSpPr/>
          <p:nvPr userDrawn="1"/>
        </p:nvSpPr>
        <p:spPr bwMode="auto">
          <a:xfrm>
            <a:off x="418645" y="2021658"/>
            <a:ext cx="11368873" cy="107586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2" rIns="179164" bIns="143332" numCol="1" spcCol="0" rtlCol="0" fromWordArt="0" anchor="ctr" anchorCtr="0" forceAA="0" compatLnSpc="1">
            <a:prstTxWarp prst="textNoShape">
              <a:avLst/>
            </a:prstTxWarp>
            <a:noAutofit/>
          </a:bodyPr>
          <a:lstStyle/>
          <a:p>
            <a:pPr lvl="0"/>
            <a:r>
              <a:rPr lang="en-US" sz="2400" dirty="0">
                <a:solidFill>
                  <a:schemeClr val="bg1"/>
                </a:solidFill>
                <a:latin typeface="+mj-lt"/>
              </a:rPr>
              <a:t>What</a:t>
            </a:r>
            <a:endParaRPr lang="en-US" sz="1800" dirty="0">
              <a:solidFill>
                <a:schemeClr val="bg1"/>
              </a:solidFill>
            </a:endParaRPr>
          </a:p>
        </p:txBody>
      </p:sp>
      <p:sp>
        <p:nvSpPr>
          <p:cNvPr id="5" name="Rectangle 4"/>
          <p:cNvSpPr/>
          <p:nvPr userDrawn="1"/>
        </p:nvSpPr>
        <p:spPr bwMode="auto">
          <a:xfrm>
            <a:off x="418640" y="3163691"/>
            <a:ext cx="11366667" cy="107586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2" rIns="179164" bIns="143332" numCol="1" spcCol="0" rtlCol="0" fromWordArt="0" anchor="ctr" anchorCtr="0" forceAA="0" compatLnSpc="1">
            <a:prstTxWarp prst="textNoShape">
              <a:avLst/>
            </a:prstTxWarp>
            <a:noAutofit/>
          </a:bodyPr>
          <a:lstStyle/>
          <a:p>
            <a:pPr lvl="0"/>
            <a:r>
              <a:rPr lang="en-US" sz="2400" dirty="0">
                <a:solidFill>
                  <a:schemeClr val="bg1"/>
                </a:solidFill>
                <a:latin typeface="+mj-lt"/>
              </a:rPr>
              <a:t>Why</a:t>
            </a:r>
            <a:endParaRPr lang="en-US" sz="3500" dirty="0">
              <a:solidFill>
                <a:schemeClr val="bg1"/>
              </a:solidFill>
              <a:latin typeface="+mj-lt"/>
            </a:endParaRPr>
          </a:p>
        </p:txBody>
      </p:sp>
      <p:sp>
        <p:nvSpPr>
          <p:cNvPr id="7" name="Rectangle 6"/>
          <p:cNvSpPr/>
          <p:nvPr userDrawn="1"/>
        </p:nvSpPr>
        <p:spPr bwMode="auto">
          <a:xfrm>
            <a:off x="418640" y="4305725"/>
            <a:ext cx="11366667" cy="1075862"/>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4" tIns="143332" rIns="179164" bIns="143332" numCol="1" spcCol="0" rtlCol="0" fromWordArt="0" anchor="ctr" anchorCtr="0" forceAA="0" compatLnSpc="1">
            <a:prstTxWarp prst="textNoShape">
              <a:avLst/>
            </a:prstTxWarp>
            <a:noAutofit/>
          </a:bodyPr>
          <a:lstStyle/>
          <a:p>
            <a:pPr lvl="0"/>
            <a:r>
              <a:rPr lang="en-US" sz="2400" dirty="0">
                <a:solidFill>
                  <a:schemeClr val="bg1"/>
                </a:solidFill>
                <a:latin typeface="+mj-lt"/>
              </a:rPr>
              <a:t>How</a:t>
            </a:r>
            <a:endParaRPr lang="en-US" sz="3500" dirty="0">
              <a:solidFill>
                <a:schemeClr val="bg1"/>
              </a:solidFill>
              <a:latin typeface="+mj-lt"/>
            </a:endParaRPr>
          </a:p>
        </p:txBody>
      </p:sp>
      <p:cxnSp>
        <p:nvCxnSpPr>
          <p:cNvPr id="9" name="Straight Connector 8"/>
          <p:cNvCxnSpPr/>
          <p:nvPr userDrawn="1"/>
        </p:nvCxnSpPr>
        <p:spPr>
          <a:xfrm>
            <a:off x="2420701" y="1836075"/>
            <a:ext cx="14900" cy="3759592"/>
          </a:xfrm>
          <a:prstGeom prst="line">
            <a:avLst/>
          </a:prstGeom>
          <a:ln w="762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2510300" y="2069049"/>
            <a:ext cx="9263056" cy="981082"/>
          </a:xfrm>
        </p:spPr>
        <p:txBody>
          <a:bodyPr anchor="ctr" anchorCtr="0">
            <a:noAutofit/>
          </a:bodyPr>
          <a:lstStyle>
            <a:lvl1pPr marL="0" indent="0">
              <a:buNone/>
              <a:defRPr sz="2000">
                <a:solidFill>
                  <a:srgbClr val="FFFFFF"/>
                </a:solidFill>
                <a:latin typeface="+mn-lt"/>
              </a:defRPr>
            </a:lvl1pPr>
            <a:lvl3pPr marL="559806" indent="0">
              <a:buFont typeface="Arial"/>
              <a:buNone/>
              <a:defRPr/>
            </a:lvl3pPr>
          </a:lstStyle>
          <a:p>
            <a:pPr lvl="0"/>
            <a:r>
              <a:rPr lang="en-US" dirty="0"/>
              <a:t>Table text here</a:t>
            </a:r>
          </a:p>
        </p:txBody>
      </p:sp>
      <p:sp>
        <p:nvSpPr>
          <p:cNvPr id="15" name="Text Placeholder 13"/>
          <p:cNvSpPr>
            <a:spLocks noGrp="1"/>
          </p:cNvSpPr>
          <p:nvPr>
            <p:ph type="body" sz="quarter" idx="11" hasCustomPrompt="1"/>
          </p:nvPr>
        </p:nvSpPr>
        <p:spPr>
          <a:xfrm>
            <a:off x="2510300" y="3211082"/>
            <a:ext cx="9263056" cy="981082"/>
          </a:xfrm>
        </p:spPr>
        <p:txBody>
          <a:bodyPr anchor="ctr" anchorCtr="0">
            <a:noAutofit/>
          </a:bodyPr>
          <a:lstStyle>
            <a:lvl1pPr marL="0" indent="0">
              <a:buNone/>
              <a:defRPr sz="2000">
                <a:solidFill>
                  <a:srgbClr val="FFFFFF"/>
                </a:solidFill>
                <a:latin typeface="+mn-lt"/>
              </a:defRPr>
            </a:lvl1pPr>
            <a:lvl3pPr marL="559806" indent="0">
              <a:buFont typeface="Arial"/>
              <a:buNone/>
              <a:defRPr/>
            </a:lvl3pPr>
          </a:lstStyle>
          <a:p>
            <a:pPr lvl="0"/>
            <a:r>
              <a:rPr lang="en-US" dirty="0"/>
              <a:t>Table text here</a:t>
            </a:r>
          </a:p>
        </p:txBody>
      </p:sp>
      <p:sp>
        <p:nvSpPr>
          <p:cNvPr id="17" name="Text Placeholder 13"/>
          <p:cNvSpPr>
            <a:spLocks noGrp="1"/>
          </p:cNvSpPr>
          <p:nvPr>
            <p:ph type="body" sz="quarter" idx="12" hasCustomPrompt="1"/>
          </p:nvPr>
        </p:nvSpPr>
        <p:spPr>
          <a:xfrm>
            <a:off x="2510300" y="4353116"/>
            <a:ext cx="9263056" cy="981082"/>
          </a:xfrm>
        </p:spPr>
        <p:txBody>
          <a:bodyPr anchor="ctr" anchorCtr="0">
            <a:noAutofit/>
          </a:bodyPr>
          <a:lstStyle>
            <a:lvl1pPr marL="0" indent="0">
              <a:buNone/>
              <a:defRPr sz="2000">
                <a:solidFill>
                  <a:srgbClr val="FFFFFF"/>
                </a:solidFill>
                <a:latin typeface="+mn-lt"/>
              </a:defRPr>
            </a:lvl1pPr>
            <a:lvl3pPr marL="559806" indent="0">
              <a:buFont typeface="Arial"/>
              <a:buNone/>
              <a:defRPr/>
            </a:lvl3pPr>
          </a:lstStyle>
          <a:p>
            <a:pPr lvl="0"/>
            <a:r>
              <a:rPr lang="en-US" dirty="0"/>
              <a:t>Table text here</a:t>
            </a:r>
          </a:p>
        </p:txBody>
      </p:sp>
    </p:spTree>
    <p:extLst>
      <p:ext uri="{BB962C8B-B14F-4D97-AF65-F5344CB8AC3E}">
        <p14:creationId xmlns:p14="http://schemas.microsoft.com/office/powerpoint/2010/main" val="173881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86356"/>
            <a:ext cx="9859116" cy="2697988"/>
          </a:xfrm>
          <a:noFill/>
        </p:spPr>
        <p:txBody>
          <a:bodyPr tIns="89621" bIns="89621" anchor="t" anchorCtr="0"/>
          <a:lstStyle>
            <a:lvl1pPr>
              <a:defRPr sz="589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4" y="3877281"/>
            <a:ext cx="9860674" cy="1793881"/>
          </a:xfrm>
          <a:noFill/>
        </p:spPr>
        <p:txBody>
          <a:bodyPr lIns="179241" tIns="143392" rIns="179241" bIns="143392">
            <a:noAutofit/>
          </a:bodyPr>
          <a:lstStyle>
            <a:lvl1pPr marL="0" indent="0">
              <a:spcBef>
                <a:spcPts val="0"/>
              </a:spcBef>
              <a:buNone/>
              <a:defRPr sz="35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97790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4228195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186356"/>
            <a:ext cx="9859116" cy="2697988"/>
          </a:xfrm>
          <a:noFill/>
        </p:spPr>
        <p:txBody>
          <a:bodyPr tIns="89621" bIns="89621" anchor="t" anchorCtr="0"/>
          <a:lstStyle>
            <a:lvl1pPr>
              <a:defRPr lang="en-US" sz="589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61577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010926"/>
          </a:xfrm>
          <a:noFill/>
        </p:spPr>
        <p:txBody>
          <a:bodyPr tIns="89621" bIns="89621" anchor="t" anchorCtr="0">
            <a:spAutoFit/>
          </a:bodyPr>
          <a:lstStyle>
            <a:lvl1pPr>
              <a:defRPr sz="589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64894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010926"/>
          </a:xfrm>
          <a:noFill/>
        </p:spPr>
        <p:txBody>
          <a:bodyPr tIns="89621" bIns="89621" anchor="t" anchorCtr="0">
            <a:spAutoFit/>
          </a:bodyPr>
          <a:lstStyle>
            <a:lvl1pPr>
              <a:defRPr sz="589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5215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2"/>
            <a:ext cx="11653523" cy="1010926"/>
          </a:xfrm>
          <a:noFill/>
        </p:spPr>
        <p:txBody>
          <a:bodyPr tIns="89621" bIns="89621" anchor="t" anchorCtr="0">
            <a:spAutoFit/>
          </a:bodyPr>
          <a:lstStyle>
            <a:lvl1pPr>
              <a:defRPr sz="589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549410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1333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81658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163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47923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1_50-50 Left Photo Layout">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097556" y="0"/>
            <a:ext cx="6094444" cy="6856100"/>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dirty="0"/>
              <a:t>Click icon to add picture</a:t>
            </a:r>
          </a:p>
        </p:txBody>
      </p:sp>
      <p:sp>
        <p:nvSpPr>
          <p:cNvPr id="10" name="Text Placeholder 8"/>
          <p:cNvSpPr>
            <a:spLocks noGrp="1"/>
          </p:cNvSpPr>
          <p:nvPr>
            <p:ph type="body" sz="quarter" idx="11"/>
          </p:nvPr>
        </p:nvSpPr>
        <p:spPr>
          <a:xfrm>
            <a:off x="269241" y="219471"/>
            <a:ext cx="5588648" cy="829045"/>
          </a:xfrm>
        </p:spPr>
        <p:txBody>
          <a:bodyPr/>
          <a:lstStyle>
            <a:lvl1pPr marL="0" indent="0">
              <a:buNone/>
              <a:defRPr sz="4702">
                <a:solidFill>
                  <a:srgbClr val="969696"/>
                </a:solidFill>
              </a:defRPr>
            </a:lvl1pPr>
            <a:lvl2pPr marL="335883" indent="0">
              <a:buNone/>
              <a:defRPr sz="3525">
                <a:solidFill>
                  <a:srgbClr val="969696"/>
                </a:solidFill>
                <a:latin typeface="+mj-lt"/>
              </a:defRPr>
            </a:lvl2pPr>
          </a:lstStyle>
          <a:p>
            <a:pPr lvl="0"/>
            <a:r>
              <a:rPr lang="en-US" dirty="0"/>
              <a:t>Click to edit</a:t>
            </a:r>
          </a:p>
        </p:txBody>
      </p:sp>
      <p:sp>
        <p:nvSpPr>
          <p:cNvPr id="12" name="Text Placeholder 8"/>
          <p:cNvSpPr>
            <a:spLocks noGrp="1"/>
          </p:cNvSpPr>
          <p:nvPr>
            <p:ph type="body" sz="quarter" idx="13" hasCustomPrompt="1"/>
          </p:nvPr>
        </p:nvSpPr>
        <p:spPr>
          <a:xfrm>
            <a:off x="269241" y="3343864"/>
            <a:ext cx="5588648" cy="1121510"/>
          </a:xfrm>
        </p:spPr>
        <p:txBody>
          <a:bodyPr anchor="ctr" anchorCtr="0"/>
          <a:lstStyle>
            <a:lvl1pPr marL="559804" indent="-559804">
              <a:buFont typeface="Arial"/>
              <a:buChar char="•"/>
              <a:defRPr sz="3133" baseline="0">
                <a:solidFill>
                  <a:srgbClr val="969696"/>
                </a:solidFill>
              </a:defRPr>
            </a:lvl1pPr>
            <a:lvl2pPr marL="335883" indent="0">
              <a:buNone/>
              <a:defRPr sz="3525">
                <a:solidFill>
                  <a:srgbClr val="969696"/>
                </a:solidFill>
                <a:latin typeface="+mj-lt"/>
              </a:defRPr>
            </a:lvl2pPr>
          </a:lstStyle>
          <a:p>
            <a:pPr lvl="0"/>
            <a:r>
              <a:rPr lang="en-US" dirty="0"/>
              <a:t>Responsibility 1</a:t>
            </a:r>
          </a:p>
          <a:p>
            <a:pPr lvl="0"/>
            <a:r>
              <a:rPr lang="en-US" dirty="0"/>
              <a:t>Responsibility 2</a:t>
            </a:r>
          </a:p>
        </p:txBody>
      </p:sp>
    </p:spTree>
    <p:extLst>
      <p:ext uri="{BB962C8B-B14F-4D97-AF65-F5344CB8AC3E}">
        <p14:creationId xmlns:p14="http://schemas.microsoft.com/office/powerpoint/2010/main" val="3036787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Microsoft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
        <p:nvSpPr>
          <p:cNvPr id="4" name="Text Box 3"/>
          <p:cNvSpPr txBox="1">
            <a:spLocks noChangeArrowheads="1"/>
          </p:cNvSpPr>
          <p:nvPr userDrawn="1"/>
        </p:nvSpPr>
        <p:spPr bwMode="blackWhite">
          <a:xfrm>
            <a:off x="267687" y="5803218"/>
            <a:ext cx="11562365" cy="917280"/>
          </a:xfrm>
          <a:prstGeom prst="rect">
            <a:avLst/>
          </a:prstGeom>
          <a:noFill/>
          <a:ln w="12700">
            <a:noFill/>
            <a:miter lim="800000"/>
            <a:headEnd type="none" w="sm" len="sm"/>
            <a:tailEnd type="none" w="sm" len="sm"/>
          </a:ln>
          <a:effectLst/>
        </p:spPr>
        <p:txBody>
          <a:bodyPr vert="horz" wrap="square" lIns="179164" tIns="143332" rIns="179164" bIns="143332" numCol="1" anchor="t" anchorCtr="0" compatLnSpc="1">
            <a:prstTxWarp prst="textNoShape">
              <a:avLst/>
            </a:prstTxWarp>
            <a:spAutoFit/>
          </a:bodyPr>
          <a:lstStyle/>
          <a:p>
            <a:pPr defTabSz="684820" eaLnBrk="0" hangingPunct="0"/>
            <a:r>
              <a:rPr lang="en-US" sz="800" dirty="0">
                <a:gradFill>
                  <a:gsLst>
                    <a:gs pos="0">
                      <a:schemeClr val="tx1"/>
                    </a:gs>
                    <a:gs pos="100000">
                      <a:schemeClr val="tx1"/>
                    </a:gs>
                  </a:gsLst>
                  <a:lin ang="5400000" scaled="0"/>
                </a:gradFill>
                <a:cs typeface="Segoe UI" pitchFamily="34" charset="0"/>
              </a:rPr>
              <a:t>© 2017 Microsoft Corporation. All rights reserved. Microsoft, Windows, Windows Vista and other product names are or may be registered trademarks and/or trademarks in the U.S. and/or other countries.</a:t>
            </a:r>
          </a:p>
          <a:p>
            <a:pPr defTabSz="684820" eaLnBrk="0" hangingPunct="0"/>
            <a:endParaRPr lang="en-US" sz="800" dirty="0">
              <a:gradFill>
                <a:gsLst>
                  <a:gs pos="0">
                    <a:schemeClr val="tx1"/>
                  </a:gs>
                  <a:gs pos="100000">
                    <a:schemeClr val="tx1"/>
                  </a:gs>
                </a:gsLst>
                <a:lin ang="5400000" scaled="0"/>
              </a:gradFill>
              <a:cs typeface="Segoe UI" pitchFamily="34" charset="0"/>
            </a:endParaRPr>
          </a:p>
          <a:p>
            <a:pPr defTabSz="684820" eaLnBrk="0" hangingPunct="0"/>
            <a:r>
              <a:rPr lang="en-US" sz="800" dirty="0">
                <a:gradFill>
                  <a:gsLst>
                    <a:gs pos="0">
                      <a:schemeClr val="tx1"/>
                    </a:gs>
                    <a:gs pos="100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14907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2104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674078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466129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9998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063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9818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659674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itle Only Blue">
    <p:bg bwMode="ltGray">
      <p:bgRef idx="1001">
        <a:schemeClr val="bg2"/>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2214710839"/>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738540"/>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89189863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698746" marR="0" lvl="1" indent="-448193" algn="l" defTabSz="914367" rtl="0" eaLnBrk="1" fontAlgn="auto" latinLnBrk="0" hangingPunct="1">
              <a:lnSpc>
                <a:spcPct val="90000"/>
              </a:lnSpc>
              <a:spcBef>
                <a:spcPct val="20000"/>
              </a:spcBef>
              <a:spcAft>
                <a:spcPts val="0"/>
              </a:spcAft>
              <a:buClrTx/>
              <a:buSzPct val="90000"/>
              <a:tabLst/>
            </a:pPr>
            <a:r>
              <a:rPr lang="en-US"/>
              <a:t>Second level</a:t>
            </a:r>
          </a:p>
          <a:p>
            <a:pPr marL="890161" marR="0" lvl="2" indent="-448193" algn="l" defTabSz="914367" rtl="0" eaLnBrk="1" fontAlgn="auto" latinLnBrk="0" hangingPunct="1">
              <a:lnSpc>
                <a:spcPct val="90000"/>
              </a:lnSpc>
              <a:spcBef>
                <a:spcPct val="20000"/>
              </a:spcBef>
              <a:spcAft>
                <a:spcPts val="0"/>
              </a:spcAft>
              <a:buClrTx/>
              <a:buSzPct val="90000"/>
              <a:tabLst/>
            </a:pPr>
            <a:r>
              <a:rPr lang="en-US"/>
              <a:t>Third level</a:t>
            </a:r>
          </a:p>
          <a:p>
            <a:pPr marL="1087802" marR="0" lvl="3" indent="-448193" algn="l" defTabSz="914367" rtl="0" eaLnBrk="1" fontAlgn="auto" latinLnBrk="0" hangingPunct="1">
              <a:lnSpc>
                <a:spcPct val="90000"/>
              </a:lnSpc>
              <a:spcBef>
                <a:spcPct val="20000"/>
              </a:spcBef>
              <a:spcAft>
                <a:spcPts val="0"/>
              </a:spcAft>
              <a:buClrTx/>
              <a:buSzPct val="90000"/>
              <a:tabLst/>
            </a:pPr>
            <a:r>
              <a:rPr lang="en-US"/>
              <a:t>Fourth level</a:t>
            </a:r>
          </a:p>
          <a:p>
            <a:pPr marL="1285443" marR="0" lvl="4" indent="-448193"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305931878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Microsoft Ready - Generic">
    <p:bg>
      <p:bgPr>
        <a:solidFill>
          <a:schemeClr val="accent1"/>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grpSp>
        <p:nvGrpSpPr>
          <p:cNvPr id="12" name="Group 11"/>
          <p:cNvGrpSpPr/>
          <p:nvPr userDrawn="1"/>
        </p:nvGrpSpPr>
        <p:grpSpPr>
          <a:xfrm>
            <a:off x="6857008" y="5999452"/>
            <a:ext cx="5113948" cy="615609"/>
            <a:chOff x="274638" y="4554931"/>
            <a:chExt cx="5216493" cy="627864"/>
          </a:xfrm>
        </p:grpSpPr>
        <p:sp>
          <p:nvSpPr>
            <p:cNvPr id="7" name="TextBox 6"/>
            <p:cNvSpPr txBox="1"/>
            <p:nvPr userDrawn="1"/>
          </p:nvSpPr>
          <p:spPr>
            <a:xfrm>
              <a:off x="274638" y="4554931"/>
              <a:ext cx="5216493" cy="627864"/>
            </a:xfrm>
            <a:prstGeom prst="rect">
              <a:avLst/>
            </a:prstGeom>
            <a:noFill/>
          </p:spPr>
          <p:txBody>
            <a:bodyPr wrap="none" lIns="182880" tIns="146304" rIns="182880" bIns="146304" rtlCol="0">
              <a:spAutoFit/>
            </a:bodyPr>
            <a:lstStyle/>
            <a:p>
              <a:pPr>
                <a:lnSpc>
                  <a:spcPct val="90000"/>
                </a:lnSpc>
                <a:spcAft>
                  <a:spcPts val="588"/>
                </a:spcAft>
              </a:pPr>
              <a:r>
                <a:rPr lang="en-US" sz="2353" dirty="0">
                  <a:gradFill>
                    <a:gsLst>
                      <a:gs pos="2917">
                        <a:schemeClr val="tx1"/>
                      </a:gs>
                      <a:gs pos="30000">
                        <a:schemeClr val="tx1"/>
                      </a:gs>
                    </a:gsLst>
                    <a:lin ang="5400000" scaled="0"/>
                  </a:gradFill>
                </a:rPr>
                <a:t>Las Vegas, Nevada	July 17–21, 2017</a:t>
              </a:r>
            </a:p>
          </p:txBody>
        </p:sp>
        <p:cxnSp>
          <p:nvCxnSpPr>
            <p:cNvPr id="10" name="Straight Connector 9"/>
            <p:cNvCxnSpPr>
              <a:cxnSpLocks/>
            </p:cNvCxnSpPr>
            <p:nvPr userDrawn="1"/>
          </p:nvCxnSpPr>
          <p:spPr>
            <a:xfrm>
              <a:off x="3059781" y="4673270"/>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056C9DEE-6F0F-4952-B2B1-A47AFA7F3DE1}"/>
              </a:ext>
            </a:extLst>
          </p:cNvPr>
          <p:cNvSpPr txBox="1"/>
          <p:nvPr userDrawn="1"/>
        </p:nvSpPr>
        <p:spPr>
          <a:xfrm>
            <a:off x="221373" y="1834504"/>
            <a:ext cx="786965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Microsoft Ready to believe</a:t>
            </a:r>
          </a:p>
        </p:txBody>
      </p:sp>
      <p:sp>
        <p:nvSpPr>
          <p:cNvPr id="11" name="TextBox 10">
            <a:extLst>
              <a:ext uri="{FF2B5EF4-FFF2-40B4-BE49-F238E27FC236}">
                <a16:creationId xmlns:a16="http://schemas.microsoft.com/office/drawing/2014/main" id="{E83994D1-B42D-4DF0-86D5-48A780335374}"/>
              </a:ext>
            </a:extLst>
          </p:cNvPr>
          <p:cNvSpPr txBox="1"/>
          <p:nvPr userDrawn="1"/>
        </p:nvSpPr>
        <p:spPr>
          <a:xfrm>
            <a:off x="4927287" y="259969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explore </a:t>
            </a:r>
          </a:p>
        </p:txBody>
      </p:sp>
      <p:sp>
        <p:nvSpPr>
          <p:cNvPr id="14" name="TextBox 13">
            <a:extLst>
              <a:ext uri="{FF2B5EF4-FFF2-40B4-BE49-F238E27FC236}">
                <a16:creationId xmlns:a16="http://schemas.microsoft.com/office/drawing/2014/main" id="{70274CE8-0669-40AC-B5B3-94E0883E20B7}"/>
              </a:ext>
            </a:extLst>
          </p:cNvPr>
          <p:cNvSpPr txBox="1"/>
          <p:nvPr userDrawn="1"/>
        </p:nvSpPr>
        <p:spPr>
          <a:xfrm>
            <a:off x="4927287" y="3378027"/>
            <a:ext cx="5661415" cy="1022998"/>
          </a:xfrm>
          <a:prstGeom prst="rect">
            <a:avLst/>
          </a:prstGeom>
          <a:noFill/>
        </p:spPr>
        <p:txBody>
          <a:bodyPr wrap="square" lIns="179285" tIns="143428" rIns="179285" bIns="143428" rtlCol="0">
            <a:spAutoFit/>
          </a:bodyPr>
          <a:lstStyle/>
          <a:p>
            <a:pPr algn="l">
              <a:lnSpc>
                <a:spcPct val="90000"/>
              </a:lnSpc>
              <a:spcAft>
                <a:spcPts val="588"/>
              </a:spcAft>
            </a:pPr>
            <a:r>
              <a:rPr lang="en-US" sz="5294" dirty="0">
                <a:gradFill>
                  <a:gsLst>
                    <a:gs pos="2917">
                      <a:schemeClr val="tx1"/>
                    </a:gs>
                    <a:gs pos="30000">
                      <a:schemeClr val="tx1"/>
                    </a:gs>
                  </a:gsLst>
                  <a:lin ang="5400000" scaled="0"/>
                </a:gradFill>
                <a:latin typeface="+mj-lt"/>
              </a:rPr>
              <a:t>to win</a:t>
            </a:r>
          </a:p>
        </p:txBody>
      </p:sp>
      <p:sp>
        <p:nvSpPr>
          <p:cNvPr id="16" name="TextBox 15">
            <a:extLst>
              <a:ext uri="{FF2B5EF4-FFF2-40B4-BE49-F238E27FC236}">
                <a16:creationId xmlns:a16="http://schemas.microsoft.com/office/drawing/2014/main" id="{FAA1E864-D76C-4EE8-B187-3A722343D017}"/>
              </a:ext>
            </a:extLst>
          </p:cNvPr>
          <p:cNvSpPr txBox="1"/>
          <p:nvPr userDrawn="1"/>
        </p:nvSpPr>
        <p:spPr>
          <a:xfrm>
            <a:off x="4927287" y="4143220"/>
            <a:ext cx="6339711" cy="1022998"/>
          </a:xfrm>
          <a:prstGeom prst="rect">
            <a:avLst/>
          </a:prstGeom>
          <a:noFill/>
        </p:spPr>
        <p:txBody>
          <a:bodyPr wrap="none" lIns="179285" tIns="143428" rIns="179285" bIns="143428" rtlCol="0">
            <a:spAutoFit/>
          </a:bodyPr>
          <a:lstStyle/>
          <a:p>
            <a:pPr>
              <a:lnSpc>
                <a:spcPct val="90000"/>
              </a:lnSpc>
              <a:spcAft>
                <a:spcPts val="588"/>
              </a:spcAft>
            </a:pPr>
            <a:r>
              <a:rPr lang="en-US" sz="5294" dirty="0">
                <a:gradFill>
                  <a:gsLst>
                    <a:gs pos="2917">
                      <a:schemeClr val="tx1"/>
                    </a:gs>
                    <a:gs pos="30000">
                      <a:schemeClr val="tx1"/>
                    </a:gs>
                  </a:gsLst>
                  <a:lin ang="5400000" scaled="0"/>
                </a:gradFill>
                <a:latin typeface="+mj-lt"/>
              </a:rPr>
              <a:t>to keep transforming</a:t>
            </a:r>
          </a:p>
        </p:txBody>
      </p:sp>
    </p:spTree>
    <p:extLst>
      <p:ext uri="{BB962C8B-B14F-4D97-AF65-F5344CB8AC3E}">
        <p14:creationId xmlns:p14="http://schemas.microsoft.com/office/powerpoint/2010/main" val="1135677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461392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082207"/>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418625" marR="0" lvl="1" indent="-16807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Second level</a:t>
            </a:r>
          </a:p>
          <a:p>
            <a:pPr marL="627160" marR="0" lvl="2" indent="-185191"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Third level</a:t>
            </a:r>
          </a:p>
          <a:p>
            <a:pPr marL="812350" marR="0" lvl="3" indent="-172742"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Fourth level</a:t>
            </a:r>
          </a:p>
          <a:p>
            <a:pPr marL="1003766" marR="0" lvl="4" indent="-16651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044335955"/>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795857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81032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6003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877325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067265789"/>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95578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581346"/>
          </a:xfrm>
        </p:spPr>
        <p:txBody>
          <a:bodyPr/>
          <a:lstStyle>
            <a:lvl1pPr algn="ctr">
              <a:defRPr lang="en-US" sz="28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2896724061"/>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Tree>
    <p:extLst>
      <p:ext uri="{BB962C8B-B14F-4D97-AF65-F5344CB8AC3E}">
        <p14:creationId xmlns:p14="http://schemas.microsoft.com/office/powerpoint/2010/main" val="3684498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24042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8481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userDrawn="1">
  <p:cSld name="Blue bar">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50"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p>
        </p:txBody>
      </p:sp>
    </p:spTree>
    <p:extLst>
      <p:ext uri="{BB962C8B-B14F-4D97-AF65-F5344CB8AC3E}">
        <p14:creationId xmlns:p14="http://schemas.microsoft.com/office/powerpoint/2010/main" val="3216613666"/>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832225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862799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3557620"/>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2231456"/>
          </a:xfrm>
        </p:spPr>
        <p:txBody>
          <a:bodyPr>
            <a:spAutoFit/>
          </a:bodyPr>
          <a:lstStyle>
            <a:lvl1pPr>
              <a:defRPr sz="33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Title 5"/>
          <p:cNvSpPr>
            <a:spLocks noGrp="1"/>
          </p:cNvSpPr>
          <p:nvPr>
            <p:ph type="title"/>
          </p:nvPr>
        </p:nvSpPr>
        <p:spPr/>
        <p:txBody>
          <a:bodyPr/>
          <a:lstStyle/>
          <a:p>
            <a:r>
              <a:rPr lang="zh-CN" altLang="en-US"/>
              <a:t>单击此处编辑母版标题样式</a:t>
            </a:r>
            <a:endParaRPr lang="en-US"/>
          </a:p>
        </p:txBody>
      </p:sp>
    </p:spTree>
    <p:extLst>
      <p:ext uri="{BB962C8B-B14F-4D97-AF65-F5344CB8AC3E}">
        <p14:creationId xmlns:p14="http://schemas.microsoft.com/office/powerpoint/2010/main" val="1769189249"/>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3339806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8863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95184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2027780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9265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66559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30290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2321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55814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
        <p:nvSpPr>
          <p:cNvPr id="7"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8"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37332556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950"/>
                                        <p:tgtEl>
                                          <p:spTgt spid="7"/>
                                        </p:tgtEl>
                                      </p:cBhvr>
                                    </p:animEffect>
                                  </p:childTnLst>
                                </p:cTn>
                              </p:par>
                              <p:par>
                                <p:cTn id="8" presetID="63" presetClass="path" presetSubtype="0" decel="100000" fill="hold" grpId="1" nodeType="withEffect">
                                  <p:stCondLst>
                                    <p:cond delay="700"/>
                                  </p:stCondLst>
                                  <p:childTnLst>
                                    <p:animMotion origin="layout" path="M -0.01455 2.13345E-6 L 1.62369E-6 2.13345E-6 " pathEditMode="relative" rAng="0" ptsTypes="AA">
                                      <p:cBhvr>
                                        <p:cTn id="9" dur="950" fill="hold"/>
                                        <p:tgtEl>
                                          <p:spTgt spid="7"/>
                                        </p:tgtEl>
                                        <p:attrNameLst>
                                          <p:attrName>ppt_x</p:attrName>
                                          <p:attrName>ppt_y</p:attrName>
                                        </p:attrNameLst>
                                      </p:cBhvr>
                                      <p:rCtr x="728" y="0"/>
                                    </p:animMotion>
                                  </p:childTnLst>
                                </p:cTn>
                              </p:par>
                              <p:par>
                                <p:cTn id="10" presetID="6" presetClass="emph" presetSubtype="0" accel="100000" autoRev="1" fill="hold" grpId="2" nodeType="withEffect">
                                  <p:stCondLst>
                                    <p:cond delay="0"/>
                                  </p:stCondLst>
                                  <p:childTnLst>
                                    <p:animScale>
                                      <p:cBhvr>
                                        <p:cTn id="11" dur="500" fill="hold"/>
                                        <p:tgtEl>
                                          <p:spTgt spid="7"/>
                                        </p:tgtEl>
                                      </p:cBhvr>
                                      <p:by x="95000" y="95000"/>
                                    </p:animScale>
                                  </p:childTnLst>
                                </p:cTn>
                              </p:par>
                              <p:par>
                                <p:cTn id="12" presetID="10" presetClass="entr" presetSubtype="0" fill="hold" grpId="0" nodeType="withEffect">
                                  <p:stCondLst>
                                    <p:cond delay="7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950"/>
                                        <p:tgtEl>
                                          <p:spTgt spid="8"/>
                                        </p:tgtEl>
                                      </p:cBhvr>
                                    </p:animEffect>
                                  </p:childTnLst>
                                </p:cTn>
                              </p:par>
                              <p:par>
                                <p:cTn id="15" presetID="63" presetClass="path" presetSubtype="0" decel="100000" fill="hold" grpId="1" nodeType="withEffect">
                                  <p:stCondLst>
                                    <p:cond delay="700"/>
                                  </p:stCondLst>
                                  <p:childTnLst>
                                    <p:animMotion origin="layout" path="M -0.01455 -2.09714E-6 L -4.54174E-6 -2.09714E-6 " pathEditMode="relative" rAng="0" ptsTypes="AA">
                                      <p:cBhvr>
                                        <p:cTn id="16" dur="950" fill="hold"/>
                                        <p:tgtEl>
                                          <p:spTgt spid="8"/>
                                        </p:tgtEl>
                                        <p:attrNameLst>
                                          <p:attrName>ppt_x</p:attrName>
                                          <p:attrName>ppt_y</p:attrName>
                                        </p:attrNameLst>
                                      </p:cBhvr>
                                      <p:rCtr x="728" y="0"/>
                                    </p:animMotion>
                                  </p:childTnLst>
                                </p:cTn>
                              </p:par>
                              <p:par>
                                <p:cTn id="17" presetID="6" presetClass="emph" presetSubtype="0" accel="100000" autoRev="1" fill="hold" grpId="2" nodeType="withEffect">
                                  <p:stCondLst>
                                    <p:cond delay="0"/>
                                  </p:stCondLst>
                                  <p:childTnLst>
                                    <p:animScale>
                                      <p:cBhvr>
                                        <p:cTn id="18" dur="500" fill="hold"/>
                                        <p:tgtEl>
                                          <p:spTgt spid="8"/>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tmplLst>
          <p:tmpl>
            <p:tnLst>
              <p:par>
                <p:cTn presetID="10" presetClass="entr" presetSubtype="0" fill="hold" nodeType="withEffect">
                  <p:stCondLst>
                    <p:cond delay="700"/>
                  </p:stCondLst>
                  <p:childTnLst>
                    <p:set>
                      <p:cBhvr>
                        <p:cTn dur="1" fill="hold">
                          <p:stCondLst>
                            <p:cond delay="0"/>
                          </p:stCondLst>
                        </p:cTn>
                        <p:tgtEl>
                          <p:spTgt spid="7"/>
                        </p:tgtEl>
                        <p:attrNameLst>
                          <p:attrName>style.visibility</p:attrName>
                        </p:attrNameLst>
                      </p:cBhvr>
                      <p:to>
                        <p:strVal val="visible"/>
                      </p:to>
                    </p:set>
                    <p:animEffect transition="in" filter="fade">
                      <p:cBhvr>
                        <p:cTn dur="950"/>
                        <p:tgtEl>
                          <p:spTgt spid="7"/>
                        </p:tgtEl>
                      </p:cBhvr>
                    </p:animEffect>
                  </p:childTnLst>
                </p:cTn>
              </p:par>
            </p:tnLst>
          </p:tmpl>
        </p:tmplLst>
      </p:bldP>
      <p:bldP spid="7" grpId="1"/>
      <p:bldP spid="7" grpId="2"/>
      <p:bldP spid="8" grpId="0">
        <p:tmplLst>
          <p:tmpl>
            <p:tnLst>
              <p:par>
                <p:cTn presetID="10" presetClass="entr" presetSubtype="0" fill="hold" nodeType="withEffect">
                  <p:stCondLst>
                    <p:cond delay="700"/>
                  </p:stCondLst>
                  <p:childTnLst>
                    <p:set>
                      <p:cBhvr>
                        <p:cTn dur="1" fill="hold">
                          <p:stCondLst>
                            <p:cond delay="0"/>
                          </p:stCondLst>
                        </p:cTn>
                        <p:tgtEl>
                          <p:spTgt spid="8"/>
                        </p:tgtEl>
                        <p:attrNameLst>
                          <p:attrName>style.visibility</p:attrName>
                        </p:attrNameLst>
                      </p:cBhvr>
                      <p:to>
                        <p:strVal val="visible"/>
                      </p:to>
                    </p:set>
                    <p:animEffect transition="in" filter="fade">
                      <p:cBhvr>
                        <p:cTn dur="950"/>
                        <p:tgtEl>
                          <p:spTgt spid="8"/>
                        </p:tgtEl>
                      </p:cBhvr>
                    </p:animEffect>
                  </p:childTnLst>
                </p:cTn>
              </p:par>
            </p:tnLst>
          </p:tmpl>
        </p:tmplLst>
      </p:bldP>
      <p:bldP spid="8" grpId="1"/>
      <p:bldP spid="8" grpId="2"/>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690694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530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1134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153092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426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057383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89225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rtl="0" eaLnBrk="1" latinLnBrk="0" hangingPunct="1">
              <a:lnSpc>
                <a:spcPct val="90000"/>
              </a:lnSpc>
              <a:spcBef>
                <a:spcPct val="0"/>
              </a:spcBef>
              <a:buNone/>
            </a:pPr>
            <a:r>
              <a:rPr lang="en-US" sz="4902" b="0" kern="1200" cap="none" spc="-123" baseline="0" noProof="0" dirty="0">
                <a:ln w="3175">
                  <a:noFill/>
                </a:ln>
                <a:gradFill>
                  <a:gsLst>
                    <a:gs pos="84066">
                      <a:srgbClr val="000000"/>
                    </a:gs>
                    <a:gs pos="57576">
                      <a:srgbClr val="000000"/>
                    </a:gs>
                  </a:gsLst>
                  <a:lin ang="5400000" scaled="0"/>
                </a:gradFill>
                <a:effectLst/>
                <a:latin typeface="+mj-lt"/>
                <a:ea typeface="+mn-ea"/>
                <a:cs typeface="Segoe UI" pitchFamily="34" charset="0"/>
              </a:rPr>
              <a:t>Spark the future.</a:t>
            </a:r>
            <a:endParaRPr lang="en-US" sz="4902" b="0" kern="1200" cap="none" spc="-123" baseline="0" dirty="0">
              <a:ln w="3175">
                <a:noFill/>
              </a:ln>
              <a:gradFill>
                <a:gsLst>
                  <a:gs pos="84066">
                    <a:srgbClr val="000000"/>
                  </a:gs>
                  <a:gs pos="57576">
                    <a:srgbClr val="000000"/>
                  </a:gs>
                </a:gsLst>
                <a:lin ang="5400000" scaled="0"/>
              </a:gradFill>
              <a:effectLst/>
              <a:latin typeface="+mj-lt"/>
              <a:ea typeface="+mn-ea"/>
              <a:cs typeface="Segoe UI" pitchFamily="34" charset="0"/>
            </a:endParaRP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rtl="0" eaLnBrk="1" latinLnBrk="0" hangingPunct="1">
              <a:lnSpc>
                <a:spcPct val="90000"/>
              </a:lnSpc>
              <a:spcBef>
                <a:spcPct val="0"/>
              </a:spcBef>
              <a:buNone/>
            </a:pPr>
            <a:r>
              <a:rPr lang="en-US" sz="2206"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May 4 – 8, 2015</a:t>
            </a:r>
            <a:br>
              <a:rPr lang="en-US" sz="2206"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br>
            <a:r>
              <a:rPr lang="en-US" sz="2206" b="0" kern="1200" cap="none" spc="0" baseline="0" noProof="0" dirty="0">
                <a:ln w="3175">
                  <a:noFill/>
                </a:ln>
                <a:gradFill>
                  <a:gsLst>
                    <a:gs pos="84066">
                      <a:srgbClr val="000000"/>
                    </a:gs>
                    <a:gs pos="57576">
                      <a:srgbClr val="000000"/>
                    </a:gs>
                  </a:gsLst>
                  <a:lin ang="5400000" scaled="0"/>
                </a:gradFill>
                <a:effectLst/>
                <a:latin typeface="+mn-lt"/>
                <a:ea typeface="+mn-ea"/>
                <a:cs typeface="Segoe UI" pitchFamily="34" charset="0"/>
              </a:rPr>
              <a:t>Chicago, IL</a:t>
            </a:r>
            <a:endParaRPr lang="en-US" sz="2206" b="0" kern="1200" cap="none" spc="0" baseline="0" dirty="0">
              <a:ln w="3175">
                <a:noFill/>
              </a:ln>
              <a:gradFill>
                <a:gsLst>
                  <a:gs pos="84066">
                    <a:srgbClr val="000000"/>
                  </a:gs>
                  <a:gs pos="57576">
                    <a:srgbClr val="000000"/>
                  </a:gs>
                </a:gsLst>
                <a:lin ang="5400000" scaled="0"/>
              </a:gradFill>
              <a:effectLst/>
              <a:latin typeface="+mn-lt"/>
              <a:ea typeface="+mn-ea"/>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593271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8" name="Text Placeholder 3"/>
          <p:cNvSpPr>
            <a:spLocks noGrp="1"/>
          </p:cNvSpPr>
          <p:nvPr>
            <p:ph type="body" sz="quarter" idx="13" hasCustomPrompt="1"/>
          </p:nvPr>
        </p:nvSpPr>
        <p:spPr>
          <a:xfrm>
            <a:off x="315927" y="353290"/>
            <a:ext cx="2614572" cy="398335"/>
          </a:xfrm>
        </p:spPr>
        <p:txBody>
          <a:bodyPr/>
          <a:lstStyle>
            <a:lvl1pPr marL="0" indent="0">
              <a:buFontTx/>
              <a:buNone/>
              <a:defRPr sz="1568" baseline="0">
                <a:latin typeface="+mn-lt"/>
              </a:defRPr>
            </a:lvl1pPr>
            <a:lvl2pPr marL="336118" indent="0">
              <a:buFontTx/>
              <a:buNone/>
              <a:defRPr sz="1568">
                <a:latin typeface="+mn-lt"/>
              </a:defRPr>
            </a:lvl2pPr>
            <a:lvl3pPr marL="560196" indent="0">
              <a:buFontTx/>
              <a:buNone/>
              <a:defRPr sz="1568">
                <a:latin typeface="+mn-lt"/>
              </a:defRPr>
            </a:lvl3pPr>
            <a:lvl4pPr marL="784275" indent="0">
              <a:buFontTx/>
              <a:buNone/>
              <a:defRPr sz="1568">
                <a:latin typeface="+mn-lt"/>
              </a:defRPr>
            </a:lvl4pPr>
            <a:lvl5pPr marL="1008353" indent="0">
              <a:buFontTx/>
              <a:buNone/>
              <a:defRPr sz="1568">
                <a:latin typeface="+mn-lt"/>
              </a:defRPr>
            </a:lvl5pPr>
          </a:lstStyle>
          <a:p>
            <a:pPr lvl="0"/>
            <a:r>
              <a:rPr lang="en-US" dirty="0"/>
              <a:t>SESSION CODE</a:t>
            </a:r>
          </a:p>
        </p:txBody>
      </p:sp>
    </p:spTree>
    <p:extLst>
      <p:ext uri="{BB962C8B-B14F-4D97-AF65-F5344CB8AC3E}">
        <p14:creationId xmlns:p14="http://schemas.microsoft.com/office/powerpoint/2010/main" val="27393107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59761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9106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5808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842826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672145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886588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16344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4413315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948756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39338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1817807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2063981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353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691209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4597805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00352929"/>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747377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8008851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70550825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4364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80777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310546"/>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830172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444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9579533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dirty="0">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16042807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5989218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23751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35DDCC36-EAE9-439E-A2FA-C27510A9452D}" type="datetime1">
              <a:rPr lang="en-US" smtClean="0"/>
              <a:t>6/5/2018</a:t>
            </a:fld>
            <a:endParaRPr lang="en-US" dirty="0"/>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E3DA3C6C-05BD-49DB-AFF4-1147FA1DD5C5}" type="slidenum">
              <a:rPr lang="en-US" smtClean="0"/>
              <a:t>‹#›</a:t>
            </a:fld>
            <a:endParaRPr lang="en-US" dirty="0"/>
          </a:p>
        </p:txBody>
      </p:sp>
    </p:spTree>
    <p:extLst>
      <p:ext uri="{BB962C8B-B14F-4D97-AF65-F5344CB8AC3E}">
        <p14:creationId xmlns:p14="http://schemas.microsoft.com/office/powerpoint/2010/main" val="16905157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6501180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691901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726844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931798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490651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4334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68671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786044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3344408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99241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2536392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5748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37619122"/>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7040721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308458"/>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434973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38488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881308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8085714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31126676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Confidentiality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17" name="Group 16"/>
          <p:cNvGrpSpPr/>
          <p:nvPr userDrawn="1"/>
        </p:nvGrpSpPr>
        <p:grpSpPr>
          <a:xfrm>
            <a:off x="1020772" y="2291365"/>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765" dirty="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882" dirty="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2082252" y="4923737"/>
            <a:ext cx="8027503" cy="1647530"/>
          </a:xfrm>
          <a:prstGeom prst="rect">
            <a:avLst/>
          </a:prstGeom>
          <a:noFill/>
        </p:spPr>
        <p:txBody>
          <a:bodyPr wrap="none" lIns="179285" tIns="143428" rIns="179285" bIns="143428" rtlCol="0" anchor="ctr">
            <a:spAutoFit/>
          </a:bodyPr>
          <a:lstStyle/>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Microsoft Intelligent Cloud Architect Boot Camp </a:t>
            </a:r>
            <a:r>
              <a:rPr lang="en-US" sz="2157" kern="1200" dirty="0">
                <a:gradFill>
                  <a:gsLst>
                    <a:gs pos="2917">
                      <a:schemeClr val="tx1"/>
                    </a:gs>
                    <a:gs pos="30000">
                      <a:schemeClr val="tx1"/>
                    </a:gs>
                  </a:gsLst>
                  <a:lin ang="5400000" scaled="0"/>
                </a:gradFill>
                <a:latin typeface="+mn-lt"/>
                <a:ea typeface="+mn-ea"/>
                <a:cs typeface="+mn-cs"/>
              </a:rPr>
              <a:t>is an NDA event</a:t>
            </a:r>
          </a:p>
          <a:p>
            <a:pPr algn="ctr">
              <a:lnSpc>
                <a:spcPct val="90000"/>
              </a:lnSpc>
              <a:spcBef>
                <a:spcPts val="1176"/>
              </a:spcBef>
              <a:spcAft>
                <a:spcPts val="588"/>
              </a:spcAft>
            </a:pPr>
            <a:r>
              <a:rPr lang="en-US" sz="2157" kern="1200" dirty="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2157" dirty="0">
                <a:gradFill>
                  <a:gsLst>
                    <a:gs pos="2917">
                      <a:schemeClr val="tx1"/>
                    </a:gs>
                    <a:gs pos="30000">
                      <a:schemeClr val="tx1"/>
                    </a:gs>
                  </a:gsLst>
                  <a:lin ang="5400000" scaled="0"/>
                </a:gradFill>
              </a:rPr>
              <a:t>post Microsoft Intelligent Cloud Architect Boot Camp </a:t>
            </a:r>
          </a:p>
          <a:p>
            <a:pPr algn="ctr">
              <a:lnSpc>
                <a:spcPct val="90000"/>
              </a:lnSpc>
              <a:spcBef>
                <a:spcPts val="1176"/>
              </a:spcBef>
              <a:spcAft>
                <a:spcPts val="588"/>
              </a:spcAft>
            </a:pPr>
            <a:r>
              <a:rPr lang="en-US" sz="2157" dirty="0">
                <a:gradFill>
                  <a:gsLst>
                    <a:gs pos="2917">
                      <a:schemeClr val="tx1"/>
                    </a:gs>
                    <a:gs pos="30000">
                      <a:schemeClr val="tx1"/>
                    </a:gs>
                  </a:gsLst>
                  <a:lin ang="5400000" scaled="0"/>
                </a:gradFill>
              </a:rPr>
              <a:t>content to any blogs or external websites</a:t>
            </a:r>
          </a:p>
        </p:txBody>
      </p:sp>
    </p:spTree>
    <p:extLst>
      <p:ext uri="{BB962C8B-B14F-4D97-AF65-F5344CB8AC3E}">
        <p14:creationId xmlns:p14="http://schemas.microsoft.com/office/powerpoint/2010/main" val="292210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Group Small">
    <p:spTree>
      <p:nvGrpSpPr>
        <p:cNvPr id="1" name=""/>
        <p:cNvGrpSpPr/>
        <p:nvPr/>
      </p:nvGrpSpPr>
      <p:grpSpPr>
        <a:xfrm>
          <a:off x="0" y="0"/>
          <a:ext cx="0" cy="0"/>
          <a:chOff x="0" y="0"/>
          <a:chExt cx="0" cy="0"/>
        </a:xfrm>
      </p:grpSpPr>
      <p:pic>
        <p:nvPicPr>
          <p:cNvPr id="16" name="Picture Placeholder 8"/>
          <p:cNvPicPr>
            <a:picLocks noChangeAspect="1"/>
          </p:cNvPicPr>
          <p:nvPr userDrawn="1"/>
        </p:nvPicPr>
        <p:blipFill rotWithShape="1">
          <a:blip r:embed="rId2" cstate="print">
            <a:extLst>
              <a:ext uri="{28A0092B-C50C-407E-A947-70E740481C1C}">
                <a14:useLocalDpi xmlns:a14="http://schemas.microsoft.com/office/drawing/2010/main" val="0"/>
              </a:ext>
            </a:extLst>
          </a:blip>
          <a:srcRect t="7867" b="7867"/>
          <a:stretch/>
        </p:blipFill>
        <p:spPr>
          <a:xfrm flipH="1">
            <a:off x="0" y="1010"/>
            <a:ext cx="12192000" cy="6855983"/>
          </a:xfrm>
          <a:prstGeom prst="rect">
            <a:avLst/>
          </a:prstGeom>
        </p:spPr>
      </p:pic>
      <p:sp>
        <p:nvSpPr>
          <p:cNvPr id="18" name="Title 1"/>
          <p:cNvSpPr>
            <a:spLocks noGrp="1"/>
          </p:cNvSpPr>
          <p:nvPr>
            <p:ph type="title" hasCustomPrompt="1"/>
          </p:nvPr>
        </p:nvSpPr>
        <p:spPr bwMode="ltGray">
          <a:xfrm>
            <a:off x="264521" y="2980726"/>
            <a:ext cx="7172955" cy="2630119"/>
          </a:xfrm>
          <a:solidFill>
            <a:srgbClr val="008272"/>
          </a:solidFill>
        </p:spPr>
        <p:txBody>
          <a:bodyPr lIns="146304" tIns="91440" rIns="146304" bIns="91440" anchor="t" anchorCtr="0"/>
          <a:lstStyle>
            <a:lvl1pPr>
              <a:defRPr sz="5292" spc="-98" baseline="0">
                <a:gradFill>
                  <a:gsLst>
                    <a:gs pos="5833">
                      <a:srgbClr val="FFFFFF"/>
                    </a:gs>
                    <a:gs pos="18000">
                      <a:srgbClr val="FFFFFF"/>
                    </a:gs>
                  </a:gsLst>
                  <a:lin ang="5400000" scaled="0"/>
                </a:gradFill>
              </a:defRPr>
            </a:lvl1pPr>
          </a:lstStyle>
          <a:p>
            <a:r>
              <a:rPr lang="en-US" dirty="0"/>
              <a:t>Presentation title</a:t>
            </a:r>
            <a:br>
              <a:rPr lang="en-US" dirty="0"/>
            </a:br>
            <a:endParaRPr lang="en-US" dirty="0"/>
          </a:p>
        </p:txBody>
      </p:sp>
      <p:sp>
        <p:nvSpPr>
          <p:cNvPr id="19" name="Text Placeholder 20"/>
          <p:cNvSpPr>
            <a:spLocks noGrp="1"/>
          </p:cNvSpPr>
          <p:nvPr>
            <p:ph type="body" sz="quarter" idx="10" hasCustomPrompt="1"/>
          </p:nvPr>
        </p:nvSpPr>
        <p:spPr>
          <a:xfrm>
            <a:off x="269241" y="4523736"/>
            <a:ext cx="7171399" cy="623657"/>
          </a:xfrm>
        </p:spPr>
        <p:txBody>
          <a:bodyPr/>
          <a:lstStyle>
            <a:lvl1pPr marL="0" indent="0">
              <a:buNone/>
              <a:defRPr sz="3135">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21" name="Text Placeholder 20"/>
          <p:cNvSpPr>
            <a:spLocks noGrp="1"/>
          </p:cNvSpPr>
          <p:nvPr>
            <p:ph type="body" sz="quarter" idx="11" hasCustomPrompt="1"/>
          </p:nvPr>
        </p:nvSpPr>
        <p:spPr>
          <a:xfrm>
            <a:off x="269241" y="5042511"/>
            <a:ext cx="7171399" cy="568332"/>
          </a:xfrm>
        </p:spPr>
        <p:txBody>
          <a:bodyPr/>
          <a:lstStyle>
            <a:lvl1pPr marL="0" indent="0">
              <a:buNone/>
              <a:defRPr sz="2745"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28"/>
          <p:cNvSpPr>
            <a:spLocks noGrp="1"/>
          </p:cNvSpPr>
          <p:nvPr>
            <p:ph type="body" sz="quarter" idx="12" hasCustomPrompt="1"/>
          </p:nvPr>
        </p:nvSpPr>
        <p:spPr>
          <a:xfrm>
            <a:off x="6021300" y="5180821"/>
            <a:ext cx="1419339" cy="430021"/>
          </a:xfrm>
        </p:spPr>
        <p:txBody>
          <a:bodyPr/>
          <a:lstStyle>
            <a:lvl1pPr marL="0" indent="0" algn="r">
              <a:spcBef>
                <a:spcPts val="0"/>
              </a:spcBef>
              <a:buNone/>
              <a:defRPr sz="1765" baseline="0">
                <a:solidFill>
                  <a:srgbClr val="FFFFFF"/>
                </a:solidFill>
              </a:defRPr>
            </a:lvl1pPr>
            <a:lvl2pPr marL="336015" indent="0">
              <a:buNone/>
              <a:defRPr/>
            </a:lvl2pPr>
            <a:lvl3pPr marL="560027" indent="0">
              <a:buNone/>
              <a:defRPr/>
            </a:lvl3pPr>
            <a:lvl4pPr marL="784036" indent="0">
              <a:buNone/>
              <a:defRPr/>
            </a:lvl4pPr>
            <a:lvl5pPr marL="1008047" indent="0">
              <a:buNone/>
              <a:defRPr/>
            </a:lvl5pPr>
          </a:lstStyle>
          <a:p>
            <a:pPr lvl="0"/>
            <a:r>
              <a:rPr lang="en-US" dirty="0"/>
              <a:t>Month 2015</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4107" y="6024883"/>
            <a:ext cx="1941381" cy="714027"/>
          </a:xfrm>
          <a:prstGeom prst="rect">
            <a:avLst/>
          </a:prstGeom>
        </p:spPr>
      </p:pic>
    </p:spTree>
    <p:extLst>
      <p:ext uri="{BB962C8B-B14F-4D97-AF65-F5344CB8AC3E}">
        <p14:creationId xmlns:p14="http://schemas.microsoft.com/office/powerpoint/2010/main" val="5890195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Page No Background">
    <p:bg>
      <p:bgPr>
        <a:solidFill>
          <a:schemeClr val="tx2"/>
        </a:solidFill>
        <a:effectLst/>
      </p:bgPr>
    </p:bg>
    <p:spTree>
      <p:nvGrpSpPr>
        <p:cNvPr id="1" name=""/>
        <p:cNvGrpSpPr/>
        <p:nvPr/>
      </p:nvGrpSpPr>
      <p:grpSpPr>
        <a:xfrm>
          <a:off x="0" y="0"/>
          <a:ext cx="0" cy="0"/>
          <a:chOff x="0" y="0"/>
          <a:chExt cx="0" cy="0"/>
        </a:xfrm>
      </p:grpSpPr>
      <p:pic>
        <p:nvPicPr>
          <p:cNvPr id="11" name="Picture 10" descr="MSFT_logo_rgb_C-Wht.pdf"/>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24111" y="6024834"/>
            <a:ext cx="1941382" cy="714129"/>
          </a:xfrm>
          <a:prstGeom prst="rect">
            <a:avLst/>
          </a:prstGeom>
        </p:spPr>
      </p:pic>
      <p:sp>
        <p:nvSpPr>
          <p:cNvPr id="9" name="Title 1"/>
          <p:cNvSpPr>
            <a:spLocks noGrp="1"/>
          </p:cNvSpPr>
          <p:nvPr>
            <p:ph type="title" hasCustomPrompt="1"/>
          </p:nvPr>
        </p:nvSpPr>
        <p:spPr bwMode="ltGray">
          <a:xfrm>
            <a:off x="264521" y="2980728"/>
            <a:ext cx="7172955" cy="2630119"/>
          </a:xfrm>
          <a:solidFill>
            <a:srgbClr val="008272"/>
          </a:solidFill>
        </p:spPr>
        <p:txBody>
          <a:bodyPr lIns="143392" tIns="89621" rIns="143392" bIns="89621" anchor="t" anchorCtr="0"/>
          <a:lstStyle>
            <a:lvl1pPr>
              <a:defRPr sz="5297" spc="-98" baseline="0">
                <a:gradFill>
                  <a:gsLst>
                    <a:gs pos="5833">
                      <a:srgbClr val="FFFFFF"/>
                    </a:gs>
                    <a:gs pos="18000">
                      <a:srgbClr val="FFFFFF"/>
                    </a:gs>
                  </a:gsLst>
                  <a:lin ang="5400000" scaled="0"/>
                </a:gradFill>
              </a:defRPr>
            </a:lvl1pPr>
          </a:lstStyle>
          <a:p>
            <a:r>
              <a:rPr lang="en-US" dirty="0"/>
              <a:t>Presentation title</a:t>
            </a:r>
            <a:br>
              <a:rPr lang="en-US" dirty="0"/>
            </a:br>
            <a:endParaRPr lang="en-US" dirty="0"/>
          </a:p>
        </p:txBody>
      </p:sp>
      <p:sp>
        <p:nvSpPr>
          <p:cNvPr id="10" name="Text Placeholder 20"/>
          <p:cNvSpPr>
            <a:spLocks noGrp="1"/>
          </p:cNvSpPr>
          <p:nvPr>
            <p:ph type="body" sz="quarter" idx="10" hasCustomPrompt="1"/>
          </p:nvPr>
        </p:nvSpPr>
        <p:spPr>
          <a:xfrm>
            <a:off x="269241" y="4523738"/>
            <a:ext cx="7171399" cy="623657"/>
          </a:xfrm>
        </p:spPr>
        <p:txBody>
          <a:bodyPr/>
          <a:lstStyle>
            <a:lvl1pPr marL="0" indent="0">
              <a:buNone/>
              <a:defRPr sz="31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7" name="Text Placeholder 20"/>
          <p:cNvSpPr>
            <a:spLocks noGrp="1"/>
          </p:cNvSpPr>
          <p:nvPr>
            <p:ph type="body" sz="quarter" idx="11" hasCustomPrompt="1"/>
          </p:nvPr>
        </p:nvSpPr>
        <p:spPr>
          <a:xfrm>
            <a:off x="269241" y="5042511"/>
            <a:ext cx="7171399" cy="568332"/>
          </a:xfrm>
        </p:spPr>
        <p:txBody>
          <a:bodyPr/>
          <a:lstStyle>
            <a:lvl1pPr marL="0" indent="0">
              <a:buNone/>
              <a:defRPr sz="2700" i="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18" name="Text Placeholder 28"/>
          <p:cNvSpPr>
            <a:spLocks noGrp="1"/>
          </p:cNvSpPr>
          <p:nvPr>
            <p:ph type="body" sz="quarter" idx="12" hasCustomPrompt="1"/>
          </p:nvPr>
        </p:nvSpPr>
        <p:spPr>
          <a:xfrm>
            <a:off x="6021300" y="5180821"/>
            <a:ext cx="1419339" cy="434924"/>
          </a:xfrm>
        </p:spPr>
        <p:txBody>
          <a:bodyPr/>
          <a:lstStyle>
            <a:lvl1pPr marL="0" indent="0" algn="r">
              <a:spcBef>
                <a:spcPts val="0"/>
              </a:spcBef>
              <a:buNone/>
              <a:defRPr sz="1800" baseline="0">
                <a:solidFill>
                  <a:srgbClr val="FFFFFF"/>
                </a:solidFill>
              </a:defRPr>
            </a:lvl1pPr>
            <a:lvl2pPr marL="335885" indent="0">
              <a:buNone/>
              <a:defRPr/>
            </a:lvl2pPr>
            <a:lvl3pPr marL="559806" indent="0">
              <a:buNone/>
              <a:defRPr/>
            </a:lvl3pPr>
            <a:lvl4pPr marL="783729" indent="0">
              <a:buNone/>
              <a:defRPr/>
            </a:lvl4pPr>
            <a:lvl5pPr marL="1007652" indent="0">
              <a:buNone/>
              <a:defRPr/>
            </a:lvl5pPr>
          </a:lstStyle>
          <a:p>
            <a:pPr lvl="0"/>
            <a:r>
              <a:rPr lang="en-US" dirty="0"/>
              <a:t>Month 2015</a:t>
            </a:r>
          </a:p>
        </p:txBody>
      </p:sp>
    </p:spTree>
    <p:extLst>
      <p:ext uri="{BB962C8B-B14F-4D97-AF65-F5344CB8AC3E}">
        <p14:creationId xmlns:p14="http://schemas.microsoft.com/office/powerpoint/2010/main" val="4846903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Left Photo">
    <p:spTree>
      <p:nvGrpSpPr>
        <p:cNvPr id="1" name=""/>
        <p:cNvGrpSpPr/>
        <p:nvPr/>
      </p:nvGrpSpPr>
      <p:grpSpPr>
        <a:xfrm>
          <a:off x="0" y="0"/>
          <a:ext cx="0" cy="0"/>
          <a:chOff x="0" y="0"/>
          <a:chExt cx="0" cy="0"/>
        </a:xfrm>
      </p:grpSpPr>
      <p:sp>
        <p:nvSpPr>
          <p:cNvPr id="3" name="Rectangle 2"/>
          <p:cNvSpPr/>
          <p:nvPr userDrawn="1"/>
        </p:nvSpPr>
        <p:spPr bwMode="auto">
          <a:xfrm>
            <a:off x="6544214" y="1439778"/>
            <a:ext cx="5378549" cy="512715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9" tIns="45692" rIns="91379" bIns="45692" numCol="1" rtlCol="0" anchor="ctr" anchorCtr="0" compatLnSpc="1">
            <a:prstTxWarp prst="textNoShape">
              <a:avLst/>
            </a:prstTxWarp>
          </a:bodyPr>
          <a:lstStyle/>
          <a:p>
            <a:pPr algn="ctr" defTabSz="91339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Text Placeholder 5"/>
          <p:cNvSpPr>
            <a:spLocks noGrp="1"/>
          </p:cNvSpPr>
          <p:nvPr>
            <p:ph type="body" sz="quarter" idx="10"/>
          </p:nvPr>
        </p:nvSpPr>
        <p:spPr>
          <a:xfrm>
            <a:off x="6544214" y="3728185"/>
            <a:ext cx="5378549" cy="550340"/>
          </a:xfrm>
          <a:noFill/>
        </p:spPr>
        <p:txBody>
          <a:bodyPr anchor="ctr" anchorCtr="0"/>
          <a:lstStyle>
            <a:lvl1pPr marL="0" indent="0">
              <a:lnSpc>
                <a:spcPct val="100000"/>
              </a:lnSpc>
              <a:spcBef>
                <a:spcPts val="588"/>
              </a:spcBef>
              <a:spcAft>
                <a:spcPts val="588"/>
              </a:spcAft>
              <a:buNone/>
              <a:defRPr sz="2400">
                <a:solidFill>
                  <a:schemeClr val="bg1"/>
                </a:solidFill>
                <a:latin typeface="+mn-lt"/>
              </a:defRPr>
            </a:lvl1pPr>
            <a:lvl2pPr marL="335885" indent="0">
              <a:lnSpc>
                <a:spcPct val="150000"/>
              </a:lnSpc>
              <a:spcBef>
                <a:spcPts val="0"/>
              </a:spcBef>
              <a:spcAft>
                <a:spcPts val="0"/>
              </a:spcAft>
              <a:buNone/>
              <a:defRPr sz="2700">
                <a:latin typeface="+mn-lt"/>
              </a:defRPr>
            </a:lvl2pPr>
            <a:lvl3pPr marL="559806" indent="0">
              <a:lnSpc>
                <a:spcPct val="150000"/>
              </a:lnSpc>
              <a:spcBef>
                <a:spcPts val="0"/>
              </a:spcBef>
              <a:spcAft>
                <a:spcPts val="0"/>
              </a:spcAft>
              <a:buNone/>
              <a:defRPr sz="2700">
                <a:latin typeface="+mn-lt"/>
              </a:defRPr>
            </a:lvl3pPr>
            <a:lvl4pPr marL="783729" indent="0">
              <a:lnSpc>
                <a:spcPct val="150000"/>
              </a:lnSpc>
              <a:spcBef>
                <a:spcPts val="0"/>
              </a:spcBef>
              <a:spcAft>
                <a:spcPts val="0"/>
              </a:spcAft>
              <a:buNone/>
              <a:defRPr sz="2700">
                <a:latin typeface="+mn-lt"/>
              </a:defRPr>
            </a:lvl4pPr>
            <a:lvl5pPr marL="1007652" indent="0">
              <a:lnSpc>
                <a:spcPct val="150000"/>
              </a:lnSpc>
              <a:spcBef>
                <a:spcPts val="0"/>
              </a:spcBef>
              <a:spcAft>
                <a:spcPts val="0"/>
              </a:spcAft>
              <a:buNone/>
              <a:defRPr sz="2700">
                <a:latin typeface="+mn-lt"/>
              </a:defRPr>
            </a:lvl5pPr>
          </a:lstStyle>
          <a:p>
            <a:pPr lvl="0"/>
            <a:r>
              <a:rPr lang="en-US"/>
              <a:t>Click to edit Master text styles</a:t>
            </a:r>
          </a:p>
        </p:txBody>
      </p:sp>
      <p:sp>
        <p:nvSpPr>
          <p:cNvPr id="6" name="Picture Placeholder 7"/>
          <p:cNvSpPr>
            <a:spLocks noGrp="1"/>
          </p:cNvSpPr>
          <p:nvPr>
            <p:ph type="pic" sz="quarter" idx="11"/>
          </p:nvPr>
        </p:nvSpPr>
        <p:spPr>
          <a:xfrm>
            <a:off x="268928" y="1439778"/>
            <a:ext cx="5960531" cy="5127154"/>
          </a:xfrm>
        </p:spPr>
        <p:txBody>
          <a:bodyPr>
            <a:noAutofit/>
          </a:bodyPr>
          <a:lstStyle/>
          <a:p>
            <a:r>
              <a:rPr lang="en-US" dirty="0"/>
              <a:t>Click icon to add picture</a:t>
            </a:r>
          </a:p>
        </p:txBody>
      </p:sp>
      <p:sp>
        <p:nvSpPr>
          <p:cNvPr id="7" name="Content Placeholder 9"/>
          <p:cNvSpPr>
            <a:spLocks noGrp="1"/>
          </p:cNvSpPr>
          <p:nvPr>
            <p:ph sz="quarter" idx="12" hasCustomPrompt="1"/>
          </p:nvPr>
        </p:nvSpPr>
        <p:spPr>
          <a:xfrm>
            <a:off x="268932" y="286901"/>
            <a:ext cx="11650410" cy="844953"/>
          </a:xfrm>
        </p:spPr>
        <p:txBody>
          <a:bodyPr/>
          <a:lstStyle>
            <a:lvl1pPr marL="0" indent="0">
              <a:buNone/>
              <a:defRPr sz="4800" baseline="0">
                <a:solidFill>
                  <a:schemeClr val="tx1"/>
                </a:solidFill>
                <a:latin typeface="+mj-lt"/>
              </a:defRPr>
            </a:lvl1pPr>
            <a:lvl2pPr>
              <a:defRPr sz="5696">
                <a:solidFill>
                  <a:schemeClr val="bg1"/>
                </a:solidFill>
                <a:latin typeface="+mn-lt"/>
              </a:defRPr>
            </a:lvl2pPr>
            <a:lvl3pPr>
              <a:defRPr sz="5696">
                <a:solidFill>
                  <a:schemeClr val="bg1"/>
                </a:solidFill>
                <a:latin typeface="+mn-lt"/>
              </a:defRPr>
            </a:lvl3pPr>
            <a:lvl4pPr>
              <a:defRPr sz="5696">
                <a:solidFill>
                  <a:schemeClr val="bg1"/>
                </a:solidFill>
                <a:latin typeface="+mn-lt"/>
              </a:defRPr>
            </a:lvl4pPr>
            <a:lvl5pPr>
              <a:defRPr sz="5696">
                <a:solidFill>
                  <a:schemeClr val="bg1"/>
                </a:solidFill>
                <a:latin typeface="+mn-lt"/>
              </a:defRPr>
            </a:lvl5pPr>
          </a:lstStyle>
          <a:p>
            <a:pPr lvl="0"/>
            <a:r>
              <a:rPr lang="en-US" dirty="0"/>
              <a:t>Section Title Left Photo</a:t>
            </a:r>
          </a:p>
        </p:txBody>
      </p:sp>
    </p:spTree>
    <p:custDataLst>
      <p:tags r:id="rId1"/>
    </p:custDataLst>
    <p:extLst>
      <p:ext uri="{BB962C8B-B14F-4D97-AF65-F5344CB8AC3E}">
        <p14:creationId xmlns:p14="http://schemas.microsoft.com/office/powerpoint/2010/main" val="24652162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Right Photo">
    <p:spTree>
      <p:nvGrpSpPr>
        <p:cNvPr id="1" name=""/>
        <p:cNvGrpSpPr/>
        <p:nvPr/>
      </p:nvGrpSpPr>
      <p:grpSpPr>
        <a:xfrm>
          <a:off x="0" y="0"/>
          <a:ext cx="0" cy="0"/>
          <a:chOff x="0" y="0"/>
          <a:chExt cx="0" cy="0"/>
        </a:xfrm>
      </p:grpSpPr>
      <p:sp>
        <p:nvSpPr>
          <p:cNvPr id="7" name="Content Placeholder 9"/>
          <p:cNvSpPr>
            <a:spLocks noGrp="1"/>
          </p:cNvSpPr>
          <p:nvPr>
            <p:ph sz="quarter" idx="12" hasCustomPrompt="1"/>
          </p:nvPr>
        </p:nvSpPr>
        <p:spPr>
          <a:xfrm>
            <a:off x="268932" y="286901"/>
            <a:ext cx="11650410" cy="844953"/>
          </a:xfrm>
        </p:spPr>
        <p:txBody>
          <a:bodyPr/>
          <a:lstStyle>
            <a:lvl1pPr marL="0" indent="0">
              <a:buNone/>
              <a:defRPr sz="4800" baseline="0">
                <a:solidFill>
                  <a:schemeClr val="tx1"/>
                </a:solidFill>
                <a:latin typeface="+mj-lt"/>
              </a:defRPr>
            </a:lvl1pPr>
            <a:lvl2pPr>
              <a:defRPr sz="5696">
                <a:solidFill>
                  <a:schemeClr val="bg1"/>
                </a:solidFill>
                <a:latin typeface="+mn-lt"/>
              </a:defRPr>
            </a:lvl2pPr>
            <a:lvl3pPr>
              <a:defRPr sz="5696">
                <a:solidFill>
                  <a:schemeClr val="bg1"/>
                </a:solidFill>
                <a:latin typeface="+mn-lt"/>
              </a:defRPr>
            </a:lvl3pPr>
            <a:lvl4pPr>
              <a:defRPr sz="5696">
                <a:solidFill>
                  <a:schemeClr val="bg1"/>
                </a:solidFill>
                <a:latin typeface="+mn-lt"/>
              </a:defRPr>
            </a:lvl4pPr>
            <a:lvl5pPr>
              <a:defRPr sz="5696">
                <a:solidFill>
                  <a:schemeClr val="bg1"/>
                </a:solidFill>
                <a:latin typeface="+mn-lt"/>
              </a:defRPr>
            </a:lvl5pPr>
          </a:lstStyle>
          <a:p>
            <a:pPr lvl="0"/>
            <a:r>
              <a:rPr lang="en-US" dirty="0"/>
              <a:t>Section Title Right Photo</a:t>
            </a:r>
          </a:p>
        </p:txBody>
      </p:sp>
      <p:sp>
        <p:nvSpPr>
          <p:cNvPr id="8" name="Picture Placeholder 7"/>
          <p:cNvSpPr>
            <a:spLocks noGrp="1"/>
          </p:cNvSpPr>
          <p:nvPr>
            <p:ph type="pic" sz="quarter" idx="11"/>
          </p:nvPr>
        </p:nvSpPr>
        <p:spPr>
          <a:xfrm>
            <a:off x="5962542" y="1439778"/>
            <a:ext cx="5960532" cy="5127154"/>
          </a:xfrm>
        </p:spPr>
        <p:txBody>
          <a:bodyPr>
            <a:noAutofit/>
          </a:bodyPr>
          <a:lstStyle/>
          <a:p>
            <a:r>
              <a:rPr lang="en-US" dirty="0"/>
              <a:t>Click icon to add picture</a:t>
            </a:r>
          </a:p>
        </p:txBody>
      </p:sp>
      <p:sp>
        <p:nvSpPr>
          <p:cNvPr id="9" name="Rectangle 8"/>
          <p:cNvSpPr/>
          <p:nvPr userDrawn="1"/>
        </p:nvSpPr>
        <p:spPr bwMode="auto">
          <a:xfrm>
            <a:off x="269238" y="1439778"/>
            <a:ext cx="5378549" cy="512715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9" tIns="45692" rIns="91379" bIns="45692" numCol="1" rtlCol="0" anchor="ctr" anchorCtr="0" compatLnSpc="1">
            <a:prstTxWarp prst="textNoShape">
              <a:avLst/>
            </a:prstTxWarp>
          </a:bodyPr>
          <a:lstStyle/>
          <a:p>
            <a:pPr algn="ctr" defTabSz="91339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Text Placeholder 5"/>
          <p:cNvSpPr>
            <a:spLocks noGrp="1"/>
          </p:cNvSpPr>
          <p:nvPr>
            <p:ph type="body" sz="quarter" idx="10"/>
          </p:nvPr>
        </p:nvSpPr>
        <p:spPr>
          <a:xfrm>
            <a:off x="269238" y="3728185"/>
            <a:ext cx="5378549" cy="550340"/>
          </a:xfrm>
          <a:noFill/>
        </p:spPr>
        <p:txBody>
          <a:bodyPr anchor="ctr" anchorCtr="0"/>
          <a:lstStyle>
            <a:lvl1pPr marL="0" indent="0">
              <a:lnSpc>
                <a:spcPct val="100000"/>
              </a:lnSpc>
              <a:spcBef>
                <a:spcPts val="588"/>
              </a:spcBef>
              <a:spcAft>
                <a:spcPts val="588"/>
              </a:spcAft>
              <a:buNone/>
              <a:defRPr sz="2400">
                <a:solidFill>
                  <a:schemeClr val="bg1"/>
                </a:solidFill>
                <a:latin typeface="+mn-lt"/>
              </a:defRPr>
            </a:lvl1pPr>
            <a:lvl2pPr marL="335885" indent="0">
              <a:lnSpc>
                <a:spcPct val="150000"/>
              </a:lnSpc>
              <a:spcBef>
                <a:spcPts val="0"/>
              </a:spcBef>
              <a:spcAft>
                <a:spcPts val="0"/>
              </a:spcAft>
              <a:buNone/>
              <a:defRPr sz="2700">
                <a:latin typeface="+mn-lt"/>
              </a:defRPr>
            </a:lvl2pPr>
            <a:lvl3pPr marL="559806" indent="0">
              <a:lnSpc>
                <a:spcPct val="150000"/>
              </a:lnSpc>
              <a:spcBef>
                <a:spcPts val="0"/>
              </a:spcBef>
              <a:spcAft>
                <a:spcPts val="0"/>
              </a:spcAft>
              <a:buNone/>
              <a:defRPr sz="2700">
                <a:latin typeface="+mn-lt"/>
              </a:defRPr>
            </a:lvl3pPr>
            <a:lvl4pPr marL="783729" indent="0">
              <a:lnSpc>
                <a:spcPct val="150000"/>
              </a:lnSpc>
              <a:spcBef>
                <a:spcPts val="0"/>
              </a:spcBef>
              <a:spcAft>
                <a:spcPts val="0"/>
              </a:spcAft>
              <a:buNone/>
              <a:defRPr sz="2700">
                <a:latin typeface="+mn-lt"/>
              </a:defRPr>
            </a:lvl4pPr>
            <a:lvl5pPr marL="1007652" indent="0">
              <a:lnSpc>
                <a:spcPct val="150000"/>
              </a:lnSpc>
              <a:spcBef>
                <a:spcPts val="0"/>
              </a:spcBef>
              <a:spcAft>
                <a:spcPts val="0"/>
              </a:spcAft>
              <a:buNone/>
              <a:defRPr sz="2700">
                <a:latin typeface="+mn-lt"/>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15503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ummary Slide">
    <p:spTree>
      <p:nvGrpSpPr>
        <p:cNvPr id="1" name=""/>
        <p:cNvGrpSpPr/>
        <p:nvPr/>
      </p:nvGrpSpPr>
      <p:grpSpPr>
        <a:xfrm>
          <a:off x="0" y="0"/>
          <a:ext cx="0" cy="0"/>
          <a:chOff x="0" y="0"/>
          <a:chExt cx="0" cy="0"/>
        </a:xfrm>
      </p:grpSpPr>
      <p:sp>
        <p:nvSpPr>
          <p:cNvPr id="6" name="Rectangle 5"/>
          <p:cNvSpPr/>
          <p:nvPr userDrawn="1"/>
        </p:nvSpPr>
        <p:spPr bwMode="auto">
          <a:xfrm>
            <a:off x="269240" y="1443453"/>
            <a:ext cx="11653523" cy="51282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379" tIns="45692" rIns="91379" bIns="45692" numCol="1" rtlCol="0" anchor="ctr" anchorCtr="0" compatLnSpc="1">
            <a:prstTxWarp prst="textNoShape">
              <a:avLst/>
            </a:prstTxWarp>
          </a:bodyPr>
          <a:lstStyle/>
          <a:p>
            <a:pPr algn="ctr" defTabSz="913394"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Text Placeholder 2"/>
          <p:cNvSpPr>
            <a:spLocks noGrp="1"/>
          </p:cNvSpPr>
          <p:nvPr>
            <p:ph type="body" sz="quarter" idx="10"/>
          </p:nvPr>
        </p:nvSpPr>
        <p:spPr>
          <a:xfrm>
            <a:off x="1938365" y="3659075"/>
            <a:ext cx="8315274" cy="638744"/>
          </a:xfrm>
        </p:spPr>
        <p:txBody>
          <a:bodyPr tIns="179241" bIns="179241" anchor="ctr" anchorCtr="0"/>
          <a:lstStyle>
            <a:lvl1pPr marL="0" indent="0">
              <a:buNone/>
              <a:defRPr sz="2000">
                <a:solidFill>
                  <a:schemeClr val="bg1"/>
                </a:solidFill>
                <a:latin typeface="+mn-lt"/>
              </a:defRPr>
            </a:lvl1pPr>
          </a:lstStyle>
          <a:p>
            <a:pPr lvl="0"/>
            <a:r>
              <a:rPr lang="en-US"/>
              <a:t>Click to edit Master text styles</a:t>
            </a:r>
          </a:p>
        </p:txBody>
      </p:sp>
      <p:sp>
        <p:nvSpPr>
          <p:cNvPr id="10" name="Content Placeholder 9"/>
          <p:cNvSpPr>
            <a:spLocks noGrp="1"/>
          </p:cNvSpPr>
          <p:nvPr>
            <p:ph sz="quarter" idx="12" hasCustomPrompt="1"/>
          </p:nvPr>
        </p:nvSpPr>
        <p:spPr>
          <a:xfrm>
            <a:off x="268932" y="286901"/>
            <a:ext cx="11650410" cy="844953"/>
          </a:xfrm>
        </p:spPr>
        <p:txBody>
          <a:bodyPr/>
          <a:lstStyle>
            <a:lvl1pPr marL="0" indent="0">
              <a:buNone/>
              <a:defRPr sz="4800">
                <a:solidFill>
                  <a:schemeClr val="tx1"/>
                </a:solidFill>
                <a:latin typeface="+mj-lt"/>
              </a:defRPr>
            </a:lvl1pPr>
            <a:lvl2pPr>
              <a:defRPr sz="5696">
                <a:solidFill>
                  <a:schemeClr val="bg1"/>
                </a:solidFill>
                <a:latin typeface="+mn-lt"/>
              </a:defRPr>
            </a:lvl2pPr>
            <a:lvl3pPr>
              <a:defRPr sz="5696">
                <a:solidFill>
                  <a:schemeClr val="bg1"/>
                </a:solidFill>
                <a:latin typeface="+mn-lt"/>
              </a:defRPr>
            </a:lvl3pPr>
            <a:lvl4pPr>
              <a:defRPr sz="5696">
                <a:solidFill>
                  <a:schemeClr val="bg1"/>
                </a:solidFill>
                <a:latin typeface="+mn-lt"/>
              </a:defRPr>
            </a:lvl4pPr>
            <a:lvl5pPr>
              <a:defRPr sz="5696">
                <a:solidFill>
                  <a:schemeClr val="bg1"/>
                </a:solidFill>
                <a:latin typeface="+mn-lt"/>
              </a:defRPr>
            </a:lvl5pPr>
          </a:lstStyle>
          <a:p>
            <a:pPr lvl="0"/>
            <a:r>
              <a:rPr lang="en-US" dirty="0"/>
              <a:t>Summary Slide</a:t>
            </a:r>
          </a:p>
        </p:txBody>
      </p:sp>
    </p:spTree>
    <p:custDataLst>
      <p:tags r:id="rId1"/>
    </p:custDataLst>
    <p:extLst>
      <p:ext uri="{BB962C8B-B14F-4D97-AF65-F5344CB8AC3E}">
        <p14:creationId xmlns:p14="http://schemas.microsoft.com/office/powerpoint/2010/main" val="158735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ppendix">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709674" y="547893"/>
            <a:ext cx="10783555" cy="1455716"/>
          </a:xfrm>
        </p:spPr>
        <p:txBody>
          <a:bodyPr/>
          <a:lstStyle>
            <a:lvl1pPr marL="0" indent="0">
              <a:buNone/>
              <a:defRPr sz="1400" baseline="0">
                <a:solidFill>
                  <a:schemeClr val="tx1"/>
                </a:solidFill>
                <a:latin typeface="+mn-lt"/>
              </a:defRPr>
            </a:lvl1pPr>
            <a:lvl2pPr marL="335885" indent="0">
              <a:buNone/>
              <a:defRPr sz="2400">
                <a:latin typeface="+mn-lt"/>
              </a:defRPr>
            </a:lvl2pPr>
            <a:lvl3pPr marL="559806" indent="0">
              <a:buNone/>
              <a:defRPr sz="2400">
                <a:latin typeface="+mn-lt"/>
              </a:defRPr>
            </a:lvl3pPr>
            <a:lvl4pPr marL="783729" indent="0">
              <a:buNone/>
              <a:defRPr sz="2000">
                <a:solidFill>
                  <a:schemeClr val="tx1"/>
                </a:solidFill>
                <a:latin typeface="+mn-lt"/>
              </a:defRPr>
            </a:lvl4pPr>
            <a:lvl5pPr marL="1007652" indent="0">
              <a:buNone/>
              <a:defRPr sz="2400">
                <a:latin typeface="+mn-lt"/>
              </a:defRPr>
            </a:lvl5pPr>
          </a:lstStyle>
          <a:p>
            <a:pPr lvl="0"/>
            <a:r>
              <a:rPr lang="en-US" dirty="0"/>
              <a:t>Text for resources/appendix is Segoe UI 20; first line is the title</a:t>
            </a:r>
          </a:p>
          <a:p>
            <a:pPr lvl="0"/>
            <a:r>
              <a:rPr lang="en-US" dirty="0"/>
              <a:t>Second line is the link</a:t>
            </a:r>
          </a:p>
          <a:p>
            <a:pPr lvl="0"/>
            <a:r>
              <a:rPr lang="en-US" dirty="0"/>
              <a:t>Third line is a description</a:t>
            </a:r>
          </a:p>
          <a:p>
            <a:pPr lvl="0"/>
            <a:endParaRPr lang="en-US" dirty="0"/>
          </a:p>
          <a:p>
            <a:pPr lvl="0"/>
            <a:r>
              <a:rPr lang="en-US" dirty="0"/>
              <a:t>Skip one line and continue</a:t>
            </a:r>
          </a:p>
        </p:txBody>
      </p:sp>
    </p:spTree>
    <p:extLst>
      <p:ext uri="{BB962C8B-B14F-4D97-AF65-F5344CB8AC3E}">
        <p14:creationId xmlns:p14="http://schemas.microsoft.com/office/powerpoint/2010/main" val="4770887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93212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439779"/>
            <a:ext cx="11653523" cy="5128709"/>
          </a:xfrm>
        </p:spPr>
        <p:txBody>
          <a:bodyPr>
            <a:noAutofit/>
          </a:bodyPr>
          <a:lstStyle>
            <a:lvl1pPr marL="0" indent="0">
              <a:buNone/>
              <a:defRPr sz="3100">
                <a:solidFill>
                  <a:schemeClr val="tx2"/>
                </a:soli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74560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646997"/>
            <a:ext cx="11653523" cy="4921491"/>
          </a:xfrm>
        </p:spPr>
        <p:txBody>
          <a:bodyPr>
            <a:noAutofit/>
          </a:bodyPr>
          <a:lstStyle>
            <a:lvl1pPr marL="0" indent="0">
              <a:buNone/>
              <a:defRPr sz="3100">
                <a:solidFill>
                  <a:schemeClr val="tx2"/>
                </a:soli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dirty="0"/>
              <a:t>Click to edit Master text styles</a:t>
            </a:r>
          </a:p>
        </p:txBody>
      </p:sp>
    </p:spTree>
    <p:extLst>
      <p:ext uri="{BB962C8B-B14F-4D97-AF65-F5344CB8AC3E}">
        <p14:creationId xmlns:p14="http://schemas.microsoft.com/office/powerpoint/2010/main" val="25814103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439779"/>
            <a:ext cx="11653523" cy="5128709"/>
          </a:xfrm>
        </p:spPr>
        <p:txBody>
          <a:bodyPr>
            <a:noAutofit/>
          </a:bodyPr>
          <a:lstStyle>
            <a:lvl1pPr marL="0" indent="0">
              <a:buNone/>
              <a:defRPr sz="3100">
                <a:gradFill>
                  <a:gsLst>
                    <a:gs pos="1250">
                      <a:schemeClr val="tx1"/>
                    </a:gs>
                    <a:gs pos="99000">
                      <a:schemeClr val="tx1"/>
                    </a:gs>
                  </a:gsLst>
                  <a:lin ang="5400000" scaled="0"/>
                </a:gra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61569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1" y="1646997"/>
            <a:ext cx="11653523" cy="4921491"/>
          </a:xfrm>
        </p:spPr>
        <p:txBody>
          <a:bodyPr>
            <a:noAutofit/>
          </a:bodyPr>
          <a:lstStyle>
            <a:lvl1pPr marL="0" indent="0">
              <a:buNone/>
              <a:defRPr sz="3100">
                <a:gradFill>
                  <a:gsLst>
                    <a:gs pos="1250">
                      <a:schemeClr val="tx1"/>
                    </a:gs>
                    <a:gs pos="99000">
                      <a:schemeClr val="tx1"/>
                    </a:gs>
                  </a:gsLst>
                  <a:lin ang="5400000" scaled="0"/>
                </a:gradFill>
              </a:defRPr>
            </a:lvl1pPr>
            <a:lvl2pPr marL="0" indent="0">
              <a:buFontTx/>
              <a:buNone/>
              <a:defRPr sz="2400"/>
            </a:lvl2pPr>
            <a:lvl3pPr marL="223923" indent="0">
              <a:buNone/>
              <a:defRPr sz="2000"/>
            </a:lvl3pPr>
            <a:lvl4pPr marL="447845" indent="0">
              <a:buNone/>
              <a:defRPr sz="1800"/>
            </a:lvl4pPr>
            <a:lvl5pPr marL="671768" indent="0">
              <a:buNone/>
              <a:defRPr sz="1800"/>
            </a:lvl5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24677989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439782"/>
            <a:ext cx="11653523" cy="5128707"/>
          </a:xfrm>
        </p:spPr>
        <p:txBody>
          <a:bodyPr>
            <a:noAutofit/>
          </a:bodyPr>
          <a:lstStyle>
            <a:lvl1pPr>
              <a:defRPr sz="3100">
                <a:solidFill>
                  <a:schemeClr val="tx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28418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46995"/>
            <a:ext cx="11653523" cy="4921492"/>
          </a:xfrm>
        </p:spPr>
        <p:txBody>
          <a:bodyPr>
            <a:noAutofit/>
          </a:bodyPr>
          <a:lstStyle>
            <a:lvl1pPr>
              <a:defRPr sz="3100">
                <a:solidFill>
                  <a:schemeClr val="tx2"/>
                </a:solidFill>
              </a:defRPr>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4028715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439779"/>
            <a:ext cx="11653523" cy="5128709"/>
          </a:xfrm>
        </p:spPr>
        <p:txBody>
          <a:bodyPr>
            <a:noAutofit/>
          </a:bodyPr>
          <a:lstStyle>
            <a:lvl1pPr>
              <a:defRPr sz="31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52207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646997"/>
            <a:ext cx="11653523" cy="4921491"/>
          </a:xfrm>
        </p:spPr>
        <p:txBody>
          <a:bodyPr>
            <a:noAutofit/>
          </a:bodyPr>
          <a:lstStyle>
            <a:lvl1pPr>
              <a:defRPr sz="3100"/>
            </a:lvl1pPr>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type="body" sz="quarter" idx="11"/>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3772730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439782"/>
            <a:ext cx="5690980"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439782"/>
            <a:ext cx="5693305" cy="5128707"/>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5813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3" y="1646995"/>
            <a:ext cx="5690980"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229461" y="1646995"/>
            <a:ext cx="5693305" cy="4921492"/>
          </a:xfrm>
        </p:spPr>
        <p:txBody>
          <a:bodyPr wrap="square">
            <a:noAutofit/>
          </a:bodyPr>
          <a:lstStyle>
            <a:lvl1pPr marL="0" indent="0">
              <a:spcBef>
                <a:spcPts val="1200"/>
              </a:spcBef>
              <a:buClr>
                <a:schemeClr val="tx1"/>
              </a:buClr>
              <a:buFont typeface="Wingdings" pitchFamily="2" charset="2"/>
              <a:buNone/>
              <a:defRPr sz="3100">
                <a:solidFill>
                  <a:srgbClr val="008272"/>
                </a:solidFill>
              </a:defRPr>
            </a:lvl1pPr>
            <a:lvl2pPr marL="0" indent="0">
              <a:buNone/>
              <a:defRPr sz="2400"/>
            </a:lvl2pPr>
            <a:lvl3pPr marL="227034" indent="0">
              <a:buNone/>
              <a:tabLst/>
              <a:defRPr sz="2000"/>
            </a:lvl3pPr>
            <a:lvl4pPr marL="450955" indent="0">
              <a:buNone/>
              <a:defRPr/>
            </a:lvl4pPr>
            <a:lvl5pPr marL="67176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269242" y="1036638"/>
            <a:ext cx="11655840" cy="513407"/>
          </a:xfrm>
        </p:spPr>
        <p:txBody>
          <a:bodyPr/>
          <a:lstStyle>
            <a:lvl1pPr marL="0" indent="0">
              <a:buNone/>
              <a:defRPr sz="2400"/>
            </a:lvl1pPr>
          </a:lstStyle>
          <a:p>
            <a:pPr lvl="0"/>
            <a:r>
              <a:rPr lang="en-US"/>
              <a:t>Click to edit Master text styles</a:t>
            </a:r>
          </a:p>
        </p:txBody>
      </p:sp>
    </p:spTree>
    <p:extLst>
      <p:ext uri="{BB962C8B-B14F-4D97-AF65-F5344CB8AC3E}">
        <p14:creationId xmlns:p14="http://schemas.microsoft.com/office/powerpoint/2010/main" val="5498509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image" Target="../media/image1.emf"/><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theme" Target="../theme/theme3.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21" Type="http://schemas.openxmlformats.org/officeDocument/2006/relationships/image" Target="../media/image1.emf"/><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6.xml"/><Relationship Id="rId18" Type="http://schemas.openxmlformats.org/officeDocument/2006/relationships/slideLayout" Target="../slideLayouts/slideLayout101.xml"/><Relationship Id="rId26" Type="http://schemas.openxmlformats.org/officeDocument/2006/relationships/slideLayout" Target="../slideLayouts/slideLayout109.xml"/><Relationship Id="rId39" Type="http://schemas.openxmlformats.org/officeDocument/2006/relationships/slideLayout" Target="../slideLayouts/slideLayout122.xml"/><Relationship Id="rId3" Type="http://schemas.openxmlformats.org/officeDocument/2006/relationships/slideLayout" Target="../slideLayouts/slideLayout86.xml"/><Relationship Id="rId21" Type="http://schemas.openxmlformats.org/officeDocument/2006/relationships/slideLayout" Target="../slideLayouts/slideLayout104.xml"/><Relationship Id="rId34" Type="http://schemas.openxmlformats.org/officeDocument/2006/relationships/slideLayout" Target="../slideLayouts/slideLayout117.xml"/><Relationship Id="rId42" Type="http://schemas.openxmlformats.org/officeDocument/2006/relationships/slideLayout" Target="../slideLayouts/slideLayout125.xml"/><Relationship Id="rId47" Type="http://schemas.openxmlformats.org/officeDocument/2006/relationships/slideLayout" Target="../slideLayouts/slideLayout130.xml"/><Relationship Id="rId50" Type="http://schemas.openxmlformats.org/officeDocument/2006/relationships/slideLayout" Target="../slideLayouts/slideLayout133.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5" Type="http://schemas.openxmlformats.org/officeDocument/2006/relationships/slideLayout" Target="../slideLayouts/slideLayout108.xml"/><Relationship Id="rId33" Type="http://schemas.openxmlformats.org/officeDocument/2006/relationships/slideLayout" Target="../slideLayouts/slideLayout116.xml"/><Relationship Id="rId38" Type="http://schemas.openxmlformats.org/officeDocument/2006/relationships/slideLayout" Target="../slideLayouts/slideLayout121.xml"/><Relationship Id="rId46" Type="http://schemas.openxmlformats.org/officeDocument/2006/relationships/slideLayout" Target="../slideLayouts/slideLayout129.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slideLayout" Target="../slideLayouts/slideLayout103.xml"/><Relationship Id="rId29" Type="http://schemas.openxmlformats.org/officeDocument/2006/relationships/slideLayout" Target="../slideLayouts/slideLayout112.xml"/><Relationship Id="rId41" Type="http://schemas.openxmlformats.org/officeDocument/2006/relationships/slideLayout" Target="../slideLayouts/slideLayout124.xml"/><Relationship Id="rId54" Type="http://schemas.openxmlformats.org/officeDocument/2006/relationships/theme" Target="../theme/theme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24" Type="http://schemas.openxmlformats.org/officeDocument/2006/relationships/slideLayout" Target="../slideLayouts/slideLayout107.xml"/><Relationship Id="rId32" Type="http://schemas.openxmlformats.org/officeDocument/2006/relationships/slideLayout" Target="../slideLayouts/slideLayout115.xml"/><Relationship Id="rId37" Type="http://schemas.openxmlformats.org/officeDocument/2006/relationships/slideLayout" Target="../slideLayouts/slideLayout120.xml"/><Relationship Id="rId40" Type="http://schemas.openxmlformats.org/officeDocument/2006/relationships/slideLayout" Target="../slideLayouts/slideLayout123.xml"/><Relationship Id="rId45" Type="http://schemas.openxmlformats.org/officeDocument/2006/relationships/slideLayout" Target="../slideLayouts/slideLayout128.xml"/><Relationship Id="rId53" Type="http://schemas.openxmlformats.org/officeDocument/2006/relationships/slideLayout" Target="../slideLayouts/slideLayout136.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23" Type="http://schemas.openxmlformats.org/officeDocument/2006/relationships/slideLayout" Target="../slideLayouts/slideLayout106.xml"/><Relationship Id="rId28" Type="http://schemas.openxmlformats.org/officeDocument/2006/relationships/slideLayout" Target="../slideLayouts/slideLayout111.xml"/><Relationship Id="rId36" Type="http://schemas.openxmlformats.org/officeDocument/2006/relationships/slideLayout" Target="../slideLayouts/slideLayout119.xml"/><Relationship Id="rId49" Type="http://schemas.openxmlformats.org/officeDocument/2006/relationships/slideLayout" Target="../slideLayouts/slideLayout132.xml"/><Relationship Id="rId10" Type="http://schemas.openxmlformats.org/officeDocument/2006/relationships/slideLayout" Target="../slideLayouts/slideLayout93.xml"/><Relationship Id="rId19" Type="http://schemas.openxmlformats.org/officeDocument/2006/relationships/slideLayout" Target="../slideLayouts/slideLayout102.xml"/><Relationship Id="rId31" Type="http://schemas.openxmlformats.org/officeDocument/2006/relationships/slideLayout" Target="../slideLayouts/slideLayout114.xml"/><Relationship Id="rId44" Type="http://schemas.openxmlformats.org/officeDocument/2006/relationships/slideLayout" Target="../slideLayouts/slideLayout127.xml"/><Relationship Id="rId52" Type="http://schemas.openxmlformats.org/officeDocument/2006/relationships/slideLayout" Target="../slideLayouts/slideLayout135.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slideLayout" Target="../slideLayouts/slideLayout105.xml"/><Relationship Id="rId27" Type="http://schemas.openxmlformats.org/officeDocument/2006/relationships/slideLayout" Target="../slideLayouts/slideLayout110.xml"/><Relationship Id="rId30" Type="http://schemas.openxmlformats.org/officeDocument/2006/relationships/slideLayout" Target="../slideLayouts/slideLayout113.xml"/><Relationship Id="rId35" Type="http://schemas.openxmlformats.org/officeDocument/2006/relationships/slideLayout" Target="../slideLayouts/slideLayout118.xml"/><Relationship Id="rId43" Type="http://schemas.openxmlformats.org/officeDocument/2006/relationships/slideLayout" Target="../slideLayouts/slideLayout126.xml"/><Relationship Id="rId48" Type="http://schemas.openxmlformats.org/officeDocument/2006/relationships/slideLayout" Target="../slideLayouts/slideLayout131.xml"/><Relationship Id="rId8" Type="http://schemas.openxmlformats.org/officeDocument/2006/relationships/slideLayout" Target="../slideLayouts/slideLayout91.xml"/><Relationship Id="rId51" Type="http://schemas.openxmlformats.org/officeDocument/2006/relationships/slideLayout" Target="../slideLayouts/slideLayout134.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49.xml"/><Relationship Id="rId18" Type="http://schemas.openxmlformats.org/officeDocument/2006/relationships/slideLayout" Target="../slideLayouts/slideLayout154.xml"/><Relationship Id="rId26" Type="http://schemas.openxmlformats.org/officeDocument/2006/relationships/slideLayout" Target="../slideLayouts/slideLayout162.xml"/><Relationship Id="rId39" Type="http://schemas.openxmlformats.org/officeDocument/2006/relationships/slideLayout" Target="../slideLayouts/slideLayout175.xml"/><Relationship Id="rId21" Type="http://schemas.openxmlformats.org/officeDocument/2006/relationships/slideLayout" Target="../slideLayouts/slideLayout157.xml"/><Relationship Id="rId34" Type="http://schemas.openxmlformats.org/officeDocument/2006/relationships/slideLayout" Target="../slideLayouts/slideLayout170.xml"/><Relationship Id="rId42" Type="http://schemas.openxmlformats.org/officeDocument/2006/relationships/slideLayout" Target="../slideLayouts/slideLayout178.xml"/><Relationship Id="rId47" Type="http://schemas.openxmlformats.org/officeDocument/2006/relationships/slideLayout" Target="../slideLayouts/slideLayout183.xml"/><Relationship Id="rId50" Type="http://schemas.openxmlformats.org/officeDocument/2006/relationships/slideLayout" Target="../slideLayouts/slideLayout186.xml"/><Relationship Id="rId55" Type="http://schemas.openxmlformats.org/officeDocument/2006/relationships/theme" Target="../theme/theme6.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5" Type="http://schemas.openxmlformats.org/officeDocument/2006/relationships/slideLayout" Target="../slideLayouts/slideLayout161.xml"/><Relationship Id="rId33" Type="http://schemas.openxmlformats.org/officeDocument/2006/relationships/slideLayout" Target="../slideLayouts/slideLayout169.xml"/><Relationship Id="rId38" Type="http://schemas.openxmlformats.org/officeDocument/2006/relationships/slideLayout" Target="../slideLayouts/slideLayout174.xml"/><Relationship Id="rId46" Type="http://schemas.openxmlformats.org/officeDocument/2006/relationships/slideLayout" Target="../slideLayouts/slideLayout182.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20" Type="http://schemas.openxmlformats.org/officeDocument/2006/relationships/slideLayout" Target="../slideLayouts/slideLayout156.xml"/><Relationship Id="rId29" Type="http://schemas.openxmlformats.org/officeDocument/2006/relationships/slideLayout" Target="../slideLayouts/slideLayout165.xml"/><Relationship Id="rId41" Type="http://schemas.openxmlformats.org/officeDocument/2006/relationships/slideLayout" Target="../slideLayouts/slideLayout177.xml"/><Relationship Id="rId54" Type="http://schemas.openxmlformats.org/officeDocument/2006/relationships/slideLayout" Target="../slideLayouts/slideLayout190.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24" Type="http://schemas.openxmlformats.org/officeDocument/2006/relationships/slideLayout" Target="../slideLayouts/slideLayout160.xml"/><Relationship Id="rId32" Type="http://schemas.openxmlformats.org/officeDocument/2006/relationships/slideLayout" Target="../slideLayouts/slideLayout168.xml"/><Relationship Id="rId37" Type="http://schemas.openxmlformats.org/officeDocument/2006/relationships/slideLayout" Target="../slideLayouts/slideLayout173.xml"/><Relationship Id="rId40" Type="http://schemas.openxmlformats.org/officeDocument/2006/relationships/slideLayout" Target="../slideLayouts/slideLayout176.xml"/><Relationship Id="rId45" Type="http://schemas.openxmlformats.org/officeDocument/2006/relationships/slideLayout" Target="../slideLayouts/slideLayout181.xml"/><Relationship Id="rId53" Type="http://schemas.openxmlformats.org/officeDocument/2006/relationships/slideLayout" Target="../slideLayouts/slideLayout189.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23" Type="http://schemas.openxmlformats.org/officeDocument/2006/relationships/slideLayout" Target="../slideLayouts/slideLayout159.xml"/><Relationship Id="rId28" Type="http://schemas.openxmlformats.org/officeDocument/2006/relationships/slideLayout" Target="../slideLayouts/slideLayout164.xml"/><Relationship Id="rId36" Type="http://schemas.openxmlformats.org/officeDocument/2006/relationships/slideLayout" Target="../slideLayouts/slideLayout172.xml"/><Relationship Id="rId49" Type="http://schemas.openxmlformats.org/officeDocument/2006/relationships/slideLayout" Target="../slideLayouts/slideLayout185.xml"/><Relationship Id="rId10" Type="http://schemas.openxmlformats.org/officeDocument/2006/relationships/slideLayout" Target="../slideLayouts/slideLayout146.xml"/><Relationship Id="rId19" Type="http://schemas.openxmlformats.org/officeDocument/2006/relationships/slideLayout" Target="../slideLayouts/slideLayout155.xml"/><Relationship Id="rId31" Type="http://schemas.openxmlformats.org/officeDocument/2006/relationships/slideLayout" Target="../slideLayouts/slideLayout167.xml"/><Relationship Id="rId44" Type="http://schemas.openxmlformats.org/officeDocument/2006/relationships/slideLayout" Target="../slideLayouts/slideLayout180.xml"/><Relationship Id="rId52" Type="http://schemas.openxmlformats.org/officeDocument/2006/relationships/slideLayout" Target="../slideLayouts/slideLayout188.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 Id="rId22" Type="http://schemas.openxmlformats.org/officeDocument/2006/relationships/slideLayout" Target="../slideLayouts/slideLayout158.xml"/><Relationship Id="rId27" Type="http://schemas.openxmlformats.org/officeDocument/2006/relationships/slideLayout" Target="../slideLayouts/slideLayout163.xml"/><Relationship Id="rId30" Type="http://schemas.openxmlformats.org/officeDocument/2006/relationships/slideLayout" Target="../slideLayouts/slideLayout166.xml"/><Relationship Id="rId35" Type="http://schemas.openxmlformats.org/officeDocument/2006/relationships/slideLayout" Target="../slideLayouts/slideLayout171.xml"/><Relationship Id="rId43" Type="http://schemas.openxmlformats.org/officeDocument/2006/relationships/slideLayout" Target="../slideLayouts/slideLayout179.xml"/><Relationship Id="rId48" Type="http://schemas.openxmlformats.org/officeDocument/2006/relationships/slideLayout" Target="../slideLayouts/slideLayout184.xml"/><Relationship Id="rId8" Type="http://schemas.openxmlformats.org/officeDocument/2006/relationships/slideLayout" Target="../slideLayouts/slideLayout144.xml"/><Relationship Id="rId51" Type="http://schemas.openxmlformats.org/officeDocument/2006/relationships/slideLayout" Target="../slideLayouts/slideLayout187.xml"/><Relationship Id="rId3" Type="http://schemas.openxmlformats.org/officeDocument/2006/relationships/slideLayout" Target="../slideLayouts/slideLayout139.xml"/></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193.xml"/><Relationship Id="rId7" Type="http://schemas.openxmlformats.org/officeDocument/2006/relationships/theme" Target="../theme/theme7.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4" Type="http://schemas.openxmlformats.org/officeDocument/2006/relationships/slideLayout" Target="../slideLayouts/slideLayout194.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4"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theme" Target="../theme/theme9.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19" Type="http://schemas.openxmlformats.org/officeDocument/2006/relationships/image" Target="../media/image1.emf"/><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54334987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33988753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4248879446"/>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1"/>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45569471"/>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3407" tIns="89629" rIns="143407" bIns="8962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439781"/>
            <a:ext cx="11653521" cy="2008273"/>
          </a:xfrm>
          <a:prstGeom prst="rect">
            <a:avLst/>
          </a:prstGeom>
        </p:spPr>
        <p:txBody>
          <a:bodyPr vert="horz" wrap="square" lIns="143407" tIns="89629" rIns="143407" bIns="8962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4084877"/>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793" r:id="rId46"/>
    <p:sldLayoutId id="2147483794" r:id="rId47"/>
    <p:sldLayoutId id="2147483795" r:id="rId48"/>
    <p:sldLayoutId id="2147483796" r:id="rId49"/>
    <p:sldLayoutId id="2147483797" r:id="rId50"/>
    <p:sldLayoutId id="2147483798" r:id="rId51"/>
    <p:sldLayoutId id="2147483799" r:id="rId52"/>
    <p:sldLayoutId id="2147483800" r:id="rId53"/>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374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7" marR="0" indent="-335917" algn="l" defTabSz="913747" rtl="0" eaLnBrk="1" fontAlgn="auto" latinLnBrk="0" hangingPunct="1">
        <a:lnSpc>
          <a:spcPct val="90000"/>
        </a:lnSpc>
        <a:spcBef>
          <a:spcPts val="588"/>
        </a:spcBef>
        <a:spcAft>
          <a:spcPts val="0"/>
        </a:spcAft>
        <a:buClrTx/>
        <a:buSzPct val="90000"/>
        <a:buFont typeface="Arial" pitchFamily="34" charset="0"/>
        <a:buChar char="•"/>
        <a:tabLst/>
        <a:defRPr sz="3100" kern="1200" spc="0" baseline="0">
          <a:gradFill>
            <a:gsLst>
              <a:gs pos="1250">
                <a:schemeClr val="tx1"/>
              </a:gs>
              <a:gs pos="100000">
                <a:schemeClr val="tx1"/>
              </a:gs>
            </a:gsLst>
            <a:lin ang="5400000" scaled="0"/>
          </a:gradFill>
          <a:latin typeface="+mj-lt"/>
          <a:ea typeface="+mn-ea"/>
          <a:cs typeface="+mn-cs"/>
        </a:defRPr>
      </a:lvl1pPr>
      <a:lvl2pPr marL="572303" marR="0" indent="-236387" algn="l" defTabSz="913747" rtl="0" eaLnBrk="1" fontAlgn="auto" latinLnBrk="0" hangingPunct="1">
        <a:lnSpc>
          <a:spcPct val="90000"/>
        </a:lnSpc>
        <a:spcBef>
          <a:spcPts val="588"/>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3808" marR="0" indent="-223945" algn="l" defTabSz="913747" rtl="0" eaLnBrk="1" fontAlgn="auto" latinLnBrk="0" hangingPunct="1">
        <a:lnSpc>
          <a:spcPct val="90000"/>
        </a:lnSpc>
        <a:spcBef>
          <a:spcPts val="588"/>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7751" marR="0" indent="-223945" algn="l" defTabSz="913747" rtl="0" eaLnBrk="1" fontAlgn="auto" latinLnBrk="0" hangingPunct="1">
        <a:lnSpc>
          <a:spcPct val="90000"/>
        </a:lnSpc>
        <a:spcBef>
          <a:spcPts val="588"/>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1694" marR="0" indent="-223945" algn="l" defTabSz="913747" rtl="0" eaLnBrk="1" fontAlgn="auto" latinLnBrk="0" hangingPunct="1">
        <a:lnSpc>
          <a:spcPct val="90000"/>
        </a:lnSpc>
        <a:spcBef>
          <a:spcPts val="588"/>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2804"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679"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552"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427"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47" rtl="0" eaLnBrk="1" latinLnBrk="0" hangingPunct="1">
        <a:defRPr sz="1800" kern="1200">
          <a:solidFill>
            <a:schemeClr val="tx1"/>
          </a:solidFill>
          <a:latin typeface="+mn-lt"/>
          <a:ea typeface="+mn-ea"/>
          <a:cs typeface="+mn-cs"/>
        </a:defRPr>
      </a:lvl1pPr>
      <a:lvl2pPr marL="456874" algn="l" defTabSz="913747" rtl="0" eaLnBrk="1" latinLnBrk="0" hangingPunct="1">
        <a:defRPr sz="1800" kern="1200">
          <a:solidFill>
            <a:schemeClr val="tx1"/>
          </a:solidFill>
          <a:latin typeface="+mn-lt"/>
          <a:ea typeface="+mn-ea"/>
          <a:cs typeface="+mn-cs"/>
        </a:defRPr>
      </a:lvl2pPr>
      <a:lvl3pPr marL="913747" algn="l" defTabSz="913747" rtl="0" eaLnBrk="1" latinLnBrk="0" hangingPunct="1">
        <a:defRPr sz="1800" kern="1200">
          <a:solidFill>
            <a:schemeClr val="tx1"/>
          </a:solidFill>
          <a:latin typeface="+mn-lt"/>
          <a:ea typeface="+mn-ea"/>
          <a:cs typeface="+mn-cs"/>
        </a:defRPr>
      </a:lvl3pPr>
      <a:lvl4pPr marL="1370622" algn="l" defTabSz="913747" rtl="0" eaLnBrk="1" latinLnBrk="0" hangingPunct="1">
        <a:defRPr sz="1800" kern="1200">
          <a:solidFill>
            <a:schemeClr val="tx1"/>
          </a:solidFill>
          <a:latin typeface="+mn-lt"/>
          <a:ea typeface="+mn-ea"/>
          <a:cs typeface="+mn-cs"/>
        </a:defRPr>
      </a:lvl4pPr>
      <a:lvl5pPr marL="1827494" algn="l" defTabSz="913747" rtl="0" eaLnBrk="1" latinLnBrk="0" hangingPunct="1">
        <a:defRPr sz="1800" kern="1200">
          <a:solidFill>
            <a:schemeClr val="tx1"/>
          </a:solidFill>
          <a:latin typeface="+mn-lt"/>
          <a:ea typeface="+mn-ea"/>
          <a:cs typeface="+mn-cs"/>
        </a:defRPr>
      </a:lvl5pPr>
      <a:lvl6pPr marL="2284369" algn="l" defTabSz="913747" rtl="0" eaLnBrk="1" latinLnBrk="0" hangingPunct="1">
        <a:defRPr sz="1800" kern="1200">
          <a:solidFill>
            <a:schemeClr val="tx1"/>
          </a:solidFill>
          <a:latin typeface="+mn-lt"/>
          <a:ea typeface="+mn-ea"/>
          <a:cs typeface="+mn-cs"/>
        </a:defRPr>
      </a:lvl6pPr>
      <a:lvl7pPr marL="2741241" algn="l" defTabSz="913747" rtl="0" eaLnBrk="1" latinLnBrk="0" hangingPunct="1">
        <a:defRPr sz="1800" kern="1200">
          <a:solidFill>
            <a:schemeClr val="tx1"/>
          </a:solidFill>
          <a:latin typeface="+mn-lt"/>
          <a:ea typeface="+mn-ea"/>
          <a:cs typeface="+mn-cs"/>
        </a:defRPr>
      </a:lvl7pPr>
      <a:lvl8pPr marL="3198115" algn="l" defTabSz="913747" rtl="0" eaLnBrk="1" latinLnBrk="0" hangingPunct="1">
        <a:defRPr sz="1800" kern="1200">
          <a:solidFill>
            <a:schemeClr val="tx1"/>
          </a:solidFill>
          <a:latin typeface="+mn-lt"/>
          <a:ea typeface="+mn-ea"/>
          <a:cs typeface="+mn-cs"/>
        </a:defRPr>
      </a:lvl8pPr>
      <a:lvl9pPr marL="3654990" algn="l" defTabSz="91374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3407" tIns="89629" rIns="143407" bIns="89629"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3" y="1439781"/>
            <a:ext cx="11653521" cy="2008273"/>
          </a:xfrm>
          <a:prstGeom prst="rect">
            <a:avLst/>
          </a:prstGeom>
        </p:spPr>
        <p:txBody>
          <a:bodyPr vert="horz" wrap="square" lIns="143407" tIns="89629" rIns="143407" bIns="89629"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2026635"/>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 id="2147483818" r:id="rId17"/>
    <p:sldLayoutId id="2147483819" r:id="rId18"/>
    <p:sldLayoutId id="2147483820" r:id="rId19"/>
    <p:sldLayoutId id="2147483821" r:id="rId20"/>
    <p:sldLayoutId id="2147483822" r:id="rId21"/>
    <p:sldLayoutId id="2147483823" r:id="rId22"/>
    <p:sldLayoutId id="2147483824" r:id="rId23"/>
    <p:sldLayoutId id="2147483825" r:id="rId24"/>
    <p:sldLayoutId id="2147483826" r:id="rId25"/>
    <p:sldLayoutId id="2147483827" r:id="rId26"/>
    <p:sldLayoutId id="2147483828" r:id="rId27"/>
    <p:sldLayoutId id="2147483829" r:id="rId28"/>
    <p:sldLayoutId id="2147483830" r:id="rId29"/>
    <p:sldLayoutId id="2147483831" r:id="rId30"/>
    <p:sldLayoutId id="2147483832" r:id="rId31"/>
    <p:sldLayoutId id="2147483833" r:id="rId32"/>
    <p:sldLayoutId id="2147483834" r:id="rId33"/>
    <p:sldLayoutId id="2147483835" r:id="rId34"/>
    <p:sldLayoutId id="2147483836" r:id="rId35"/>
    <p:sldLayoutId id="2147483837" r:id="rId36"/>
    <p:sldLayoutId id="2147483838" r:id="rId37"/>
    <p:sldLayoutId id="2147483839" r:id="rId38"/>
    <p:sldLayoutId id="2147483840" r:id="rId39"/>
    <p:sldLayoutId id="2147483841" r:id="rId40"/>
    <p:sldLayoutId id="2147483842" r:id="rId41"/>
    <p:sldLayoutId id="2147483843" r:id="rId42"/>
    <p:sldLayoutId id="2147483844" r:id="rId43"/>
    <p:sldLayoutId id="2147483845" r:id="rId44"/>
    <p:sldLayoutId id="2147483846" r:id="rId45"/>
    <p:sldLayoutId id="2147483847" r:id="rId46"/>
    <p:sldLayoutId id="2147483848" r:id="rId47"/>
    <p:sldLayoutId id="2147483849" r:id="rId48"/>
    <p:sldLayoutId id="2147483850" r:id="rId49"/>
    <p:sldLayoutId id="2147483851" r:id="rId50"/>
    <p:sldLayoutId id="2147483852" r:id="rId51"/>
    <p:sldLayoutId id="2147483853" r:id="rId52"/>
    <p:sldLayoutId id="2147483854" r:id="rId53"/>
    <p:sldLayoutId id="2147483855" r:id="rId5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xStyles>
    <p:titleStyle>
      <a:lvl1pPr algn="l" defTabSz="913747" rtl="0" eaLnBrk="1" latinLnBrk="0" hangingPunct="1">
        <a:lnSpc>
          <a:spcPct val="90000"/>
        </a:lnSpc>
        <a:spcBef>
          <a:spcPct val="0"/>
        </a:spcBef>
        <a:buNone/>
        <a:defRPr lang="en-US" sz="4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7" marR="0" indent="-335917" algn="l" defTabSz="913747" rtl="0" eaLnBrk="1" fontAlgn="auto" latinLnBrk="0" hangingPunct="1">
        <a:lnSpc>
          <a:spcPct val="90000"/>
        </a:lnSpc>
        <a:spcBef>
          <a:spcPts val="588"/>
        </a:spcBef>
        <a:spcAft>
          <a:spcPts val="0"/>
        </a:spcAft>
        <a:buClrTx/>
        <a:buSzPct val="90000"/>
        <a:buFont typeface="Arial" pitchFamily="34" charset="0"/>
        <a:buChar char="•"/>
        <a:tabLst/>
        <a:defRPr sz="3100" kern="1200" spc="0" baseline="0">
          <a:gradFill>
            <a:gsLst>
              <a:gs pos="1250">
                <a:schemeClr val="tx1"/>
              </a:gs>
              <a:gs pos="100000">
                <a:schemeClr val="tx1"/>
              </a:gs>
            </a:gsLst>
            <a:lin ang="5400000" scaled="0"/>
          </a:gradFill>
          <a:latin typeface="+mj-lt"/>
          <a:ea typeface="+mn-ea"/>
          <a:cs typeface="+mn-cs"/>
        </a:defRPr>
      </a:lvl1pPr>
      <a:lvl2pPr marL="572303" marR="0" indent="-236387" algn="l" defTabSz="913747" rtl="0" eaLnBrk="1" fontAlgn="auto" latinLnBrk="0" hangingPunct="1">
        <a:lnSpc>
          <a:spcPct val="90000"/>
        </a:lnSpc>
        <a:spcBef>
          <a:spcPts val="588"/>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3808" marR="0" indent="-223945" algn="l" defTabSz="913747" rtl="0" eaLnBrk="1" fontAlgn="auto" latinLnBrk="0" hangingPunct="1">
        <a:lnSpc>
          <a:spcPct val="90000"/>
        </a:lnSpc>
        <a:spcBef>
          <a:spcPts val="588"/>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7751" marR="0" indent="-223945" algn="l" defTabSz="913747" rtl="0" eaLnBrk="1" fontAlgn="auto" latinLnBrk="0" hangingPunct="1">
        <a:lnSpc>
          <a:spcPct val="90000"/>
        </a:lnSpc>
        <a:spcBef>
          <a:spcPts val="588"/>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1694" marR="0" indent="-223945" algn="l" defTabSz="913747" rtl="0" eaLnBrk="1" fontAlgn="auto" latinLnBrk="0" hangingPunct="1">
        <a:lnSpc>
          <a:spcPct val="90000"/>
        </a:lnSpc>
        <a:spcBef>
          <a:spcPts val="588"/>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2804"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9679"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6552"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3427" indent="-228438" algn="l" defTabSz="91374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747" rtl="0" eaLnBrk="1" latinLnBrk="0" hangingPunct="1">
        <a:defRPr sz="1800" kern="1200">
          <a:solidFill>
            <a:schemeClr val="tx1"/>
          </a:solidFill>
          <a:latin typeface="+mn-lt"/>
          <a:ea typeface="+mn-ea"/>
          <a:cs typeface="+mn-cs"/>
        </a:defRPr>
      </a:lvl1pPr>
      <a:lvl2pPr marL="456874" algn="l" defTabSz="913747" rtl="0" eaLnBrk="1" latinLnBrk="0" hangingPunct="1">
        <a:defRPr sz="1800" kern="1200">
          <a:solidFill>
            <a:schemeClr val="tx1"/>
          </a:solidFill>
          <a:latin typeface="+mn-lt"/>
          <a:ea typeface="+mn-ea"/>
          <a:cs typeface="+mn-cs"/>
        </a:defRPr>
      </a:lvl2pPr>
      <a:lvl3pPr marL="913747" algn="l" defTabSz="913747" rtl="0" eaLnBrk="1" latinLnBrk="0" hangingPunct="1">
        <a:defRPr sz="1800" kern="1200">
          <a:solidFill>
            <a:schemeClr val="tx1"/>
          </a:solidFill>
          <a:latin typeface="+mn-lt"/>
          <a:ea typeface="+mn-ea"/>
          <a:cs typeface="+mn-cs"/>
        </a:defRPr>
      </a:lvl3pPr>
      <a:lvl4pPr marL="1370622" algn="l" defTabSz="913747" rtl="0" eaLnBrk="1" latinLnBrk="0" hangingPunct="1">
        <a:defRPr sz="1800" kern="1200">
          <a:solidFill>
            <a:schemeClr val="tx1"/>
          </a:solidFill>
          <a:latin typeface="+mn-lt"/>
          <a:ea typeface="+mn-ea"/>
          <a:cs typeface="+mn-cs"/>
        </a:defRPr>
      </a:lvl4pPr>
      <a:lvl5pPr marL="1827494" algn="l" defTabSz="913747" rtl="0" eaLnBrk="1" latinLnBrk="0" hangingPunct="1">
        <a:defRPr sz="1800" kern="1200">
          <a:solidFill>
            <a:schemeClr val="tx1"/>
          </a:solidFill>
          <a:latin typeface="+mn-lt"/>
          <a:ea typeface="+mn-ea"/>
          <a:cs typeface="+mn-cs"/>
        </a:defRPr>
      </a:lvl5pPr>
      <a:lvl6pPr marL="2284369" algn="l" defTabSz="913747" rtl="0" eaLnBrk="1" latinLnBrk="0" hangingPunct="1">
        <a:defRPr sz="1800" kern="1200">
          <a:solidFill>
            <a:schemeClr val="tx1"/>
          </a:solidFill>
          <a:latin typeface="+mn-lt"/>
          <a:ea typeface="+mn-ea"/>
          <a:cs typeface="+mn-cs"/>
        </a:defRPr>
      </a:lvl6pPr>
      <a:lvl7pPr marL="2741241" algn="l" defTabSz="913747" rtl="0" eaLnBrk="1" latinLnBrk="0" hangingPunct="1">
        <a:defRPr sz="1800" kern="1200">
          <a:solidFill>
            <a:schemeClr val="tx1"/>
          </a:solidFill>
          <a:latin typeface="+mn-lt"/>
          <a:ea typeface="+mn-ea"/>
          <a:cs typeface="+mn-cs"/>
        </a:defRPr>
      </a:lvl7pPr>
      <a:lvl8pPr marL="3198115" algn="l" defTabSz="913747" rtl="0" eaLnBrk="1" latinLnBrk="0" hangingPunct="1">
        <a:defRPr sz="1800" kern="1200">
          <a:solidFill>
            <a:schemeClr val="tx1"/>
          </a:solidFill>
          <a:latin typeface="+mn-lt"/>
          <a:ea typeface="+mn-ea"/>
          <a:cs typeface="+mn-cs"/>
        </a:defRPr>
      </a:lvl8pPr>
      <a:lvl9pPr marL="3654990" algn="l" defTabSz="91374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8"/>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99139271"/>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 id="2147483862" r:id="rId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710315773"/>
      </p:ext>
    </p:extLst>
  </p:cSld>
  <p:clrMap bg1="dk1" tx1="lt1" bg2="dk2" tx2="lt2" accent1="accent1" accent2="accent2" accent3="accent3" accent4="accent4" accent5="accent5" accent6="accent6" hlink="hlink" folHlink="folHlink"/>
  <p:sldLayoutIdLst>
    <p:sldLayoutId id="2147483864" r:id="rId1"/>
    <p:sldLayoutId id="2147483865"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9"/>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1644261"/>
      </p:ext>
    </p:extLst>
  </p:cSld>
  <p:clrMap bg1="dk1" tx1="lt1" bg2="dk2" tx2="lt2" accent1="accent1" accent2="accent2" accent3="accent3" accent4="accent4" accent5="accent5" accent6="accent6" hlink="hlink" folHlink="fol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 id="2147483883" r:id="rId1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9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3.xml"/></Relationships>
</file>

<file path=ppt/slides/_rels/slide2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3.xml"/><Relationship Id="rId1" Type="http://schemas.openxmlformats.org/officeDocument/2006/relationships/slideLayout" Target="../slideLayouts/slideLayout19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93.xml"/></Relationships>
</file>

<file path=ppt/slides/_rels/slide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5.xml"/><Relationship Id="rId1" Type="http://schemas.openxmlformats.org/officeDocument/2006/relationships/slideLayout" Target="../slideLayouts/slideLayout192.xml"/><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26.xml"/><Relationship Id="rId1" Type="http://schemas.openxmlformats.org/officeDocument/2006/relationships/slideLayout" Target="../slideLayouts/slideLayout192.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4.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92.xml"/></Relationships>
</file>

<file path=ppt/slides/_rels/slide29.xml.rels><?xml version="1.0" encoding="UTF-8" standalone="yes"?>
<Relationships xmlns="http://schemas.openxmlformats.org/package/2006/relationships"><Relationship Id="rId3" Type="http://schemas.openxmlformats.org/officeDocument/2006/relationships/hyperlink" Target="http://www.microsoft.com/azure" TargetMode="External"/><Relationship Id="rId2" Type="http://schemas.openxmlformats.org/officeDocument/2006/relationships/notesSlide" Target="../notesSlides/notesSlide29.xml"/><Relationship Id="rId1" Type="http://schemas.openxmlformats.org/officeDocument/2006/relationships/slideLayout" Target="../slideLayouts/slideLayout194.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90.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9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92.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microsoft.com/en-us/pricing/reserved-vm-instances" TargetMode="External"/><Relationship Id="rId7"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93.xml"/><Relationship Id="rId6" Type="http://schemas.openxmlformats.org/officeDocument/2006/relationships/hyperlink" Target="https://azure.microsoft.com/en-us/pricing/calculator/" TargetMode="External"/><Relationship Id="rId5" Type="http://schemas.openxmlformats.org/officeDocument/2006/relationships/hyperlink" Target="https://azure.microsoft.com/en-us/overview/microsoft-apps-on-azure/" TargetMode="External"/><Relationship Id="rId4" Type="http://schemas.openxmlformats.org/officeDocument/2006/relationships/hyperlink" Target="https://azure.microsoft.com/en-us/pricing/hybrid-use-benefi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1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75.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176.xml"/></Relationships>
</file>

<file path=ppt/slides/_rels/slide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17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4227" y="2264626"/>
            <a:ext cx="10944567" cy="2516571"/>
          </a:xfrm>
        </p:spPr>
        <p:txBody>
          <a:bodyPr/>
          <a:lstStyle/>
          <a:p>
            <a:r>
              <a:rPr lang="en-US" sz="6000" dirty="0"/>
              <a:t>Cost optimizations for IaaS</a:t>
            </a:r>
            <a:br>
              <a:rPr lang="en-US" sz="6000" dirty="0"/>
            </a:br>
            <a:endParaRPr lang="en-US" sz="6000" dirty="0"/>
          </a:p>
        </p:txBody>
      </p:sp>
    </p:spTree>
    <p:extLst>
      <p:ext uri="{BB962C8B-B14F-4D97-AF65-F5344CB8AC3E}">
        <p14:creationId xmlns:p14="http://schemas.microsoft.com/office/powerpoint/2010/main" val="68231501"/>
      </p:ext>
    </p:extLst>
  </p:cSld>
  <p:clrMapOvr>
    <a:masterClrMapping/>
  </p:clrMapOvr>
  <mc:AlternateContent xmlns:mc="http://schemas.openxmlformats.org/markup-compatibility/2006" xmlns:p14="http://schemas.microsoft.com/office/powerpoint/2010/main">
    <mc:Choice Requires="p14">
      <p:transition spd="med" p14:dur="700" advTm="16909">
        <p:fade/>
      </p:transition>
    </mc:Choice>
    <mc:Fallback xmlns="">
      <p:transition spd="med" advTm="16909">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54C78AFB-2B33-4282-ACD2-D311E1CBEDF9}"/>
              </a:ext>
            </a:extLst>
          </p:cNvPr>
          <p:cNvGraphicFramePr>
            <a:graphicFrameLocks noGrp="1"/>
          </p:cNvGraphicFramePr>
          <p:nvPr>
            <p:extLst/>
          </p:nvPr>
        </p:nvGraphicFramePr>
        <p:xfrm>
          <a:off x="380745" y="1093169"/>
          <a:ext cx="11429647" cy="4848008"/>
        </p:xfrm>
        <a:graphic>
          <a:graphicData uri="http://schemas.openxmlformats.org/drawingml/2006/table">
            <a:tbl>
              <a:tblPr firstRow="1">
                <a:tableStyleId>{00A15C55-8517-42AA-B614-E9B94910E393}</a:tableStyleId>
              </a:tblPr>
              <a:tblGrid>
                <a:gridCol w="2250878">
                  <a:extLst>
                    <a:ext uri="{9D8B030D-6E8A-4147-A177-3AD203B41FA5}">
                      <a16:colId xmlns:a16="http://schemas.microsoft.com/office/drawing/2014/main" val="1921023319"/>
                    </a:ext>
                  </a:extLst>
                </a:gridCol>
                <a:gridCol w="4248433">
                  <a:extLst>
                    <a:ext uri="{9D8B030D-6E8A-4147-A177-3AD203B41FA5}">
                      <a16:colId xmlns:a16="http://schemas.microsoft.com/office/drawing/2014/main" val="2462371447"/>
                    </a:ext>
                  </a:extLst>
                </a:gridCol>
                <a:gridCol w="4930336">
                  <a:extLst>
                    <a:ext uri="{9D8B030D-6E8A-4147-A177-3AD203B41FA5}">
                      <a16:colId xmlns:a16="http://schemas.microsoft.com/office/drawing/2014/main" val="1406388974"/>
                    </a:ext>
                  </a:extLst>
                </a:gridCol>
              </a:tblGrid>
              <a:tr h="418306">
                <a:tc>
                  <a:txBody>
                    <a:bodyPr/>
                    <a:lstStyle/>
                    <a:p>
                      <a:pPr marL="0" marR="0" algn="l">
                        <a:lnSpc>
                          <a:spcPct val="100000"/>
                        </a:lnSpc>
                        <a:spcBef>
                          <a:spcPts val="0"/>
                        </a:spcBef>
                        <a:spcAft>
                          <a:spcPts val="0"/>
                        </a:spcAft>
                      </a:pPr>
                      <a:r>
                        <a:rPr lang="en-US" sz="1600">
                          <a:effectLst/>
                        </a:rPr>
                        <a:t>Capabilities</a:t>
                      </a:r>
                      <a:endParaRPr lang="en-US" sz="1600" baseline="30000">
                        <a:effectLst/>
                        <a:latin typeface="Calibri" panose="020F0502020204030204" pitchFamily="34" charset="0"/>
                        <a:ea typeface="Calibri" panose="020F0502020204030204" pitchFamily="34" charset="0"/>
                        <a:cs typeface="Times New Roman" panose="02020603050405020304" pitchFamily="18" charset="0"/>
                      </a:endParaRPr>
                    </a:p>
                  </a:txBody>
                  <a:tcPr marL="179259" marR="34219" marT="89630" marB="89630" anchor="ctr"/>
                </a:tc>
                <a:tc>
                  <a:txBody>
                    <a:bodyPr/>
                    <a:lstStyle/>
                    <a:p>
                      <a:pPr marL="0" marR="0" algn="l">
                        <a:lnSpc>
                          <a:spcPct val="100000"/>
                        </a:lnSpc>
                        <a:spcBef>
                          <a:spcPts val="0"/>
                        </a:spcBef>
                        <a:spcAft>
                          <a:spcPts val="0"/>
                        </a:spcAft>
                      </a:pPr>
                      <a:r>
                        <a:rPr lang="en-US" sz="1600" dirty="0">
                          <a:effectLst/>
                        </a:rPr>
                        <a:t>Managing Azure spend</a:t>
                      </a:r>
                      <a:endParaRPr lang="en-US" sz="1600" baseline="30000" dirty="0">
                        <a:effectLst/>
                        <a:latin typeface="Calibri" panose="020F0502020204030204" pitchFamily="34" charset="0"/>
                        <a:ea typeface="Calibri" panose="020F0502020204030204" pitchFamily="34" charset="0"/>
                        <a:cs typeface="Times New Roman" panose="02020603050405020304" pitchFamily="18" charset="0"/>
                      </a:endParaRPr>
                    </a:p>
                  </a:txBody>
                  <a:tcPr marL="179259" marR="34219" marT="89630" marB="89630" anchor="ctr"/>
                </a:tc>
                <a:tc>
                  <a:txBody>
                    <a:bodyPr/>
                    <a:lstStyle/>
                    <a:p>
                      <a:pPr marL="0" marR="0" algn="l">
                        <a:lnSpc>
                          <a:spcPct val="100000"/>
                        </a:lnSpc>
                        <a:spcBef>
                          <a:spcPts val="0"/>
                        </a:spcBef>
                        <a:spcAft>
                          <a:spcPts val="0"/>
                        </a:spcAft>
                      </a:pPr>
                      <a:r>
                        <a:rPr lang="en-US" sz="1600">
                          <a:effectLst/>
                        </a:rPr>
                        <a:t>Managing AWS and Google Cloud Platform spend</a:t>
                      </a:r>
                      <a:endParaRPr lang="en-US" sz="1600" baseline="30000">
                        <a:effectLst/>
                        <a:latin typeface="Calibri" panose="020F0502020204030204" pitchFamily="34" charset="0"/>
                        <a:ea typeface="Calibri" panose="020F0502020204030204" pitchFamily="34" charset="0"/>
                        <a:cs typeface="Times New Roman" panose="02020603050405020304" pitchFamily="18" charset="0"/>
                      </a:endParaRPr>
                    </a:p>
                  </a:txBody>
                  <a:tcPr marL="179259" marR="34219" marT="89630" marB="89630" anchor="ctr"/>
                </a:tc>
                <a:extLst>
                  <a:ext uri="{0D108BD9-81ED-4DB2-BD59-A6C34878D82A}">
                    <a16:rowId xmlns:a16="http://schemas.microsoft.com/office/drawing/2014/main" val="169163375"/>
                  </a:ext>
                </a:extLst>
              </a:tr>
              <a:tr h="418332">
                <a:tc>
                  <a:txBody>
                    <a:bodyPr/>
                    <a:lstStyle/>
                    <a:p>
                      <a:pPr marL="0" marR="0" algn="l">
                        <a:lnSpc>
                          <a:spcPct val="100000"/>
                        </a:lnSpc>
                        <a:spcBef>
                          <a:spcPts val="0"/>
                        </a:spcBef>
                        <a:spcAft>
                          <a:spcPts val="0"/>
                        </a:spcAft>
                      </a:pPr>
                      <a:r>
                        <a:rPr lang="en-US" sz="1600" b="1" dirty="0">
                          <a:effectLst/>
                        </a:rPr>
                        <a:t>Reporting</a:t>
                      </a:r>
                      <a:endParaRPr lang="en-US" sz="1600" b="1" i="0" dirty="0">
                        <a:solidFill>
                          <a:srgbClr val="0072C6"/>
                        </a:solidFill>
                        <a:effectLst/>
                        <a:latin typeface="+mn-lt"/>
                        <a:ea typeface="Segoe UI" charset="0"/>
                        <a:cs typeface="Segoe UI"/>
                      </a:endParaRPr>
                    </a:p>
                  </a:txBody>
                  <a:tcPr marL="89642" marR="89642" marT="89642" marB="89642">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algn="l">
                        <a:lnSpc>
                          <a:spcPct val="100000"/>
                        </a:lnSpc>
                        <a:spcBef>
                          <a:spcPts val="0"/>
                        </a:spcBef>
                        <a:spcAft>
                          <a:spcPts val="0"/>
                        </a:spcAft>
                      </a:pPr>
                      <a:r>
                        <a:rPr lang="en-US" sz="1600" dirty="0">
                          <a:effectLst/>
                        </a:rPr>
                        <a:t>Cost and usage reports</a:t>
                      </a:r>
                      <a:endParaRPr lang="en-US" sz="1600" b="0" i="0" dirty="0">
                        <a:solidFill>
                          <a:srgbClr val="0072C6"/>
                        </a:solidFill>
                        <a:effectLst/>
                        <a:latin typeface="+mn-lt"/>
                        <a:ea typeface="Segoe UI" charset="0"/>
                        <a:cs typeface="Segoe UI"/>
                      </a:endParaRPr>
                    </a:p>
                  </a:txBody>
                  <a:tcPr marL="89642" marR="89642" marT="89642" marB="89642">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algn="l">
                        <a:lnSpc>
                          <a:spcPct val="100000"/>
                        </a:lnSpc>
                        <a:spcBef>
                          <a:spcPts val="0"/>
                        </a:spcBef>
                        <a:spcAft>
                          <a:spcPts val="0"/>
                        </a:spcAft>
                      </a:pPr>
                      <a:r>
                        <a:rPr lang="en-US" sz="1600" dirty="0">
                          <a:effectLst/>
                        </a:rPr>
                        <a:t>Cost and usage reports</a:t>
                      </a:r>
                      <a:endParaRPr lang="en-US" sz="1600" b="0" i="0" dirty="0">
                        <a:solidFill>
                          <a:srgbClr val="0072C6"/>
                        </a:solidFill>
                        <a:effectLst/>
                        <a:latin typeface="+mn-lt"/>
                        <a:ea typeface="Segoe UI" charset="0"/>
                        <a:cs typeface="Segoe UI"/>
                      </a:endParaRPr>
                    </a:p>
                  </a:txBody>
                  <a:tcPr marL="89642" marR="89642" marT="89642" marB="89642">
                    <a:lnB w="285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69822349"/>
                  </a:ext>
                </a:extLst>
              </a:tr>
              <a:tr h="657378">
                <a:tc>
                  <a:txBody>
                    <a:bodyPr/>
                    <a:lstStyle/>
                    <a:p>
                      <a:pPr marL="0" marR="0" algn="l">
                        <a:lnSpc>
                          <a:spcPct val="100000"/>
                        </a:lnSpc>
                        <a:spcBef>
                          <a:spcPts val="0"/>
                        </a:spcBef>
                        <a:spcAft>
                          <a:spcPts val="0"/>
                        </a:spcAft>
                      </a:pPr>
                      <a:r>
                        <a:rPr lang="en-US" sz="1600" b="1" dirty="0">
                          <a:effectLst/>
                        </a:rPr>
                        <a:t>Data enrichment</a:t>
                      </a:r>
                      <a:endParaRPr lang="en-US" sz="1600" b="1" i="0" dirty="0">
                        <a:solidFill>
                          <a:srgbClr val="0072C6"/>
                        </a:solidFill>
                        <a:effectLst/>
                        <a:latin typeface="+mn-lt"/>
                        <a:ea typeface="Segoe UI" charset="0"/>
                        <a:cs typeface="Segoe UI"/>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algn="l">
                        <a:lnSpc>
                          <a:spcPct val="100000"/>
                        </a:lnSpc>
                        <a:spcBef>
                          <a:spcPts val="0"/>
                        </a:spcBef>
                        <a:spcAft>
                          <a:spcPts val="0"/>
                        </a:spcAft>
                      </a:pPr>
                      <a:r>
                        <a:rPr lang="en-US" sz="1600" dirty="0">
                          <a:effectLst/>
                        </a:rPr>
                        <a:t>Categorize costs with resource tags </a:t>
                      </a:r>
                    </a:p>
                    <a:p>
                      <a:pPr marL="0" marR="0" algn="l">
                        <a:lnSpc>
                          <a:spcPct val="100000"/>
                        </a:lnSpc>
                        <a:spcBef>
                          <a:spcPts val="0"/>
                        </a:spcBef>
                        <a:spcAft>
                          <a:spcPts val="0"/>
                        </a:spcAft>
                      </a:pPr>
                      <a:r>
                        <a:rPr lang="en-US" sz="1600" b="1" dirty="0">
                          <a:solidFill>
                            <a:srgbClr val="FF0000"/>
                          </a:solidFill>
                          <a:effectLst/>
                        </a:rPr>
                        <a:t>Categorize costs with custom meta-tags</a:t>
                      </a:r>
                      <a:r>
                        <a:rPr lang="en-US" sz="1600" b="1" baseline="30000" dirty="0">
                          <a:solidFill>
                            <a:srgbClr val="FF0000"/>
                          </a:solidFill>
                          <a:effectLst/>
                        </a:rPr>
                        <a:t>1</a:t>
                      </a:r>
                      <a:endParaRPr lang="en-US" sz="1600" b="1" i="0" baseline="30000" dirty="0">
                        <a:solidFill>
                          <a:srgbClr val="FF0000"/>
                        </a:solidFill>
                        <a:effectLst/>
                        <a:latin typeface="+mn-lt"/>
                        <a:ea typeface="Segoe UI" charset="0"/>
                        <a:cs typeface="Segoe UI"/>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algn="l">
                        <a:lnSpc>
                          <a:spcPct val="100000"/>
                        </a:lnSpc>
                        <a:spcBef>
                          <a:spcPts val="0"/>
                        </a:spcBef>
                        <a:spcAft>
                          <a:spcPts val="0"/>
                        </a:spcAft>
                      </a:pPr>
                      <a:r>
                        <a:rPr lang="en-US" sz="1600" dirty="0">
                          <a:effectLst/>
                        </a:rPr>
                        <a:t>Categorize costs with resource tags </a:t>
                      </a:r>
                    </a:p>
                    <a:p>
                      <a:pPr marL="0" marR="0" algn="l">
                        <a:lnSpc>
                          <a:spcPct val="100000"/>
                        </a:lnSpc>
                        <a:spcBef>
                          <a:spcPts val="0"/>
                        </a:spcBef>
                        <a:spcAft>
                          <a:spcPts val="0"/>
                        </a:spcAft>
                      </a:pPr>
                      <a:r>
                        <a:rPr lang="en-US" sz="1600" dirty="0">
                          <a:effectLst/>
                        </a:rPr>
                        <a:t>Categorize costs with custom meta-tags</a:t>
                      </a:r>
                      <a:endParaRPr lang="en-US" sz="1600" b="0" i="0" dirty="0">
                        <a:solidFill>
                          <a:srgbClr val="0072C6"/>
                        </a:solidFill>
                        <a:effectLst/>
                        <a:latin typeface="+mn-lt"/>
                        <a:ea typeface="Segoe UI" charset="0"/>
                        <a:cs typeface="Segoe UI"/>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19483969"/>
                  </a:ext>
                </a:extLst>
              </a:tr>
              <a:tr h="657378">
                <a:tc>
                  <a:txBody>
                    <a:bodyPr/>
                    <a:lstStyle/>
                    <a:p>
                      <a:pPr marL="0" marR="0" algn="l">
                        <a:lnSpc>
                          <a:spcPct val="100000"/>
                        </a:lnSpc>
                        <a:spcBef>
                          <a:spcPts val="0"/>
                        </a:spcBef>
                        <a:spcAft>
                          <a:spcPts val="0"/>
                        </a:spcAft>
                      </a:pPr>
                      <a:r>
                        <a:rPr lang="en-US" sz="1600" b="1" dirty="0">
                          <a:effectLst/>
                        </a:rPr>
                        <a:t>Budgets</a:t>
                      </a:r>
                      <a:endParaRPr lang="en-US" sz="1600" b="1" i="0" dirty="0">
                        <a:solidFill>
                          <a:srgbClr val="0072C6"/>
                        </a:solidFill>
                        <a:effectLst/>
                        <a:latin typeface="+mn-lt"/>
                        <a:ea typeface="Segoe UI" charset="0"/>
                        <a:cs typeface="Segoe UI"/>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effectLst/>
                        </a:rPr>
                        <a:t>Create and manage cost and usage budgets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solidFill>
                            <a:srgbClr val="FF0000"/>
                          </a:solidFill>
                          <a:effectLst/>
                        </a:rPr>
                        <a:t>Import external budgets</a:t>
                      </a:r>
                      <a:r>
                        <a:rPr lang="en-US" sz="1600" b="1" baseline="30000" dirty="0">
                          <a:solidFill>
                            <a:srgbClr val="FF0000"/>
                          </a:solidFill>
                          <a:effectLst/>
                        </a:rPr>
                        <a:t>1</a:t>
                      </a:r>
                      <a:endParaRPr lang="en-US" sz="1600" b="1" i="0" dirty="0">
                        <a:solidFill>
                          <a:srgbClr val="FF0000"/>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effectLst/>
                        </a:rPr>
                        <a:t>Create and manage cost and usage budgets</a:t>
                      </a:r>
                    </a:p>
                    <a:p>
                      <a:pPr marL="0" marR="0" algn="l">
                        <a:lnSpc>
                          <a:spcPct val="100000"/>
                        </a:lnSpc>
                        <a:spcBef>
                          <a:spcPts val="0"/>
                        </a:spcBef>
                        <a:spcAft>
                          <a:spcPts val="0"/>
                        </a:spcAft>
                      </a:pPr>
                      <a:r>
                        <a:rPr lang="en-US" sz="1600" dirty="0">
                          <a:effectLst/>
                        </a:rPr>
                        <a:t>Import external budgets</a:t>
                      </a:r>
                      <a:endParaRPr lang="en-US" sz="1600" b="0" i="0" dirty="0">
                        <a:solidFill>
                          <a:schemeClr val="accent1"/>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225414756"/>
                  </a:ext>
                </a:extLst>
              </a:tr>
              <a:tr h="418332">
                <a:tc>
                  <a:txBody>
                    <a:bodyPr/>
                    <a:lstStyle/>
                    <a:p>
                      <a:pPr marL="0" marR="0" algn="l">
                        <a:lnSpc>
                          <a:spcPct val="100000"/>
                        </a:lnSpc>
                        <a:spcBef>
                          <a:spcPts val="0"/>
                        </a:spcBef>
                        <a:spcAft>
                          <a:spcPts val="0"/>
                        </a:spcAft>
                      </a:pPr>
                      <a:r>
                        <a:rPr lang="en-US" sz="1600" b="1" dirty="0">
                          <a:effectLst/>
                        </a:rPr>
                        <a:t>Alerts and notifications</a:t>
                      </a:r>
                      <a:endParaRPr lang="en-US" sz="1600" b="1" i="0" dirty="0">
                        <a:solidFill>
                          <a:schemeClr val="accent1"/>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algn="l">
                        <a:lnSpc>
                          <a:spcPct val="100000"/>
                        </a:lnSpc>
                        <a:spcBef>
                          <a:spcPts val="0"/>
                        </a:spcBef>
                        <a:spcAft>
                          <a:spcPts val="0"/>
                        </a:spcAft>
                      </a:pPr>
                      <a:r>
                        <a:rPr lang="en-US" sz="1600" dirty="0">
                          <a:effectLst/>
                        </a:rPr>
                        <a:t>Create alerts on cost and usage budgets</a:t>
                      </a:r>
                      <a:endParaRPr lang="en-US" sz="1600" b="0" i="0" dirty="0">
                        <a:solidFill>
                          <a:schemeClr val="accent1"/>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algn="l">
                        <a:lnSpc>
                          <a:spcPct val="100000"/>
                        </a:lnSpc>
                        <a:spcBef>
                          <a:spcPts val="0"/>
                        </a:spcBef>
                        <a:spcAft>
                          <a:spcPts val="0"/>
                        </a:spcAft>
                      </a:pPr>
                      <a:r>
                        <a:rPr lang="en-US" sz="1600" dirty="0">
                          <a:effectLst/>
                        </a:rPr>
                        <a:t>Create alerts on cost and usage budgets</a:t>
                      </a:r>
                      <a:endParaRPr lang="en-US" sz="1600" b="0" i="0" dirty="0">
                        <a:solidFill>
                          <a:schemeClr val="accent1"/>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09534478"/>
                  </a:ext>
                </a:extLst>
              </a:tr>
              <a:tr h="1135471">
                <a:tc>
                  <a:txBody>
                    <a:bodyPr/>
                    <a:lstStyle/>
                    <a:p>
                      <a:pPr marL="0" marR="0" algn="l">
                        <a:lnSpc>
                          <a:spcPct val="100000"/>
                        </a:lnSpc>
                        <a:spcBef>
                          <a:spcPts val="0"/>
                        </a:spcBef>
                        <a:spcAft>
                          <a:spcPts val="0"/>
                        </a:spcAft>
                      </a:pPr>
                      <a:r>
                        <a:rPr lang="en-US" sz="1600" b="1" dirty="0">
                          <a:effectLst/>
                        </a:rPr>
                        <a:t>Recommendations</a:t>
                      </a:r>
                      <a:endParaRPr lang="en-US" sz="1600" b="1" i="0" dirty="0">
                        <a:solidFill>
                          <a:schemeClr val="accent1"/>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algn="l">
                        <a:lnSpc>
                          <a:spcPct val="100000"/>
                        </a:lnSpc>
                        <a:spcBef>
                          <a:spcPts val="0"/>
                        </a:spcBef>
                        <a:spcAft>
                          <a:spcPts val="0"/>
                        </a:spcAft>
                      </a:pPr>
                      <a:r>
                        <a:rPr lang="en-US" sz="1600" dirty="0">
                          <a:effectLst/>
                        </a:rPr>
                        <a:t>Eliminate idle Azure resources</a:t>
                      </a:r>
                    </a:p>
                    <a:p>
                      <a:pPr marL="0" marR="0" algn="l">
                        <a:lnSpc>
                          <a:spcPct val="100000"/>
                        </a:lnSpc>
                        <a:spcBef>
                          <a:spcPts val="0"/>
                        </a:spcBef>
                        <a:spcAft>
                          <a:spcPts val="0"/>
                        </a:spcAft>
                      </a:pPr>
                      <a:r>
                        <a:rPr lang="en-US" sz="1600" dirty="0">
                          <a:effectLst/>
                        </a:rPr>
                        <a:t>Right-size Azure resources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600" b="1" dirty="0">
                          <a:solidFill>
                            <a:srgbClr val="FF0000"/>
                          </a:solidFill>
                          <a:effectLst/>
                        </a:rPr>
                        <a:t>Customize recommendation thresholds</a:t>
                      </a:r>
                      <a:r>
                        <a:rPr lang="en-US" sz="1600" b="1" baseline="30000" dirty="0">
                          <a:solidFill>
                            <a:srgbClr val="FF0000"/>
                          </a:solidFill>
                          <a:effectLst/>
                        </a:rPr>
                        <a:t>1</a:t>
                      </a:r>
                      <a:endParaRPr lang="en-US" sz="1600" b="1" i="0" dirty="0">
                        <a:solidFill>
                          <a:srgbClr val="FF0000"/>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algn="l">
                        <a:lnSpc>
                          <a:spcPct val="100000"/>
                        </a:lnSpc>
                        <a:spcBef>
                          <a:spcPts val="0"/>
                        </a:spcBef>
                        <a:spcAft>
                          <a:spcPts val="0"/>
                        </a:spcAft>
                      </a:pPr>
                      <a:r>
                        <a:rPr lang="en-US" sz="1600" dirty="0">
                          <a:effectLst/>
                        </a:rPr>
                        <a:t>Eliminate idle cloud resources</a:t>
                      </a:r>
                    </a:p>
                    <a:p>
                      <a:pPr marL="0" marR="0" algn="l">
                        <a:lnSpc>
                          <a:spcPct val="100000"/>
                        </a:lnSpc>
                        <a:spcBef>
                          <a:spcPts val="0"/>
                        </a:spcBef>
                        <a:spcAft>
                          <a:spcPts val="0"/>
                        </a:spcAft>
                      </a:pPr>
                      <a:r>
                        <a:rPr lang="en-US" sz="1600" dirty="0">
                          <a:effectLst/>
                        </a:rPr>
                        <a:t>Right-size cloud resources</a:t>
                      </a:r>
                    </a:p>
                    <a:p>
                      <a:pPr marL="0" marR="0" algn="l">
                        <a:lnSpc>
                          <a:spcPct val="100000"/>
                        </a:lnSpc>
                        <a:spcBef>
                          <a:spcPts val="0"/>
                        </a:spcBef>
                        <a:spcAft>
                          <a:spcPts val="0"/>
                        </a:spcAft>
                      </a:pPr>
                      <a:r>
                        <a:rPr lang="en-US" sz="1600" dirty="0">
                          <a:effectLst/>
                        </a:rPr>
                        <a:t>Customize recommendation thresholds</a:t>
                      </a:r>
                    </a:p>
                    <a:p>
                      <a:pPr marL="0" marR="0" algn="l">
                        <a:lnSpc>
                          <a:spcPct val="100000"/>
                        </a:lnSpc>
                        <a:spcBef>
                          <a:spcPts val="0"/>
                        </a:spcBef>
                        <a:spcAft>
                          <a:spcPts val="0"/>
                        </a:spcAft>
                      </a:pPr>
                      <a:r>
                        <a:rPr lang="en-US" sz="1600" dirty="0">
                          <a:effectLst/>
                        </a:rPr>
                        <a:t>Optimize AWS EC2 Reserved Instances</a:t>
                      </a:r>
                      <a:endParaRPr lang="en-US" sz="1600" b="0" i="0" dirty="0">
                        <a:solidFill>
                          <a:schemeClr val="accent1"/>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73350974"/>
                  </a:ext>
                </a:extLst>
              </a:tr>
              <a:tr h="657378">
                <a:tc>
                  <a:txBody>
                    <a:bodyPr/>
                    <a:lstStyle/>
                    <a:p>
                      <a:pPr marL="0" marR="0" algn="l">
                        <a:lnSpc>
                          <a:spcPct val="100000"/>
                        </a:lnSpc>
                        <a:spcBef>
                          <a:spcPts val="0"/>
                        </a:spcBef>
                        <a:spcAft>
                          <a:spcPts val="0"/>
                        </a:spcAft>
                      </a:pPr>
                      <a:r>
                        <a:rPr lang="en-US" sz="1600" b="1" dirty="0">
                          <a:effectLst/>
                        </a:rPr>
                        <a:t>Chargeback</a:t>
                      </a:r>
                      <a:endParaRPr lang="en-US" sz="1600" b="1" i="0" dirty="0">
                        <a:solidFill>
                          <a:schemeClr val="accent1"/>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algn="l">
                        <a:lnSpc>
                          <a:spcPct val="100000"/>
                        </a:lnSpc>
                        <a:spcBef>
                          <a:spcPts val="0"/>
                        </a:spcBef>
                        <a:spcAft>
                          <a:spcPts val="0"/>
                        </a:spcAft>
                      </a:pPr>
                      <a:r>
                        <a:rPr lang="en-US" sz="1600" b="1" dirty="0">
                          <a:solidFill>
                            <a:srgbClr val="FF0000"/>
                          </a:solidFill>
                          <a:effectLst/>
                        </a:rPr>
                        <a:t>Cost markup and reallocation</a:t>
                      </a:r>
                      <a:r>
                        <a:rPr lang="en-US" sz="1600" b="1" baseline="30000" dirty="0">
                          <a:solidFill>
                            <a:srgbClr val="FF0000"/>
                          </a:solidFill>
                          <a:effectLst/>
                        </a:rPr>
                        <a:t>1</a:t>
                      </a:r>
                      <a:endParaRPr lang="en-US" sz="1600" b="1" dirty="0">
                        <a:solidFill>
                          <a:srgbClr val="FF0000"/>
                        </a:solidFill>
                        <a:effectLst/>
                      </a:endParaRPr>
                    </a:p>
                    <a:p>
                      <a:pPr marL="0" marR="0" algn="l">
                        <a:lnSpc>
                          <a:spcPct val="100000"/>
                        </a:lnSpc>
                        <a:spcBef>
                          <a:spcPts val="0"/>
                        </a:spcBef>
                        <a:spcAft>
                          <a:spcPts val="0"/>
                        </a:spcAft>
                      </a:pPr>
                      <a:r>
                        <a:rPr lang="en-US" sz="1600" b="1" dirty="0">
                          <a:solidFill>
                            <a:srgbClr val="FF0000"/>
                          </a:solidFill>
                          <a:effectLst/>
                        </a:rPr>
                        <a:t>Custom charges</a:t>
                      </a:r>
                      <a:r>
                        <a:rPr lang="en-US" sz="1600" b="1" baseline="30000" dirty="0">
                          <a:solidFill>
                            <a:srgbClr val="FF0000"/>
                          </a:solidFill>
                          <a:effectLst/>
                        </a:rPr>
                        <a:t>1</a:t>
                      </a:r>
                      <a:endParaRPr lang="en-US" sz="1600" b="1" i="0" dirty="0">
                        <a:solidFill>
                          <a:srgbClr val="FF0000"/>
                        </a:solidFill>
                        <a:effectLst/>
                        <a:latin typeface="+mn-lt"/>
                        <a:ea typeface="Segoe UI" charset="0"/>
                        <a:cs typeface="Segoe UI"/>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tc>
                  <a:txBody>
                    <a:bodyPr/>
                    <a:lstStyle/>
                    <a:p>
                      <a:pPr marL="0" marR="0" algn="l">
                        <a:lnSpc>
                          <a:spcPct val="100000"/>
                        </a:lnSpc>
                        <a:spcBef>
                          <a:spcPts val="0"/>
                        </a:spcBef>
                        <a:spcAft>
                          <a:spcPts val="0"/>
                        </a:spcAft>
                      </a:pPr>
                      <a:r>
                        <a:rPr lang="en-US" sz="1600" dirty="0">
                          <a:effectLst/>
                        </a:rPr>
                        <a:t>Cost markup and reallocation</a:t>
                      </a:r>
                    </a:p>
                    <a:p>
                      <a:pPr marL="0" marR="0" algn="l">
                        <a:lnSpc>
                          <a:spcPct val="100000"/>
                        </a:lnSpc>
                        <a:spcBef>
                          <a:spcPts val="0"/>
                        </a:spcBef>
                        <a:spcAft>
                          <a:spcPts val="0"/>
                        </a:spcAft>
                      </a:pPr>
                      <a:r>
                        <a:rPr lang="en-US" sz="1600" dirty="0">
                          <a:effectLst/>
                        </a:rPr>
                        <a:t>Custom charges</a:t>
                      </a:r>
                      <a:endParaRPr lang="en-US" sz="1600" b="0" i="0" dirty="0">
                        <a:solidFill>
                          <a:srgbClr val="0072C6"/>
                        </a:solidFill>
                        <a:effectLst/>
                        <a:latin typeface="+mn-lt"/>
                        <a:ea typeface="Segoe UI" charset="0"/>
                        <a:cs typeface="Segoe UI"/>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lnB w="28575" cap="flat" cmpd="sng" algn="ctr">
                      <a:solidFill>
                        <a:schemeClr val="tx1">
                          <a:lumMod val="20000"/>
                          <a:lumOff val="8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64197677"/>
                  </a:ext>
                </a:extLst>
              </a:tr>
              <a:tr h="418332">
                <a:tc>
                  <a:txBody>
                    <a:bodyPr/>
                    <a:lstStyle/>
                    <a:p>
                      <a:pPr marL="0" marR="0" algn="l">
                        <a:lnSpc>
                          <a:spcPct val="100000"/>
                        </a:lnSpc>
                        <a:spcBef>
                          <a:spcPts val="0"/>
                        </a:spcBef>
                        <a:spcAft>
                          <a:spcPts val="0"/>
                        </a:spcAft>
                      </a:pPr>
                      <a:r>
                        <a:rPr lang="en-US" sz="1600" b="1" dirty="0">
                          <a:effectLst/>
                        </a:rPr>
                        <a:t>Price</a:t>
                      </a:r>
                      <a:endParaRPr lang="en-US" sz="1600" b="1" i="0" dirty="0">
                        <a:solidFill>
                          <a:schemeClr val="tx2"/>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solidFill>
                      <a:schemeClr val="bg1"/>
                    </a:solidFill>
                  </a:tcPr>
                </a:tc>
                <a:tc>
                  <a:txBody>
                    <a:bodyPr/>
                    <a:lstStyle/>
                    <a:p>
                      <a:pPr marL="0" marR="0" algn="l">
                        <a:lnSpc>
                          <a:spcPct val="100000"/>
                        </a:lnSpc>
                        <a:spcBef>
                          <a:spcPts val="0"/>
                        </a:spcBef>
                        <a:spcAft>
                          <a:spcPts val="0"/>
                        </a:spcAft>
                      </a:pPr>
                      <a:r>
                        <a:rPr lang="en-US" sz="1600">
                          <a:effectLst/>
                        </a:rPr>
                        <a:t>No charge</a:t>
                      </a:r>
                      <a:endParaRPr lang="en-US" sz="1600" b="1" i="0">
                        <a:solidFill>
                          <a:schemeClr val="tx2"/>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solidFill>
                      <a:schemeClr val="bg1"/>
                    </a:solidFill>
                  </a:tcPr>
                </a:tc>
                <a:tc>
                  <a:txBody>
                    <a:bodyPr/>
                    <a:lstStyle/>
                    <a:p>
                      <a:pPr marL="0" marR="0" algn="l">
                        <a:lnSpc>
                          <a:spcPct val="100000"/>
                        </a:lnSpc>
                        <a:spcBef>
                          <a:spcPts val="0"/>
                        </a:spcBef>
                        <a:spcAft>
                          <a:spcPts val="0"/>
                        </a:spcAft>
                      </a:pPr>
                      <a:r>
                        <a:rPr lang="en-US" sz="1600" b="1" dirty="0">
                          <a:effectLst/>
                        </a:rPr>
                        <a:t>1% of managed cloud spend</a:t>
                      </a:r>
                      <a:endParaRPr lang="en-US" sz="1600" b="1" i="0" dirty="0">
                        <a:solidFill>
                          <a:schemeClr val="tx2"/>
                        </a:solidFill>
                        <a:effectLst/>
                        <a:latin typeface="+mn-lt"/>
                        <a:ea typeface="Segoe UI" charset="0"/>
                        <a:cs typeface="Segoe UI" charset="0"/>
                      </a:endParaRPr>
                    </a:p>
                  </a:txBody>
                  <a:tcPr marL="89642" marR="89642" marT="89642" marB="89642">
                    <a:lnT w="28575" cap="flat" cmpd="sng" algn="ctr">
                      <a:solidFill>
                        <a:schemeClr val="tx1">
                          <a:lumMod val="20000"/>
                          <a:lumOff val="80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258050839"/>
                  </a:ext>
                </a:extLst>
              </a:tr>
            </a:tbl>
          </a:graphicData>
        </a:graphic>
      </p:graphicFrame>
      <p:sp>
        <p:nvSpPr>
          <p:cNvPr id="16" name="Rectangle 15"/>
          <p:cNvSpPr/>
          <p:nvPr/>
        </p:nvSpPr>
        <p:spPr bwMode="auto">
          <a:xfrm>
            <a:off x="2" y="5894168"/>
            <a:ext cx="12191134" cy="97851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Title 2">
            <a:extLst/>
          </p:cNvPr>
          <p:cNvSpPr>
            <a:spLocks noGrp="1"/>
          </p:cNvSpPr>
          <p:nvPr>
            <p:ph type="title"/>
          </p:nvPr>
        </p:nvSpPr>
        <p:spPr>
          <a:xfrm>
            <a:off x="344757" y="290403"/>
            <a:ext cx="11726562" cy="899409"/>
          </a:xfrm>
        </p:spPr>
        <p:txBody>
          <a:bodyPr/>
          <a:lstStyle/>
          <a:p>
            <a:r>
              <a:rPr lang="en-US" dirty="0"/>
              <a:t>Free to manage your Azure spend</a:t>
            </a:r>
          </a:p>
        </p:txBody>
      </p:sp>
      <p:grpSp>
        <p:nvGrpSpPr>
          <p:cNvPr id="5" name="Group 4">
            <a:extLst>
              <a:ext uri="{FF2B5EF4-FFF2-40B4-BE49-F238E27FC236}">
                <a16:creationId xmlns:a16="http://schemas.microsoft.com/office/drawing/2014/main" id="{9BA9EF89-AF0A-4C4D-8F2A-17ADA27B3510}"/>
              </a:ext>
            </a:extLst>
          </p:cNvPr>
          <p:cNvGrpSpPr/>
          <p:nvPr/>
        </p:nvGrpSpPr>
        <p:grpSpPr>
          <a:xfrm>
            <a:off x="923134" y="5934354"/>
            <a:ext cx="10344868" cy="938328"/>
            <a:chOff x="771333" y="6052853"/>
            <a:chExt cx="10552304" cy="957143"/>
          </a:xfrm>
        </p:grpSpPr>
        <p:sp>
          <p:nvSpPr>
            <p:cNvPr id="9" name="TextBox 8">
              <a:extLst>
                <a:ext uri="{FF2B5EF4-FFF2-40B4-BE49-F238E27FC236}">
                  <a16:creationId xmlns:a16="http://schemas.microsoft.com/office/drawing/2014/main" id="{BBD1CE78-7C84-46F8-8706-4A428A1DEDBE}"/>
                </a:ext>
              </a:extLst>
            </p:cNvPr>
            <p:cNvSpPr txBox="1"/>
            <p:nvPr/>
          </p:nvSpPr>
          <p:spPr>
            <a:xfrm>
              <a:off x="1418500" y="6052853"/>
              <a:ext cx="9905137" cy="957143"/>
            </a:xfrm>
            <a:prstGeom prst="rect">
              <a:avLst/>
            </a:prstGeom>
            <a:noFill/>
          </p:spPr>
          <p:txBody>
            <a:bodyPr wrap="square" lIns="179259" tIns="143407" rIns="179259" bIns="143407" rtlCol="0">
              <a:spAutoFit/>
            </a:bodyPr>
            <a:lstStyle/>
            <a:p>
              <a:pPr defTabSz="914192">
                <a:spcAft>
                  <a:spcPts val="588"/>
                </a:spcAft>
                <a:defRPr/>
              </a:pPr>
              <a:r>
                <a:rPr lang="en-US" sz="2157" dirty="0">
                  <a:solidFill>
                    <a:srgbClr val="FFFFFF"/>
                  </a:solidFill>
                  <a:latin typeface="Segoe UI Semilight"/>
                </a:rPr>
                <a:t>Use Azure Cost Management for free to manage your Azure spend</a:t>
              </a:r>
              <a:endParaRPr lang="en-US" sz="2157" baseline="30000" dirty="0">
                <a:solidFill>
                  <a:srgbClr val="FFFFFF"/>
                </a:solidFill>
                <a:latin typeface="Segoe UI Semilight"/>
              </a:endParaRPr>
            </a:p>
            <a:p>
              <a:pPr defTabSz="914192">
                <a:spcAft>
                  <a:spcPts val="588"/>
                </a:spcAft>
                <a:defRPr/>
              </a:pPr>
              <a:r>
                <a:rPr lang="en-US" sz="1568" dirty="0">
                  <a:solidFill>
                    <a:srgbClr val="FFFFFF"/>
                  </a:solidFill>
                  <a:latin typeface="Segoe UI Semilight"/>
                </a:rPr>
                <a:t>1.  The highlighted premium capabilities for managing Azure spend will become paid features after June 2018.</a:t>
              </a:r>
            </a:p>
          </p:txBody>
        </p:sp>
        <p:grpSp>
          <p:nvGrpSpPr>
            <p:cNvPr id="4" name="Group 3"/>
            <p:cNvGrpSpPr/>
            <p:nvPr/>
          </p:nvGrpSpPr>
          <p:grpSpPr>
            <a:xfrm>
              <a:off x="771333" y="6240462"/>
              <a:ext cx="562281" cy="626727"/>
              <a:chOff x="3941216" y="5020857"/>
              <a:chExt cx="204317" cy="227735"/>
            </a:xfrm>
          </p:grpSpPr>
          <p:sp>
            <p:nvSpPr>
              <p:cNvPr id="12" name="Freeform 285"/>
              <p:cNvSpPr>
                <a:spLocks noChangeArrowheads="1"/>
              </p:cNvSpPr>
              <p:nvPr/>
            </p:nvSpPr>
            <p:spPr bwMode="auto">
              <a:xfrm>
                <a:off x="3941216" y="5020857"/>
                <a:ext cx="204317" cy="227735"/>
              </a:xfrm>
              <a:custGeom>
                <a:avLst/>
                <a:gdLst>
                  <a:gd name="T0" fmla="*/ 1376 w 1537"/>
                  <a:gd name="T1" fmla="*/ 838 h 1716"/>
                  <a:gd name="T2" fmla="*/ 1272 w 1537"/>
                  <a:gd name="T3" fmla="*/ 616 h 1716"/>
                  <a:gd name="T4" fmla="*/ 1391 w 1537"/>
                  <a:gd name="T5" fmla="*/ 355 h 1716"/>
                  <a:gd name="T6" fmla="*/ 1124 w 1537"/>
                  <a:gd name="T7" fmla="*/ 248 h 1716"/>
                  <a:gd name="T8" fmla="*/ 1033 w 1537"/>
                  <a:gd name="T9" fmla="*/ 13 h 1716"/>
                  <a:gd name="T10" fmla="*/ 795 w 1537"/>
                  <a:gd name="T11" fmla="*/ 104 h 1716"/>
                  <a:gd name="T12" fmla="*/ 531 w 1537"/>
                  <a:gd name="T13" fmla="*/ 0 h 1716"/>
                  <a:gd name="T14" fmla="*/ 424 w 1537"/>
                  <a:gd name="T15" fmla="*/ 261 h 1716"/>
                  <a:gd name="T16" fmla="*/ 185 w 1537"/>
                  <a:gd name="T17" fmla="*/ 355 h 1716"/>
                  <a:gd name="T18" fmla="*/ 280 w 1537"/>
                  <a:gd name="T19" fmla="*/ 591 h 1716"/>
                  <a:gd name="T20" fmla="*/ 173 w 1537"/>
                  <a:gd name="T21" fmla="*/ 851 h 1716"/>
                  <a:gd name="T22" fmla="*/ 251 w 1537"/>
                  <a:gd name="T23" fmla="*/ 876 h 1716"/>
                  <a:gd name="T24" fmla="*/ 0 w 1537"/>
                  <a:gd name="T25" fmla="*/ 1426 h 1716"/>
                  <a:gd name="T26" fmla="*/ 411 w 1537"/>
                  <a:gd name="T27" fmla="*/ 1401 h 1716"/>
                  <a:gd name="T28" fmla="*/ 638 w 1537"/>
                  <a:gd name="T29" fmla="*/ 1715 h 1716"/>
                  <a:gd name="T30" fmla="*/ 770 w 1537"/>
                  <a:gd name="T31" fmla="*/ 1442 h 1716"/>
                  <a:gd name="T32" fmla="*/ 901 w 1537"/>
                  <a:gd name="T33" fmla="*/ 1715 h 1716"/>
                  <a:gd name="T34" fmla="*/ 1140 w 1537"/>
                  <a:gd name="T35" fmla="*/ 1401 h 1716"/>
                  <a:gd name="T36" fmla="*/ 1536 w 1537"/>
                  <a:gd name="T37" fmla="*/ 1426 h 1716"/>
                  <a:gd name="T38" fmla="*/ 1376 w 1537"/>
                  <a:gd name="T39" fmla="*/ 838 h 1716"/>
                  <a:gd name="T40" fmla="*/ 320 w 1537"/>
                  <a:gd name="T41" fmla="*/ 405 h 1716"/>
                  <a:gd name="T42" fmla="*/ 503 w 1537"/>
                  <a:gd name="T43" fmla="*/ 339 h 1716"/>
                  <a:gd name="T44" fmla="*/ 584 w 1537"/>
                  <a:gd name="T45" fmla="*/ 132 h 1716"/>
                  <a:gd name="T46" fmla="*/ 795 w 1537"/>
                  <a:gd name="T47" fmla="*/ 223 h 1716"/>
                  <a:gd name="T48" fmla="*/ 967 w 1537"/>
                  <a:gd name="T49" fmla="*/ 145 h 1716"/>
                  <a:gd name="T50" fmla="*/ 1046 w 1537"/>
                  <a:gd name="T51" fmla="*/ 327 h 1716"/>
                  <a:gd name="T52" fmla="*/ 1243 w 1537"/>
                  <a:gd name="T53" fmla="*/ 405 h 1716"/>
                  <a:gd name="T54" fmla="*/ 1165 w 1537"/>
                  <a:gd name="T55" fmla="*/ 616 h 1716"/>
                  <a:gd name="T56" fmla="*/ 1231 w 1537"/>
                  <a:gd name="T57" fmla="*/ 785 h 1716"/>
                  <a:gd name="T58" fmla="*/ 1058 w 1537"/>
                  <a:gd name="T59" fmla="*/ 864 h 1716"/>
                  <a:gd name="T60" fmla="*/ 980 w 1537"/>
                  <a:gd name="T61" fmla="*/ 1062 h 1716"/>
                  <a:gd name="T62" fmla="*/ 770 w 1537"/>
                  <a:gd name="T63" fmla="*/ 983 h 1716"/>
                  <a:gd name="T64" fmla="*/ 597 w 1537"/>
                  <a:gd name="T65" fmla="*/ 1049 h 1716"/>
                  <a:gd name="T66" fmla="*/ 518 w 1537"/>
                  <a:gd name="T67" fmla="*/ 876 h 1716"/>
                  <a:gd name="T68" fmla="*/ 320 w 1537"/>
                  <a:gd name="T69" fmla="*/ 785 h 1716"/>
                  <a:gd name="T70" fmla="*/ 320 w 1537"/>
                  <a:gd name="T71" fmla="*/ 405 h 1716"/>
                  <a:gd name="T72" fmla="*/ 622 w 1537"/>
                  <a:gd name="T73" fmla="*/ 1520 h 1716"/>
                  <a:gd name="T74" fmla="*/ 452 w 1537"/>
                  <a:gd name="T75" fmla="*/ 1285 h 1716"/>
                  <a:gd name="T76" fmla="*/ 173 w 1537"/>
                  <a:gd name="T77" fmla="*/ 1310 h 1716"/>
                  <a:gd name="T78" fmla="*/ 358 w 1537"/>
                  <a:gd name="T79" fmla="*/ 917 h 1716"/>
                  <a:gd name="T80" fmla="*/ 437 w 1537"/>
                  <a:gd name="T81" fmla="*/ 955 h 1716"/>
                  <a:gd name="T82" fmla="*/ 531 w 1537"/>
                  <a:gd name="T83" fmla="*/ 1190 h 1716"/>
                  <a:gd name="T84" fmla="*/ 770 w 1537"/>
                  <a:gd name="T85" fmla="*/ 1087 h 1716"/>
                  <a:gd name="T86" fmla="*/ 622 w 1537"/>
                  <a:gd name="T87" fmla="*/ 1520 h 1716"/>
                  <a:gd name="T88" fmla="*/ 1363 w 1537"/>
                  <a:gd name="T89" fmla="*/ 1310 h 1716"/>
                  <a:gd name="T90" fmla="*/ 1086 w 1537"/>
                  <a:gd name="T91" fmla="*/ 1285 h 1716"/>
                  <a:gd name="T92" fmla="*/ 927 w 1537"/>
                  <a:gd name="T93" fmla="*/ 1520 h 1716"/>
                  <a:gd name="T94" fmla="*/ 835 w 1537"/>
                  <a:gd name="T95" fmla="*/ 1322 h 1716"/>
                  <a:gd name="T96" fmla="*/ 914 w 1537"/>
                  <a:gd name="T97" fmla="*/ 1153 h 1716"/>
                  <a:gd name="T98" fmla="*/ 1033 w 1537"/>
                  <a:gd name="T99" fmla="*/ 1190 h 1716"/>
                  <a:gd name="T100" fmla="*/ 1140 w 1537"/>
                  <a:gd name="T101" fmla="*/ 942 h 1716"/>
                  <a:gd name="T102" fmla="*/ 1363 w 1537"/>
                  <a:gd name="T103" fmla="*/ 131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7" h="1716">
                    <a:moveTo>
                      <a:pt x="1376" y="838"/>
                    </a:moveTo>
                    <a:lnTo>
                      <a:pt x="1376" y="838"/>
                    </a:lnTo>
                    <a:lnTo>
                      <a:pt x="1272" y="616"/>
                    </a:lnTo>
                    <a:lnTo>
                      <a:pt x="1272" y="616"/>
                    </a:lnTo>
                    <a:lnTo>
                      <a:pt x="1391" y="355"/>
                    </a:lnTo>
                    <a:lnTo>
                      <a:pt x="1391" y="355"/>
                    </a:lnTo>
                    <a:lnTo>
                      <a:pt x="1124" y="248"/>
                    </a:lnTo>
                    <a:lnTo>
                      <a:pt x="1124" y="248"/>
                    </a:lnTo>
                    <a:lnTo>
                      <a:pt x="1033" y="13"/>
                    </a:lnTo>
                    <a:lnTo>
                      <a:pt x="1033" y="13"/>
                    </a:lnTo>
                    <a:lnTo>
                      <a:pt x="795" y="104"/>
                    </a:lnTo>
                    <a:lnTo>
                      <a:pt x="795" y="104"/>
                    </a:lnTo>
                    <a:lnTo>
                      <a:pt x="531" y="0"/>
                    </a:lnTo>
                    <a:lnTo>
                      <a:pt x="531" y="0"/>
                    </a:lnTo>
                    <a:lnTo>
                      <a:pt x="424" y="261"/>
                    </a:lnTo>
                    <a:lnTo>
                      <a:pt x="424" y="261"/>
                    </a:lnTo>
                    <a:lnTo>
                      <a:pt x="185" y="355"/>
                    </a:lnTo>
                    <a:lnTo>
                      <a:pt x="185" y="355"/>
                    </a:lnTo>
                    <a:lnTo>
                      <a:pt x="280" y="591"/>
                    </a:lnTo>
                    <a:lnTo>
                      <a:pt x="280" y="591"/>
                    </a:lnTo>
                    <a:lnTo>
                      <a:pt x="173" y="851"/>
                    </a:lnTo>
                    <a:lnTo>
                      <a:pt x="173" y="851"/>
                    </a:lnTo>
                    <a:lnTo>
                      <a:pt x="251" y="876"/>
                    </a:lnTo>
                    <a:lnTo>
                      <a:pt x="251" y="876"/>
                    </a:lnTo>
                    <a:lnTo>
                      <a:pt x="0" y="1426"/>
                    </a:lnTo>
                    <a:lnTo>
                      <a:pt x="0" y="1426"/>
                    </a:lnTo>
                    <a:lnTo>
                      <a:pt x="411" y="1401"/>
                    </a:lnTo>
                    <a:lnTo>
                      <a:pt x="411" y="1401"/>
                    </a:lnTo>
                    <a:lnTo>
                      <a:pt x="638" y="1715"/>
                    </a:lnTo>
                    <a:lnTo>
                      <a:pt x="638" y="1715"/>
                    </a:lnTo>
                    <a:lnTo>
                      <a:pt x="770" y="1442"/>
                    </a:lnTo>
                    <a:lnTo>
                      <a:pt x="770" y="1442"/>
                    </a:lnTo>
                    <a:lnTo>
                      <a:pt x="901" y="1715"/>
                    </a:lnTo>
                    <a:lnTo>
                      <a:pt x="901" y="1715"/>
                    </a:lnTo>
                    <a:lnTo>
                      <a:pt x="1140" y="1401"/>
                    </a:lnTo>
                    <a:lnTo>
                      <a:pt x="1140" y="1401"/>
                    </a:lnTo>
                    <a:lnTo>
                      <a:pt x="1536" y="1426"/>
                    </a:lnTo>
                    <a:lnTo>
                      <a:pt x="1536" y="1426"/>
                    </a:lnTo>
                    <a:lnTo>
                      <a:pt x="1284" y="876"/>
                    </a:lnTo>
                    <a:lnTo>
                      <a:pt x="1376" y="838"/>
                    </a:lnTo>
                    <a:close/>
                    <a:moveTo>
                      <a:pt x="320" y="405"/>
                    </a:moveTo>
                    <a:lnTo>
                      <a:pt x="320" y="405"/>
                    </a:lnTo>
                    <a:lnTo>
                      <a:pt x="503" y="339"/>
                    </a:lnTo>
                    <a:lnTo>
                      <a:pt x="503" y="339"/>
                    </a:lnTo>
                    <a:lnTo>
                      <a:pt x="584" y="132"/>
                    </a:lnTo>
                    <a:lnTo>
                      <a:pt x="584" y="132"/>
                    </a:lnTo>
                    <a:lnTo>
                      <a:pt x="795" y="223"/>
                    </a:lnTo>
                    <a:lnTo>
                      <a:pt x="795" y="223"/>
                    </a:lnTo>
                    <a:lnTo>
                      <a:pt x="967" y="145"/>
                    </a:lnTo>
                    <a:lnTo>
                      <a:pt x="967" y="145"/>
                    </a:lnTo>
                    <a:lnTo>
                      <a:pt x="1046" y="327"/>
                    </a:lnTo>
                    <a:lnTo>
                      <a:pt x="1046" y="327"/>
                    </a:lnTo>
                    <a:lnTo>
                      <a:pt x="1243" y="405"/>
                    </a:lnTo>
                    <a:lnTo>
                      <a:pt x="1243" y="405"/>
                    </a:lnTo>
                    <a:lnTo>
                      <a:pt x="1165" y="616"/>
                    </a:lnTo>
                    <a:lnTo>
                      <a:pt x="1165" y="616"/>
                    </a:lnTo>
                    <a:lnTo>
                      <a:pt x="1231" y="785"/>
                    </a:lnTo>
                    <a:lnTo>
                      <a:pt x="1231" y="785"/>
                    </a:lnTo>
                    <a:lnTo>
                      <a:pt x="1058" y="864"/>
                    </a:lnTo>
                    <a:lnTo>
                      <a:pt x="1058" y="864"/>
                    </a:lnTo>
                    <a:lnTo>
                      <a:pt x="980" y="1062"/>
                    </a:lnTo>
                    <a:lnTo>
                      <a:pt x="980" y="1062"/>
                    </a:lnTo>
                    <a:lnTo>
                      <a:pt x="770" y="983"/>
                    </a:lnTo>
                    <a:lnTo>
                      <a:pt x="770" y="983"/>
                    </a:lnTo>
                    <a:lnTo>
                      <a:pt x="597" y="1049"/>
                    </a:lnTo>
                    <a:lnTo>
                      <a:pt x="597" y="1049"/>
                    </a:lnTo>
                    <a:lnTo>
                      <a:pt x="518" y="876"/>
                    </a:lnTo>
                    <a:lnTo>
                      <a:pt x="518" y="876"/>
                    </a:lnTo>
                    <a:lnTo>
                      <a:pt x="320" y="785"/>
                    </a:lnTo>
                    <a:lnTo>
                      <a:pt x="320" y="785"/>
                    </a:lnTo>
                    <a:lnTo>
                      <a:pt x="399" y="591"/>
                    </a:lnTo>
                    <a:lnTo>
                      <a:pt x="320" y="405"/>
                    </a:lnTo>
                    <a:close/>
                    <a:moveTo>
                      <a:pt x="622" y="1520"/>
                    </a:moveTo>
                    <a:lnTo>
                      <a:pt x="622" y="1520"/>
                    </a:lnTo>
                    <a:lnTo>
                      <a:pt x="452" y="1285"/>
                    </a:lnTo>
                    <a:lnTo>
                      <a:pt x="452" y="1285"/>
                    </a:lnTo>
                    <a:lnTo>
                      <a:pt x="173" y="1310"/>
                    </a:lnTo>
                    <a:lnTo>
                      <a:pt x="173" y="1310"/>
                    </a:lnTo>
                    <a:lnTo>
                      <a:pt x="358" y="917"/>
                    </a:lnTo>
                    <a:lnTo>
                      <a:pt x="358" y="917"/>
                    </a:lnTo>
                    <a:lnTo>
                      <a:pt x="437" y="955"/>
                    </a:lnTo>
                    <a:lnTo>
                      <a:pt x="437" y="955"/>
                    </a:lnTo>
                    <a:lnTo>
                      <a:pt x="531" y="1190"/>
                    </a:lnTo>
                    <a:lnTo>
                      <a:pt x="531" y="1190"/>
                    </a:lnTo>
                    <a:lnTo>
                      <a:pt x="770" y="1087"/>
                    </a:lnTo>
                    <a:lnTo>
                      <a:pt x="770" y="1087"/>
                    </a:lnTo>
                    <a:lnTo>
                      <a:pt x="823" y="1112"/>
                    </a:lnTo>
                    <a:lnTo>
                      <a:pt x="622" y="1520"/>
                    </a:lnTo>
                    <a:close/>
                    <a:moveTo>
                      <a:pt x="1363" y="1310"/>
                    </a:moveTo>
                    <a:lnTo>
                      <a:pt x="1363" y="1310"/>
                    </a:lnTo>
                    <a:lnTo>
                      <a:pt x="1086" y="1285"/>
                    </a:lnTo>
                    <a:lnTo>
                      <a:pt x="1086" y="1285"/>
                    </a:lnTo>
                    <a:lnTo>
                      <a:pt x="927" y="1520"/>
                    </a:lnTo>
                    <a:lnTo>
                      <a:pt x="927" y="1520"/>
                    </a:lnTo>
                    <a:lnTo>
                      <a:pt x="835" y="1322"/>
                    </a:lnTo>
                    <a:lnTo>
                      <a:pt x="835" y="1322"/>
                    </a:lnTo>
                    <a:lnTo>
                      <a:pt x="914" y="1153"/>
                    </a:lnTo>
                    <a:lnTo>
                      <a:pt x="914" y="1153"/>
                    </a:lnTo>
                    <a:lnTo>
                      <a:pt x="1033" y="1190"/>
                    </a:lnTo>
                    <a:lnTo>
                      <a:pt x="1033" y="1190"/>
                    </a:lnTo>
                    <a:lnTo>
                      <a:pt x="1140" y="942"/>
                    </a:lnTo>
                    <a:lnTo>
                      <a:pt x="1140" y="942"/>
                    </a:lnTo>
                    <a:lnTo>
                      <a:pt x="1193" y="917"/>
                    </a:lnTo>
                    <a:lnTo>
                      <a:pt x="1363" y="1310"/>
                    </a:lnTo>
                    <a:close/>
                  </a:path>
                </a:pathLst>
              </a:custGeom>
              <a:solidFill>
                <a:schemeClr val="accent2"/>
              </a:solidFill>
              <a:ln>
                <a:noFill/>
              </a:ln>
              <a:effectLst/>
              <a:extLst/>
            </p:spPr>
            <p:txBody>
              <a:bodyPr wrap="none" anchor="ctr"/>
              <a:lstStyle/>
              <a:p>
                <a:pPr defTabSz="914192">
                  <a:defRPr/>
                </a:pPr>
                <a:endParaRPr lang="en-US" sz="1765">
                  <a:solidFill>
                    <a:srgbClr val="505050"/>
                  </a:solidFill>
                  <a:latin typeface="Segoe UI Semilight"/>
                </a:endParaRPr>
              </a:p>
            </p:txBody>
          </p:sp>
          <p:sp>
            <p:nvSpPr>
              <p:cNvPr id="13" name="Freeform 286"/>
              <p:cNvSpPr>
                <a:spLocks noChangeArrowheads="1"/>
              </p:cNvSpPr>
              <p:nvPr/>
            </p:nvSpPr>
            <p:spPr bwMode="auto">
              <a:xfrm>
                <a:off x="4009713" y="5064179"/>
                <a:ext cx="70252" cy="71423"/>
              </a:xfrm>
              <a:custGeom>
                <a:avLst/>
                <a:gdLst>
                  <a:gd name="T0" fmla="*/ 264 w 529"/>
                  <a:gd name="T1" fmla="*/ 537 h 538"/>
                  <a:gd name="T2" fmla="*/ 317 w 529"/>
                  <a:gd name="T3" fmla="*/ 530 h 538"/>
                  <a:gd name="T4" fmla="*/ 368 w 529"/>
                  <a:gd name="T5" fmla="*/ 518 h 538"/>
                  <a:gd name="T6" fmla="*/ 411 w 529"/>
                  <a:gd name="T7" fmla="*/ 493 h 538"/>
                  <a:gd name="T8" fmla="*/ 449 w 529"/>
                  <a:gd name="T9" fmla="*/ 461 h 538"/>
                  <a:gd name="T10" fmla="*/ 484 w 529"/>
                  <a:gd name="T11" fmla="*/ 421 h 538"/>
                  <a:gd name="T12" fmla="*/ 509 w 529"/>
                  <a:gd name="T13" fmla="*/ 377 h 538"/>
                  <a:gd name="T14" fmla="*/ 521 w 529"/>
                  <a:gd name="T15" fmla="*/ 330 h 538"/>
                  <a:gd name="T16" fmla="*/ 528 w 529"/>
                  <a:gd name="T17" fmla="*/ 276 h 538"/>
                  <a:gd name="T18" fmla="*/ 528 w 529"/>
                  <a:gd name="T19" fmla="*/ 248 h 538"/>
                  <a:gd name="T20" fmla="*/ 515 w 529"/>
                  <a:gd name="T21" fmla="*/ 191 h 538"/>
                  <a:gd name="T22" fmla="*/ 497 w 529"/>
                  <a:gd name="T23" fmla="*/ 141 h 538"/>
                  <a:gd name="T24" fmla="*/ 468 w 529"/>
                  <a:gd name="T25" fmla="*/ 97 h 538"/>
                  <a:gd name="T26" fmla="*/ 430 w 529"/>
                  <a:gd name="T27" fmla="*/ 63 h 538"/>
                  <a:gd name="T28" fmla="*/ 390 w 529"/>
                  <a:gd name="T29" fmla="*/ 34 h 538"/>
                  <a:gd name="T30" fmla="*/ 342 w 529"/>
                  <a:gd name="T31" fmla="*/ 12 h 538"/>
                  <a:gd name="T32" fmla="*/ 292 w 529"/>
                  <a:gd name="T33" fmla="*/ 3 h 538"/>
                  <a:gd name="T34" fmla="*/ 264 w 529"/>
                  <a:gd name="T35" fmla="*/ 0 h 538"/>
                  <a:gd name="T36" fmla="*/ 211 w 529"/>
                  <a:gd name="T37" fmla="*/ 6 h 538"/>
                  <a:gd name="T38" fmla="*/ 160 w 529"/>
                  <a:gd name="T39" fmla="*/ 22 h 538"/>
                  <a:gd name="T40" fmla="*/ 116 w 529"/>
                  <a:gd name="T41" fmla="*/ 47 h 538"/>
                  <a:gd name="T42" fmla="*/ 76 w 529"/>
                  <a:gd name="T43" fmla="*/ 78 h 538"/>
                  <a:gd name="T44" fmla="*/ 44 w 529"/>
                  <a:gd name="T45" fmla="*/ 119 h 538"/>
                  <a:gd name="T46" fmla="*/ 19 w 529"/>
                  <a:gd name="T47" fmla="*/ 166 h 538"/>
                  <a:gd name="T48" fmla="*/ 3 w 529"/>
                  <a:gd name="T49" fmla="*/ 220 h 538"/>
                  <a:gd name="T50" fmla="*/ 0 w 529"/>
                  <a:gd name="T51" fmla="*/ 276 h 538"/>
                  <a:gd name="T52" fmla="*/ 0 w 529"/>
                  <a:gd name="T53" fmla="*/ 301 h 538"/>
                  <a:gd name="T54" fmla="*/ 13 w 529"/>
                  <a:gd name="T55" fmla="*/ 355 h 538"/>
                  <a:gd name="T56" fmla="*/ 32 w 529"/>
                  <a:gd name="T57" fmla="*/ 399 h 538"/>
                  <a:gd name="T58" fmla="*/ 60 w 529"/>
                  <a:gd name="T59" fmla="*/ 442 h 538"/>
                  <a:gd name="T60" fmla="*/ 95 w 529"/>
                  <a:gd name="T61" fmla="*/ 477 h 538"/>
                  <a:gd name="T62" fmla="*/ 138 w 529"/>
                  <a:gd name="T63" fmla="*/ 505 h 538"/>
                  <a:gd name="T64" fmla="*/ 185 w 529"/>
                  <a:gd name="T65" fmla="*/ 524 h 538"/>
                  <a:gd name="T66" fmla="*/ 236 w 529"/>
                  <a:gd name="T67" fmla="*/ 537 h 538"/>
                  <a:gd name="T68" fmla="*/ 264 w 529"/>
                  <a:gd name="T69" fmla="*/ 107 h 538"/>
                  <a:gd name="T70" fmla="*/ 299 w 529"/>
                  <a:gd name="T71" fmla="*/ 110 h 538"/>
                  <a:gd name="T72" fmla="*/ 355 w 529"/>
                  <a:gd name="T73" fmla="*/ 135 h 538"/>
                  <a:gd name="T74" fmla="*/ 396 w 529"/>
                  <a:gd name="T75" fmla="*/ 182 h 538"/>
                  <a:gd name="T76" fmla="*/ 421 w 529"/>
                  <a:gd name="T77" fmla="*/ 242 h 538"/>
                  <a:gd name="T78" fmla="*/ 421 w 529"/>
                  <a:gd name="T79" fmla="*/ 276 h 538"/>
                  <a:gd name="T80" fmla="*/ 411 w 529"/>
                  <a:gd name="T81" fmla="*/ 333 h 538"/>
                  <a:gd name="T82" fmla="*/ 377 w 529"/>
                  <a:gd name="T83" fmla="*/ 383 h 538"/>
                  <a:gd name="T84" fmla="*/ 327 w 529"/>
                  <a:gd name="T85" fmla="*/ 421 h 538"/>
                  <a:gd name="T86" fmla="*/ 264 w 529"/>
                  <a:gd name="T87" fmla="*/ 433 h 538"/>
                  <a:gd name="T88" fmla="*/ 230 w 529"/>
                  <a:gd name="T89" fmla="*/ 430 h 538"/>
                  <a:gd name="T90" fmla="*/ 173 w 529"/>
                  <a:gd name="T91" fmla="*/ 405 h 538"/>
                  <a:gd name="T92" fmla="*/ 132 w 529"/>
                  <a:gd name="T93" fmla="*/ 361 h 538"/>
                  <a:gd name="T94" fmla="*/ 107 w 529"/>
                  <a:gd name="T95" fmla="*/ 304 h 538"/>
                  <a:gd name="T96" fmla="*/ 104 w 529"/>
                  <a:gd name="T97" fmla="*/ 276 h 538"/>
                  <a:gd name="T98" fmla="*/ 116 w 529"/>
                  <a:gd name="T99" fmla="*/ 210 h 538"/>
                  <a:gd name="T100" fmla="*/ 151 w 529"/>
                  <a:gd name="T101" fmla="*/ 157 h 538"/>
                  <a:gd name="T102" fmla="*/ 201 w 529"/>
                  <a:gd name="T103" fmla="*/ 119 h 538"/>
                  <a:gd name="T104" fmla="*/ 264 w 529"/>
                  <a:gd name="T105" fmla="*/ 107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9" h="538">
                    <a:moveTo>
                      <a:pt x="264" y="537"/>
                    </a:moveTo>
                    <a:lnTo>
                      <a:pt x="264" y="537"/>
                    </a:lnTo>
                    <a:lnTo>
                      <a:pt x="292" y="537"/>
                    </a:lnTo>
                    <a:lnTo>
                      <a:pt x="317" y="530"/>
                    </a:lnTo>
                    <a:lnTo>
                      <a:pt x="342" y="524"/>
                    </a:lnTo>
                    <a:lnTo>
                      <a:pt x="368" y="518"/>
                    </a:lnTo>
                    <a:lnTo>
                      <a:pt x="390" y="505"/>
                    </a:lnTo>
                    <a:lnTo>
                      <a:pt x="411" y="493"/>
                    </a:lnTo>
                    <a:lnTo>
                      <a:pt x="430" y="477"/>
                    </a:lnTo>
                    <a:lnTo>
                      <a:pt x="449" y="461"/>
                    </a:lnTo>
                    <a:lnTo>
                      <a:pt x="468" y="442"/>
                    </a:lnTo>
                    <a:lnTo>
                      <a:pt x="484" y="421"/>
                    </a:lnTo>
                    <a:lnTo>
                      <a:pt x="497" y="399"/>
                    </a:lnTo>
                    <a:lnTo>
                      <a:pt x="509" y="377"/>
                    </a:lnTo>
                    <a:lnTo>
                      <a:pt x="515" y="355"/>
                    </a:lnTo>
                    <a:lnTo>
                      <a:pt x="521" y="330"/>
                    </a:lnTo>
                    <a:lnTo>
                      <a:pt x="528" y="301"/>
                    </a:lnTo>
                    <a:lnTo>
                      <a:pt x="528" y="276"/>
                    </a:lnTo>
                    <a:lnTo>
                      <a:pt x="528" y="276"/>
                    </a:lnTo>
                    <a:lnTo>
                      <a:pt x="528" y="248"/>
                    </a:lnTo>
                    <a:lnTo>
                      <a:pt x="521" y="220"/>
                    </a:lnTo>
                    <a:lnTo>
                      <a:pt x="515" y="191"/>
                    </a:lnTo>
                    <a:lnTo>
                      <a:pt x="509" y="166"/>
                    </a:lnTo>
                    <a:lnTo>
                      <a:pt x="497" y="141"/>
                    </a:lnTo>
                    <a:lnTo>
                      <a:pt x="484" y="119"/>
                    </a:lnTo>
                    <a:lnTo>
                      <a:pt x="468" y="97"/>
                    </a:lnTo>
                    <a:lnTo>
                      <a:pt x="449" y="78"/>
                    </a:lnTo>
                    <a:lnTo>
                      <a:pt x="430" y="63"/>
                    </a:lnTo>
                    <a:lnTo>
                      <a:pt x="411" y="47"/>
                    </a:lnTo>
                    <a:lnTo>
                      <a:pt x="390" y="34"/>
                    </a:lnTo>
                    <a:lnTo>
                      <a:pt x="368" y="22"/>
                    </a:lnTo>
                    <a:lnTo>
                      <a:pt x="342" y="12"/>
                    </a:lnTo>
                    <a:lnTo>
                      <a:pt x="317" y="6"/>
                    </a:lnTo>
                    <a:lnTo>
                      <a:pt x="292" y="3"/>
                    </a:lnTo>
                    <a:lnTo>
                      <a:pt x="264" y="0"/>
                    </a:lnTo>
                    <a:lnTo>
                      <a:pt x="264" y="0"/>
                    </a:lnTo>
                    <a:lnTo>
                      <a:pt x="236" y="3"/>
                    </a:lnTo>
                    <a:lnTo>
                      <a:pt x="211" y="6"/>
                    </a:lnTo>
                    <a:lnTo>
                      <a:pt x="185" y="12"/>
                    </a:lnTo>
                    <a:lnTo>
                      <a:pt x="160" y="22"/>
                    </a:lnTo>
                    <a:lnTo>
                      <a:pt x="138" y="34"/>
                    </a:lnTo>
                    <a:lnTo>
                      <a:pt x="116" y="47"/>
                    </a:lnTo>
                    <a:lnTo>
                      <a:pt x="95" y="63"/>
                    </a:lnTo>
                    <a:lnTo>
                      <a:pt x="76" y="78"/>
                    </a:lnTo>
                    <a:lnTo>
                      <a:pt x="60" y="97"/>
                    </a:lnTo>
                    <a:lnTo>
                      <a:pt x="44" y="119"/>
                    </a:lnTo>
                    <a:lnTo>
                      <a:pt x="32" y="141"/>
                    </a:lnTo>
                    <a:lnTo>
                      <a:pt x="19" y="166"/>
                    </a:lnTo>
                    <a:lnTo>
                      <a:pt x="13" y="191"/>
                    </a:lnTo>
                    <a:lnTo>
                      <a:pt x="3" y="220"/>
                    </a:lnTo>
                    <a:lnTo>
                      <a:pt x="0" y="248"/>
                    </a:lnTo>
                    <a:lnTo>
                      <a:pt x="0" y="276"/>
                    </a:lnTo>
                    <a:lnTo>
                      <a:pt x="0" y="276"/>
                    </a:lnTo>
                    <a:lnTo>
                      <a:pt x="0" y="301"/>
                    </a:lnTo>
                    <a:lnTo>
                      <a:pt x="3" y="330"/>
                    </a:lnTo>
                    <a:lnTo>
                      <a:pt x="13" y="355"/>
                    </a:lnTo>
                    <a:lnTo>
                      <a:pt x="19" y="377"/>
                    </a:lnTo>
                    <a:lnTo>
                      <a:pt x="32" y="399"/>
                    </a:lnTo>
                    <a:lnTo>
                      <a:pt x="44" y="421"/>
                    </a:lnTo>
                    <a:lnTo>
                      <a:pt x="60" y="442"/>
                    </a:lnTo>
                    <a:lnTo>
                      <a:pt x="76" y="461"/>
                    </a:lnTo>
                    <a:lnTo>
                      <a:pt x="95" y="477"/>
                    </a:lnTo>
                    <a:lnTo>
                      <a:pt x="116" y="493"/>
                    </a:lnTo>
                    <a:lnTo>
                      <a:pt x="138" y="505"/>
                    </a:lnTo>
                    <a:lnTo>
                      <a:pt x="160" y="518"/>
                    </a:lnTo>
                    <a:lnTo>
                      <a:pt x="185" y="524"/>
                    </a:lnTo>
                    <a:lnTo>
                      <a:pt x="211" y="530"/>
                    </a:lnTo>
                    <a:lnTo>
                      <a:pt x="236" y="537"/>
                    </a:lnTo>
                    <a:lnTo>
                      <a:pt x="264" y="537"/>
                    </a:lnTo>
                    <a:close/>
                    <a:moveTo>
                      <a:pt x="264" y="107"/>
                    </a:moveTo>
                    <a:lnTo>
                      <a:pt x="264" y="107"/>
                    </a:lnTo>
                    <a:lnTo>
                      <a:pt x="299" y="110"/>
                    </a:lnTo>
                    <a:lnTo>
                      <a:pt x="327" y="119"/>
                    </a:lnTo>
                    <a:lnTo>
                      <a:pt x="355" y="135"/>
                    </a:lnTo>
                    <a:lnTo>
                      <a:pt x="377" y="157"/>
                    </a:lnTo>
                    <a:lnTo>
                      <a:pt x="396" y="182"/>
                    </a:lnTo>
                    <a:lnTo>
                      <a:pt x="411" y="210"/>
                    </a:lnTo>
                    <a:lnTo>
                      <a:pt x="421" y="242"/>
                    </a:lnTo>
                    <a:lnTo>
                      <a:pt x="421" y="276"/>
                    </a:lnTo>
                    <a:lnTo>
                      <a:pt x="421" y="276"/>
                    </a:lnTo>
                    <a:lnTo>
                      <a:pt x="421" y="304"/>
                    </a:lnTo>
                    <a:lnTo>
                      <a:pt x="411" y="333"/>
                    </a:lnTo>
                    <a:lnTo>
                      <a:pt x="396" y="361"/>
                    </a:lnTo>
                    <a:lnTo>
                      <a:pt x="377" y="383"/>
                    </a:lnTo>
                    <a:lnTo>
                      <a:pt x="355" y="405"/>
                    </a:lnTo>
                    <a:lnTo>
                      <a:pt x="327" y="421"/>
                    </a:lnTo>
                    <a:lnTo>
                      <a:pt x="299" y="430"/>
                    </a:lnTo>
                    <a:lnTo>
                      <a:pt x="264" y="433"/>
                    </a:lnTo>
                    <a:lnTo>
                      <a:pt x="264" y="433"/>
                    </a:lnTo>
                    <a:lnTo>
                      <a:pt x="230" y="430"/>
                    </a:lnTo>
                    <a:lnTo>
                      <a:pt x="201" y="421"/>
                    </a:lnTo>
                    <a:lnTo>
                      <a:pt x="173" y="405"/>
                    </a:lnTo>
                    <a:lnTo>
                      <a:pt x="151" y="383"/>
                    </a:lnTo>
                    <a:lnTo>
                      <a:pt x="132" y="361"/>
                    </a:lnTo>
                    <a:lnTo>
                      <a:pt x="116" y="333"/>
                    </a:lnTo>
                    <a:lnTo>
                      <a:pt x="107" y="304"/>
                    </a:lnTo>
                    <a:lnTo>
                      <a:pt x="104" y="276"/>
                    </a:lnTo>
                    <a:lnTo>
                      <a:pt x="104" y="276"/>
                    </a:lnTo>
                    <a:lnTo>
                      <a:pt x="107" y="242"/>
                    </a:lnTo>
                    <a:lnTo>
                      <a:pt x="116" y="210"/>
                    </a:lnTo>
                    <a:lnTo>
                      <a:pt x="132" y="182"/>
                    </a:lnTo>
                    <a:lnTo>
                      <a:pt x="151" y="157"/>
                    </a:lnTo>
                    <a:lnTo>
                      <a:pt x="173" y="135"/>
                    </a:lnTo>
                    <a:lnTo>
                      <a:pt x="201" y="119"/>
                    </a:lnTo>
                    <a:lnTo>
                      <a:pt x="230" y="110"/>
                    </a:lnTo>
                    <a:lnTo>
                      <a:pt x="264" y="107"/>
                    </a:lnTo>
                    <a:close/>
                  </a:path>
                </a:pathLst>
              </a:custGeom>
              <a:solidFill>
                <a:schemeClr val="accent2"/>
              </a:solidFill>
              <a:ln>
                <a:noFill/>
              </a:ln>
              <a:effectLst/>
              <a:extLst/>
            </p:spPr>
            <p:txBody>
              <a:bodyPr wrap="none" anchor="ctr"/>
              <a:lstStyle/>
              <a:p>
                <a:pPr defTabSz="914192">
                  <a:defRPr/>
                </a:pPr>
                <a:endParaRPr lang="en-US" sz="1765">
                  <a:solidFill>
                    <a:srgbClr val="505050"/>
                  </a:solidFill>
                  <a:latin typeface="Segoe UI Semilight"/>
                </a:endParaRPr>
              </a:p>
            </p:txBody>
          </p:sp>
        </p:grpSp>
      </p:grpSp>
    </p:spTree>
    <p:extLst>
      <p:ext uri="{BB962C8B-B14F-4D97-AF65-F5344CB8AC3E}">
        <p14:creationId xmlns:p14="http://schemas.microsoft.com/office/powerpoint/2010/main" val="3869279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5262-8503-4405-9CAE-FA69A9A10311}"/>
              </a:ext>
            </a:extLst>
          </p:cNvPr>
          <p:cNvSpPr>
            <a:spLocks noGrp="1"/>
          </p:cNvSpPr>
          <p:nvPr>
            <p:ph type="title"/>
          </p:nvPr>
        </p:nvSpPr>
        <p:spPr/>
        <p:txBody>
          <a:bodyPr/>
          <a:lstStyle/>
          <a:p>
            <a:r>
              <a:rPr lang="en-US" dirty="0"/>
              <a:t>Getting Started with Azure Cost Management</a:t>
            </a:r>
          </a:p>
        </p:txBody>
      </p:sp>
      <p:sp>
        <p:nvSpPr>
          <p:cNvPr id="3" name="Text Placeholder 2">
            <a:extLst>
              <a:ext uri="{FF2B5EF4-FFF2-40B4-BE49-F238E27FC236}">
                <a16:creationId xmlns:a16="http://schemas.microsoft.com/office/drawing/2014/main" id="{A15B0190-0CF2-4F19-92FA-A296EA016B5F}"/>
              </a:ext>
            </a:extLst>
          </p:cNvPr>
          <p:cNvSpPr>
            <a:spLocks noGrp="1"/>
          </p:cNvSpPr>
          <p:nvPr>
            <p:ph type="body" sz="quarter" idx="10"/>
          </p:nvPr>
        </p:nvSpPr>
        <p:spPr>
          <a:xfrm>
            <a:off x="269303" y="1187963"/>
            <a:ext cx="11655078" cy="5378524"/>
          </a:xfrm>
        </p:spPr>
        <p:txBody>
          <a:bodyPr>
            <a:normAutofit fontScale="92500" lnSpcReduction="10000"/>
          </a:bodyPr>
          <a:lstStyle/>
          <a:p>
            <a:pPr marL="0" indent="0">
              <a:buNone/>
            </a:pPr>
            <a:r>
              <a:rPr lang="en-US" dirty="0">
                <a:solidFill>
                  <a:srgbClr val="FF0000"/>
                </a:solidFill>
                <a:latin typeface="+mn-lt"/>
              </a:rPr>
              <a:t>Easiest place to start is Azure Portal</a:t>
            </a:r>
          </a:p>
          <a:p>
            <a:r>
              <a:rPr lang="en-US" dirty="0"/>
              <a:t>Cost Management + Billing &gt; Cost Management</a:t>
            </a:r>
          </a:p>
          <a:p>
            <a:r>
              <a:rPr lang="en-US" dirty="0"/>
              <a:t>Onboarding experience optimized for Azure customers and partners</a:t>
            </a:r>
          </a:p>
          <a:p>
            <a:endParaRPr lang="en-US" dirty="0"/>
          </a:p>
          <a:p>
            <a:pPr marL="0" indent="0">
              <a:buNone/>
            </a:pPr>
            <a:r>
              <a:rPr lang="en-US" dirty="0">
                <a:solidFill>
                  <a:srgbClr val="FF0000"/>
                </a:solidFill>
                <a:latin typeface="+mn-lt"/>
              </a:rPr>
              <a:t>To successfully get started you will need </a:t>
            </a:r>
          </a:p>
          <a:p>
            <a:r>
              <a:rPr lang="en-US" dirty="0"/>
              <a:t>CSP partners</a:t>
            </a:r>
          </a:p>
          <a:p>
            <a:pPr lvl="1"/>
            <a:r>
              <a:rPr lang="en-US" dirty="0"/>
              <a:t>Application ID, Commerce ID, and Application Secret Key from Partner Center portal</a:t>
            </a:r>
          </a:p>
          <a:p>
            <a:r>
              <a:rPr lang="en-US" dirty="0"/>
              <a:t>Direct customers</a:t>
            </a:r>
          </a:p>
          <a:p>
            <a:pPr lvl="1"/>
            <a:r>
              <a:rPr lang="en-US" dirty="0"/>
              <a:t>Live ID with User Access Admin or higher RBAC Role</a:t>
            </a:r>
          </a:p>
        </p:txBody>
      </p:sp>
    </p:spTree>
    <p:extLst>
      <p:ext uri="{BB962C8B-B14F-4D97-AF65-F5344CB8AC3E}">
        <p14:creationId xmlns:p14="http://schemas.microsoft.com/office/powerpoint/2010/main" val="128259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39" y="2084172"/>
            <a:ext cx="11653523" cy="1162178"/>
          </a:xfrm>
        </p:spPr>
        <p:txBody>
          <a:bodyPr/>
          <a:lstStyle/>
          <a:p>
            <a:r>
              <a:rPr lang="en-US" dirty="0"/>
              <a:t>Reserved Instances </a:t>
            </a:r>
          </a:p>
        </p:txBody>
      </p:sp>
    </p:spTree>
    <p:extLst>
      <p:ext uri="{BB962C8B-B14F-4D97-AF65-F5344CB8AC3E}">
        <p14:creationId xmlns:p14="http://schemas.microsoft.com/office/powerpoint/2010/main" val="73947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269239" y="289957"/>
            <a:ext cx="11877628" cy="899537"/>
          </a:xfrm>
        </p:spPr>
        <p:txBody>
          <a:bodyPr/>
          <a:lstStyle/>
          <a:p>
            <a:r>
              <a:rPr lang="en-US" dirty="0">
                <a:solidFill>
                  <a:schemeClr val="bg1"/>
                </a:solidFill>
              </a:rPr>
              <a:t>There are many ways to save with Azure</a:t>
            </a:r>
          </a:p>
        </p:txBody>
      </p:sp>
      <p:sp>
        <p:nvSpPr>
          <p:cNvPr id="253" name="TextBox 252"/>
          <p:cNvSpPr txBox="1"/>
          <p:nvPr/>
        </p:nvSpPr>
        <p:spPr>
          <a:xfrm>
            <a:off x="9018171" y="4855253"/>
            <a:ext cx="2838679" cy="1949152"/>
          </a:xfrm>
          <a:prstGeom prst="rect">
            <a:avLst/>
          </a:prstGeom>
          <a:noFill/>
        </p:spPr>
        <p:txBody>
          <a:bodyPr wrap="square" lIns="179285" tIns="143428" rIns="179285" bIns="143428" rtlCol="0">
            <a:spAutoFit/>
          </a:bodyPr>
          <a:lstStyle/>
          <a:p>
            <a:pPr indent="-233087" algn="ctr" defTabSz="914367">
              <a:lnSpc>
                <a:spcPct val="95000"/>
              </a:lnSpc>
              <a:spcAft>
                <a:spcPts val="588"/>
              </a:spcAft>
              <a:defRPr/>
            </a:pPr>
            <a:r>
              <a:rPr lang="en-US" sz="1961" dirty="0">
                <a:solidFill>
                  <a:srgbClr val="FFFFFF"/>
                </a:solidFill>
                <a:latin typeface="Segoe UI Semilight"/>
              </a:rPr>
              <a:t>Azure Hybrid Benefit</a:t>
            </a:r>
          </a:p>
          <a:p>
            <a:pPr indent="-233087" algn="ctr" defTabSz="914367">
              <a:lnSpc>
                <a:spcPct val="95000"/>
              </a:lnSpc>
              <a:spcAft>
                <a:spcPts val="588"/>
              </a:spcAft>
              <a:defRPr/>
            </a:pPr>
            <a:r>
              <a:rPr lang="en-US" sz="1961" dirty="0">
                <a:solidFill>
                  <a:srgbClr val="FFFFFF"/>
                </a:solidFill>
                <a:latin typeface="Segoe UI Semilight"/>
              </a:rPr>
              <a:t>License Mobility</a:t>
            </a:r>
          </a:p>
          <a:p>
            <a:pPr indent="-233087" algn="ctr" defTabSz="914367">
              <a:lnSpc>
                <a:spcPct val="95000"/>
              </a:lnSpc>
              <a:spcAft>
                <a:spcPts val="588"/>
              </a:spcAft>
              <a:defRPr/>
            </a:pPr>
            <a:r>
              <a:rPr lang="en-US" sz="1961" dirty="0">
                <a:solidFill>
                  <a:srgbClr val="FFFFFF"/>
                </a:solidFill>
                <a:latin typeface="Segoe UI Semilight"/>
              </a:rPr>
              <a:t>Visual Studio Subscriptions</a:t>
            </a:r>
          </a:p>
          <a:p>
            <a:pPr indent="-233087" algn="ctr" defTabSz="914367">
              <a:lnSpc>
                <a:spcPct val="95000"/>
              </a:lnSpc>
              <a:spcAft>
                <a:spcPts val="588"/>
              </a:spcAft>
              <a:defRPr/>
            </a:pPr>
            <a:r>
              <a:rPr lang="en-US" sz="1961" dirty="0">
                <a:solidFill>
                  <a:srgbClr val="FFFFFF"/>
                </a:solidFill>
                <a:latin typeface="Segoe UI Semilight"/>
              </a:rPr>
              <a:t>Azure Free Account</a:t>
            </a:r>
          </a:p>
        </p:txBody>
      </p:sp>
      <p:grpSp>
        <p:nvGrpSpPr>
          <p:cNvPr id="19" name="Group 18"/>
          <p:cNvGrpSpPr/>
          <p:nvPr/>
        </p:nvGrpSpPr>
        <p:grpSpPr>
          <a:xfrm>
            <a:off x="9410514" y="1785555"/>
            <a:ext cx="2053996" cy="3012151"/>
            <a:chOff x="9599213" y="1820862"/>
            <a:chExt cx="2095183" cy="3072551"/>
          </a:xfrm>
        </p:grpSpPr>
        <p:sp>
          <p:nvSpPr>
            <p:cNvPr id="272" name="TextBox 271"/>
            <p:cNvSpPr txBox="1"/>
            <p:nvPr/>
          </p:nvSpPr>
          <p:spPr>
            <a:xfrm>
              <a:off x="9599213" y="1820862"/>
              <a:ext cx="2095183" cy="1037207"/>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FFFFFF"/>
                  </a:solidFill>
                  <a:latin typeface="Segoe UI Semilight"/>
                </a:rPr>
                <a:t>Compelling</a:t>
              </a:r>
            </a:p>
            <a:p>
              <a:pPr algn="ctr" defTabSz="914367">
                <a:lnSpc>
                  <a:spcPct val="90000"/>
                </a:lnSpc>
                <a:spcAft>
                  <a:spcPts val="588"/>
                </a:spcAft>
                <a:defRPr/>
              </a:pPr>
              <a:r>
                <a:rPr lang="en-US" sz="2353" dirty="0">
                  <a:solidFill>
                    <a:srgbClr val="FFFFFF"/>
                  </a:solidFill>
                  <a:latin typeface="Segoe UI Semilight"/>
                </a:rPr>
                <a:t>Offers</a:t>
              </a:r>
            </a:p>
          </p:txBody>
        </p:sp>
        <p:grpSp>
          <p:nvGrpSpPr>
            <p:cNvPr id="4" name="Group 3"/>
            <p:cNvGrpSpPr/>
            <p:nvPr/>
          </p:nvGrpSpPr>
          <p:grpSpPr>
            <a:xfrm>
              <a:off x="9732404" y="3064613"/>
              <a:ext cx="1828800" cy="1828800"/>
              <a:chOff x="5303836" y="2789406"/>
              <a:chExt cx="1828800" cy="1828800"/>
            </a:xfrm>
          </p:grpSpPr>
          <p:sp>
            <p:nvSpPr>
              <p:cNvPr id="13" name="Oval 12"/>
              <p:cNvSpPr/>
              <p:nvPr/>
            </p:nvSpPr>
            <p:spPr bwMode="auto">
              <a:xfrm>
                <a:off x="5303836" y="2789406"/>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Freeform 24"/>
              <p:cNvSpPr>
                <a:spLocks noEditPoints="1"/>
              </p:cNvSpPr>
              <p:nvPr/>
            </p:nvSpPr>
            <p:spPr bwMode="auto">
              <a:xfrm>
                <a:off x="5812609" y="3233119"/>
                <a:ext cx="811255" cy="941374"/>
              </a:xfrm>
              <a:custGeom>
                <a:avLst/>
                <a:gdLst>
                  <a:gd name="T0" fmla="*/ 126 w 259"/>
                  <a:gd name="T1" fmla="*/ 53 h 300"/>
                  <a:gd name="T2" fmla="*/ 120 w 259"/>
                  <a:gd name="T3" fmla="*/ 38 h 300"/>
                  <a:gd name="T4" fmla="*/ 77 w 259"/>
                  <a:gd name="T5" fmla="*/ 43 h 300"/>
                  <a:gd name="T6" fmla="*/ 105 w 259"/>
                  <a:gd name="T7" fmla="*/ 53 h 300"/>
                  <a:gd name="T8" fmla="*/ 105 w 259"/>
                  <a:gd name="T9" fmla="*/ 53 h 300"/>
                  <a:gd name="T10" fmla="*/ 84 w 259"/>
                  <a:gd name="T11" fmla="*/ 136 h 300"/>
                  <a:gd name="T12" fmla="*/ 79 w 259"/>
                  <a:gd name="T13" fmla="*/ 124 h 300"/>
                  <a:gd name="T14" fmla="*/ 45 w 259"/>
                  <a:gd name="T15" fmla="*/ 128 h 300"/>
                  <a:gd name="T16" fmla="*/ 67 w 259"/>
                  <a:gd name="T17" fmla="*/ 136 h 300"/>
                  <a:gd name="T18" fmla="*/ 67 w 259"/>
                  <a:gd name="T19" fmla="*/ 136 h 300"/>
                  <a:gd name="T20" fmla="*/ 35 w 259"/>
                  <a:gd name="T21" fmla="*/ 69 h 300"/>
                  <a:gd name="T22" fmla="*/ 32 w 259"/>
                  <a:gd name="T23" fmla="*/ 63 h 300"/>
                  <a:gd name="T24" fmla="*/ 15 w 259"/>
                  <a:gd name="T25" fmla="*/ 65 h 300"/>
                  <a:gd name="T26" fmla="*/ 26 w 259"/>
                  <a:gd name="T27" fmla="*/ 69 h 300"/>
                  <a:gd name="T28" fmla="*/ 26 w 259"/>
                  <a:gd name="T29" fmla="*/ 69 h 300"/>
                  <a:gd name="T30" fmla="*/ 233 w 259"/>
                  <a:gd name="T31" fmla="*/ 19 h 300"/>
                  <a:gd name="T32" fmla="*/ 231 w 259"/>
                  <a:gd name="T33" fmla="*/ 13 h 300"/>
                  <a:gd name="T34" fmla="*/ 214 w 259"/>
                  <a:gd name="T35" fmla="*/ 15 h 300"/>
                  <a:gd name="T36" fmla="*/ 225 w 259"/>
                  <a:gd name="T37" fmla="*/ 19 h 300"/>
                  <a:gd name="T38" fmla="*/ 225 w 259"/>
                  <a:gd name="T39" fmla="*/ 19 h 300"/>
                  <a:gd name="T40" fmla="*/ 248 w 259"/>
                  <a:gd name="T41" fmla="*/ 141 h 300"/>
                  <a:gd name="T42" fmla="*/ 246 w 259"/>
                  <a:gd name="T43" fmla="*/ 135 h 300"/>
                  <a:gd name="T44" fmla="*/ 229 w 259"/>
                  <a:gd name="T45" fmla="*/ 136 h 300"/>
                  <a:gd name="T46" fmla="*/ 240 w 259"/>
                  <a:gd name="T47" fmla="*/ 141 h 300"/>
                  <a:gd name="T48" fmla="*/ 240 w 259"/>
                  <a:gd name="T49" fmla="*/ 141 h 300"/>
                  <a:gd name="T50" fmla="*/ 20 w 259"/>
                  <a:gd name="T51" fmla="*/ 162 h 300"/>
                  <a:gd name="T52" fmla="*/ 17 w 259"/>
                  <a:gd name="T53" fmla="*/ 156 h 300"/>
                  <a:gd name="T54" fmla="*/ 0 w 259"/>
                  <a:gd name="T55" fmla="*/ 158 h 300"/>
                  <a:gd name="T56" fmla="*/ 11 w 259"/>
                  <a:gd name="T57" fmla="*/ 162 h 300"/>
                  <a:gd name="T58" fmla="*/ 11 w 259"/>
                  <a:gd name="T59" fmla="*/ 162 h 300"/>
                  <a:gd name="T60" fmla="*/ 226 w 259"/>
                  <a:gd name="T61" fmla="*/ 100 h 300"/>
                  <a:gd name="T62" fmla="*/ 219 w 259"/>
                  <a:gd name="T63" fmla="*/ 82 h 300"/>
                  <a:gd name="T64" fmla="*/ 168 w 259"/>
                  <a:gd name="T65" fmla="*/ 88 h 300"/>
                  <a:gd name="T66" fmla="*/ 201 w 259"/>
                  <a:gd name="T67" fmla="*/ 100 h 300"/>
                  <a:gd name="T68" fmla="*/ 201 w 259"/>
                  <a:gd name="T69" fmla="*/ 100 h 300"/>
                  <a:gd name="T70" fmla="*/ 223 w 259"/>
                  <a:gd name="T71" fmla="*/ 146 h 300"/>
                  <a:gd name="T72" fmla="*/ 156 w 259"/>
                  <a:gd name="T73" fmla="*/ 178 h 300"/>
                  <a:gd name="T74" fmla="*/ 150 w 259"/>
                  <a:gd name="T75" fmla="*/ 178 h 300"/>
                  <a:gd name="T76" fmla="*/ 206 w 259"/>
                  <a:gd name="T77" fmla="*/ 17 h 300"/>
                  <a:gd name="T78" fmla="*/ 120 w 259"/>
                  <a:gd name="T79" fmla="*/ 69 h 300"/>
                  <a:gd name="T80" fmla="*/ 54 w 259"/>
                  <a:gd name="T81" fmla="*/ 62 h 300"/>
                  <a:gd name="T82" fmla="*/ 103 w 259"/>
                  <a:gd name="T83" fmla="*/ 178 h 300"/>
                  <a:gd name="T84" fmla="*/ 97 w 259"/>
                  <a:gd name="T85" fmla="*/ 178 h 300"/>
                  <a:gd name="T86" fmla="*/ 36 w 259"/>
                  <a:gd name="T87" fmla="*/ 160 h 300"/>
                  <a:gd name="T88" fmla="*/ 22 w 259"/>
                  <a:gd name="T89" fmla="*/ 236 h 300"/>
                  <a:gd name="T90" fmla="*/ 60 w 259"/>
                  <a:gd name="T91" fmla="*/ 294 h 300"/>
                  <a:gd name="T92" fmla="*/ 212 w 259"/>
                  <a:gd name="T93" fmla="*/ 195 h 300"/>
                  <a:gd name="T94" fmla="*/ 250 w 259"/>
                  <a:gd name="T95" fmla="*/ 231 h 300"/>
                  <a:gd name="T96" fmla="*/ 113 w 259"/>
                  <a:gd name="T97" fmla="*/ 214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9" h="300">
                    <a:moveTo>
                      <a:pt x="115" y="81"/>
                    </a:moveTo>
                    <a:cubicBezTo>
                      <a:pt x="115" y="81"/>
                      <a:pt x="115" y="52"/>
                      <a:pt x="120" y="47"/>
                    </a:cubicBezTo>
                    <a:cubicBezTo>
                      <a:pt x="125" y="42"/>
                      <a:pt x="153" y="43"/>
                      <a:pt x="153" y="43"/>
                    </a:cubicBezTo>
                    <a:cubicBezTo>
                      <a:pt x="153" y="43"/>
                      <a:pt x="131" y="48"/>
                      <a:pt x="126" y="53"/>
                    </a:cubicBezTo>
                    <a:cubicBezTo>
                      <a:pt x="120" y="58"/>
                      <a:pt x="115" y="81"/>
                      <a:pt x="115" y="81"/>
                    </a:cubicBezTo>
                    <a:close/>
                    <a:moveTo>
                      <a:pt x="126" y="32"/>
                    </a:moveTo>
                    <a:cubicBezTo>
                      <a:pt x="120" y="27"/>
                      <a:pt x="115" y="5"/>
                      <a:pt x="115" y="5"/>
                    </a:cubicBezTo>
                    <a:cubicBezTo>
                      <a:pt x="115" y="5"/>
                      <a:pt x="115" y="33"/>
                      <a:pt x="120" y="38"/>
                    </a:cubicBezTo>
                    <a:cubicBezTo>
                      <a:pt x="125" y="43"/>
                      <a:pt x="153" y="43"/>
                      <a:pt x="153" y="43"/>
                    </a:cubicBezTo>
                    <a:cubicBezTo>
                      <a:pt x="153" y="43"/>
                      <a:pt x="131" y="38"/>
                      <a:pt x="126" y="32"/>
                    </a:cubicBezTo>
                    <a:close/>
                    <a:moveTo>
                      <a:pt x="105" y="32"/>
                    </a:moveTo>
                    <a:cubicBezTo>
                      <a:pt x="100" y="38"/>
                      <a:pt x="77" y="43"/>
                      <a:pt x="77" y="43"/>
                    </a:cubicBezTo>
                    <a:cubicBezTo>
                      <a:pt x="77" y="43"/>
                      <a:pt x="105" y="43"/>
                      <a:pt x="111" y="38"/>
                    </a:cubicBezTo>
                    <a:cubicBezTo>
                      <a:pt x="116" y="33"/>
                      <a:pt x="115" y="5"/>
                      <a:pt x="115" y="5"/>
                    </a:cubicBezTo>
                    <a:cubicBezTo>
                      <a:pt x="115" y="5"/>
                      <a:pt x="110" y="27"/>
                      <a:pt x="105" y="32"/>
                    </a:cubicBezTo>
                    <a:close/>
                    <a:moveTo>
                      <a:pt x="105" y="53"/>
                    </a:moveTo>
                    <a:cubicBezTo>
                      <a:pt x="110" y="58"/>
                      <a:pt x="115" y="81"/>
                      <a:pt x="115" y="81"/>
                    </a:cubicBezTo>
                    <a:cubicBezTo>
                      <a:pt x="115" y="81"/>
                      <a:pt x="116" y="52"/>
                      <a:pt x="111" y="47"/>
                    </a:cubicBezTo>
                    <a:cubicBezTo>
                      <a:pt x="105" y="42"/>
                      <a:pt x="77" y="43"/>
                      <a:pt x="77" y="43"/>
                    </a:cubicBezTo>
                    <a:cubicBezTo>
                      <a:pt x="77" y="43"/>
                      <a:pt x="100" y="48"/>
                      <a:pt x="105" y="53"/>
                    </a:cubicBezTo>
                    <a:close/>
                    <a:moveTo>
                      <a:pt x="75" y="158"/>
                    </a:moveTo>
                    <a:cubicBezTo>
                      <a:pt x="75" y="158"/>
                      <a:pt x="75" y="136"/>
                      <a:pt x="79" y="131"/>
                    </a:cubicBezTo>
                    <a:cubicBezTo>
                      <a:pt x="83" y="127"/>
                      <a:pt x="106" y="128"/>
                      <a:pt x="106" y="128"/>
                    </a:cubicBezTo>
                    <a:cubicBezTo>
                      <a:pt x="106" y="128"/>
                      <a:pt x="88" y="132"/>
                      <a:pt x="84" y="136"/>
                    </a:cubicBezTo>
                    <a:cubicBezTo>
                      <a:pt x="79" y="140"/>
                      <a:pt x="75" y="158"/>
                      <a:pt x="75" y="158"/>
                    </a:cubicBezTo>
                    <a:close/>
                    <a:moveTo>
                      <a:pt x="84" y="119"/>
                    </a:moveTo>
                    <a:cubicBezTo>
                      <a:pt x="79" y="115"/>
                      <a:pt x="75" y="97"/>
                      <a:pt x="75" y="97"/>
                    </a:cubicBezTo>
                    <a:cubicBezTo>
                      <a:pt x="75" y="97"/>
                      <a:pt x="75" y="120"/>
                      <a:pt x="79" y="124"/>
                    </a:cubicBezTo>
                    <a:cubicBezTo>
                      <a:pt x="83" y="128"/>
                      <a:pt x="106" y="128"/>
                      <a:pt x="106" y="128"/>
                    </a:cubicBezTo>
                    <a:cubicBezTo>
                      <a:pt x="106" y="128"/>
                      <a:pt x="88" y="124"/>
                      <a:pt x="84" y="119"/>
                    </a:cubicBezTo>
                    <a:close/>
                    <a:moveTo>
                      <a:pt x="67" y="119"/>
                    </a:moveTo>
                    <a:cubicBezTo>
                      <a:pt x="63" y="124"/>
                      <a:pt x="45" y="128"/>
                      <a:pt x="45" y="128"/>
                    </a:cubicBezTo>
                    <a:cubicBezTo>
                      <a:pt x="45" y="128"/>
                      <a:pt x="68" y="128"/>
                      <a:pt x="72" y="124"/>
                    </a:cubicBezTo>
                    <a:cubicBezTo>
                      <a:pt x="76" y="120"/>
                      <a:pt x="75" y="97"/>
                      <a:pt x="75" y="97"/>
                    </a:cubicBezTo>
                    <a:cubicBezTo>
                      <a:pt x="75" y="97"/>
                      <a:pt x="71" y="115"/>
                      <a:pt x="67" y="119"/>
                    </a:cubicBezTo>
                    <a:close/>
                    <a:moveTo>
                      <a:pt x="67" y="136"/>
                    </a:moveTo>
                    <a:cubicBezTo>
                      <a:pt x="71" y="140"/>
                      <a:pt x="75" y="158"/>
                      <a:pt x="75" y="158"/>
                    </a:cubicBezTo>
                    <a:cubicBezTo>
                      <a:pt x="75" y="158"/>
                      <a:pt x="76" y="136"/>
                      <a:pt x="72" y="131"/>
                    </a:cubicBezTo>
                    <a:cubicBezTo>
                      <a:pt x="68" y="127"/>
                      <a:pt x="45" y="128"/>
                      <a:pt x="45" y="128"/>
                    </a:cubicBezTo>
                    <a:cubicBezTo>
                      <a:pt x="45" y="128"/>
                      <a:pt x="63" y="132"/>
                      <a:pt x="67" y="136"/>
                    </a:cubicBezTo>
                    <a:close/>
                    <a:moveTo>
                      <a:pt x="31" y="80"/>
                    </a:moveTo>
                    <a:cubicBezTo>
                      <a:pt x="31" y="80"/>
                      <a:pt x="30" y="69"/>
                      <a:pt x="32" y="67"/>
                    </a:cubicBezTo>
                    <a:cubicBezTo>
                      <a:pt x="35" y="65"/>
                      <a:pt x="46" y="65"/>
                      <a:pt x="46" y="65"/>
                    </a:cubicBezTo>
                    <a:cubicBezTo>
                      <a:pt x="46" y="65"/>
                      <a:pt x="37" y="67"/>
                      <a:pt x="35" y="69"/>
                    </a:cubicBezTo>
                    <a:cubicBezTo>
                      <a:pt x="33" y="71"/>
                      <a:pt x="31" y="80"/>
                      <a:pt x="31" y="80"/>
                    </a:cubicBezTo>
                    <a:close/>
                    <a:moveTo>
                      <a:pt x="35" y="61"/>
                    </a:moveTo>
                    <a:cubicBezTo>
                      <a:pt x="33" y="59"/>
                      <a:pt x="31" y="50"/>
                      <a:pt x="31" y="50"/>
                    </a:cubicBezTo>
                    <a:cubicBezTo>
                      <a:pt x="31" y="50"/>
                      <a:pt x="30" y="61"/>
                      <a:pt x="32" y="63"/>
                    </a:cubicBezTo>
                    <a:cubicBezTo>
                      <a:pt x="35" y="65"/>
                      <a:pt x="46" y="65"/>
                      <a:pt x="46" y="65"/>
                    </a:cubicBezTo>
                    <a:cubicBezTo>
                      <a:pt x="46" y="65"/>
                      <a:pt x="37" y="63"/>
                      <a:pt x="35" y="61"/>
                    </a:cubicBezTo>
                    <a:close/>
                    <a:moveTo>
                      <a:pt x="26" y="61"/>
                    </a:moveTo>
                    <a:cubicBezTo>
                      <a:pt x="24" y="63"/>
                      <a:pt x="15" y="65"/>
                      <a:pt x="15" y="65"/>
                    </a:cubicBezTo>
                    <a:cubicBezTo>
                      <a:pt x="15" y="65"/>
                      <a:pt x="27" y="65"/>
                      <a:pt x="29" y="63"/>
                    </a:cubicBezTo>
                    <a:cubicBezTo>
                      <a:pt x="31" y="61"/>
                      <a:pt x="31" y="50"/>
                      <a:pt x="31" y="50"/>
                    </a:cubicBezTo>
                    <a:cubicBezTo>
                      <a:pt x="31" y="50"/>
                      <a:pt x="29" y="59"/>
                      <a:pt x="26" y="61"/>
                    </a:cubicBezTo>
                    <a:close/>
                    <a:moveTo>
                      <a:pt x="26" y="69"/>
                    </a:moveTo>
                    <a:cubicBezTo>
                      <a:pt x="29" y="71"/>
                      <a:pt x="31" y="80"/>
                      <a:pt x="31" y="80"/>
                    </a:cubicBezTo>
                    <a:cubicBezTo>
                      <a:pt x="31" y="80"/>
                      <a:pt x="31" y="69"/>
                      <a:pt x="29" y="67"/>
                    </a:cubicBezTo>
                    <a:cubicBezTo>
                      <a:pt x="27" y="65"/>
                      <a:pt x="15" y="65"/>
                      <a:pt x="15" y="65"/>
                    </a:cubicBezTo>
                    <a:cubicBezTo>
                      <a:pt x="15" y="65"/>
                      <a:pt x="24" y="67"/>
                      <a:pt x="26" y="69"/>
                    </a:cubicBezTo>
                    <a:close/>
                    <a:moveTo>
                      <a:pt x="229" y="30"/>
                    </a:moveTo>
                    <a:cubicBezTo>
                      <a:pt x="229" y="30"/>
                      <a:pt x="229" y="19"/>
                      <a:pt x="231" y="17"/>
                    </a:cubicBezTo>
                    <a:cubicBezTo>
                      <a:pt x="233" y="15"/>
                      <a:pt x="244" y="15"/>
                      <a:pt x="244" y="15"/>
                    </a:cubicBezTo>
                    <a:cubicBezTo>
                      <a:pt x="244" y="15"/>
                      <a:pt x="235" y="17"/>
                      <a:pt x="233" y="19"/>
                    </a:cubicBezTo>
                    <a:cubicBezTo>
                      <a:pt x="231" y="21"/>
                      <a:pt x="229" y="30"/>
                      <a:pt x="229" y="30"/>
                    </a:cubicBezTo>
                    <a:close/>
                    <a:moveTo>
                      <a:pt x="233" y="11"/>
                    </a:moveTo>
                    <a:cubicBezTo>
                      <a:pt x="231" y="9"/>
                      <a:pt x="229" y="0"/>
                      <a:pt x="229" y="0"/>
                    </a:cubicBezTo>
                    <a:cubicBezTo>
                      <a:pt x="229" y="0"/>
                      <a:pt x="229" y="11"/>
                      <a:pt x="231" y="13"/>
                    </a:cubicBezTo>
                    <a:cubicBezTo>
                      <a:pt x="233" y="15"/>
                      <a:pt x="244" y="15"/>
                      <a:pt x="244" y="15"/>
                    </a:cubicBezTo>
                    <a:cubicBezTo>
                      <a:pt x="244" y="15"/>
                      <a:pt x="235" y="13"/>
                      <a:pt x="233" y="11"/>
                    </a:cubicBezTo>
                    <a:close/>
                    <a:moveTo>
                      <a:pt x="225" y="11"/>
                    </a:moveTo>
                    <a:cubicBezTo>
                      <a:pt x="223" y="13"/>
                      <a:pt x="214" y="15"/>
                      <a:pt x="214" y="15"/>
                    </a:cubicBezTo>
                    <a:cubicBezTo>
                      <a:pt x="214" y="15"/>
                      <a:pt x="225" y="15"/>
                      <a:pt x="227" y="13"/>
                    </a:cubicBezTo>
                    <a:cubicBezTo>
                      <a:pt x="229" y="11"/>
                      <a:pt x="229" y="0"/>
                      <a:pt x="229" y="0"/>
                    </a:cubicBezTo>
                    <a:cubicBezTo>
                      <a:pt x="229" y="0"/>
                      <a:pt x="227" y="9"/>
                      <a:pt x="225" y="11"/>
                    </a:cubicBezTo>
                    <a:close/>
                    <a:moveTo>
                      <a:pt x="225" y="19"/>
                    </a:moveTo>
                    <a:cubicBezTo>
                      <a:pt x="227" y="21"/>
                      <a:pt x="229" y="30"/>
                      <a:pt x="229" y="30"/>
                    </a:cubicBezTo>
                    <a:cubicBezTo>
                      <a:pt x="229" y="30"/>
                      <a:pt x="229" y="19"/>
                      <a:pt x="227" y="17"/>
                    </a:cubicBezTo>
                    <a:cubicBezTo>
                      <a:pt x="225" y="15"/>
                      <a:pt x="214" y="15"/>
                      <a:pt x="214" y="15"/>
                    </a:cubicBezTo>
                    <a:cubicBezTo>
                      <a:pt x="214" y="15"/>
                      <a:pt x="223" y="17"/>
                      <a:pt x="225" y="19"/>
                    </a:cubicBezTo>
                    <a:close/>
                    <a:moveTo>
                      <a:pt x="244" y="152"/>
                    </a:moveTo>
                    <a:cubicBezTo>
                      <a:pt x="244" y="152"/>
                      <a:pt x="244" y="140"/>
                      <a:pt x="246" y="138"/>
                    </a:cubicBezTo>
                    <a:cubicBezTo>
                      <a:pt x="248" y="136"/>
                      <a:pt x="259" y="136"/>
                      <a:pt x="259" y="136"/>
                    </a:cubicBezTo>
                    <a:cubicBezTo>
                      <a:pt x="259" y="136"/>
                      <a:pt x="250" y="138"/>
                      <a:pt x="248" y="141"/>
                    </a:cubicBezTo>
                    <a:cubicBezTo>
                      <a:pt x="246" y="143"/>
                      <a:pt x="244" y="152"/>
                      <a:pt x="244" y="152"/>
                    </a:cubicBezTo>
                    <a:close/>
                    <a:moveTo>
                      <a:pt x="248" y="132"/>
                    </a:moveTo>
                    <a:cubicBezTo>
                      <a:pt x="246" y="130"/>
                      <a:pt x="244" y="121"/>
                      <a:pt x="244" y="121"/>
                    </a:cubicBezTo>
                    <a:cubicBezTo>
                      <a:pt x="244" y="121"/>
                      <a:pt x="244" y="133"/>
                      <a:pt x="246" y="135"/>
                    </a:cubicBezTo>
                    <a:cubicBezTo>
                      <a:pt x="248" y="137"/>
                      <a:pt x="259" y="136"/>
                      <a:pt x="259" y="136"/>
                    </a:cubicBezTo>
                    <a:cubicBezTo>
                      <a:pt x="259" y="136"/>
                      <a:pt x="250" y="134"/>
                      <a:pt x="248" y="132"/>
                    </a:cubicBezTo>
                    <a:close/>
                    <a:moveTo>
                      <a:pt x="240" y="132"/>
                    </a:moveTo>
                    <a:cubicBezTo>
                      <a:pt x="238" y="134"/>
                      <a:pt x="229" y="136"/>
                      <a:pt x="229" y="136"/>
                    </a:cubicBezTo>
                    <a:cubicBezTo>
                      <a:pt x="229" y="136"/>
                      <a:pt x="240" y="137"/>
                      <a:pt x="242" y="135"/>
                    </a:cubicBezTo>
                    <a:cubicBezTo>
                      <a:pt x="244" y="133"/>
                      <a:pt x="244" y="121"/>
                      <a:pt x="244" y="121"/>
                    </a:cubicBezTo>
                    <a:cubicBezTo>
                      <a:pt x="244" y="121"/>
                      <a:pt x="242" y="130"/>
                      <a:pt x="240" y="132"/>
                    </a:cubicBezTo>
                    <a:close/>
                    <a:moveTo>
                      <a:pt x="240" y="141"/>
                    </a:moveTo>
                    <a:cubicBezTo>
                      <a:pt x="242" y="143"/>
                      <a:pt x="244" y="152"/>
                      <a:pt x="244" y="152"/>
                    </a:cubicBezTo>
                    <a:cubicBezTo>
                      <a:pt x="244" y="152"/>
                      <a:pt x="244" y="140"/>
                      <a:pt x="242" y="138"/>
                    </a:cubicBezTo>
                    <a:cubicBezTo>
                      <a:pt x="240" y="136"/>
                      <a:pt x="229" y="136"/>
                      <a:pt x="229" y="136"/>
                    </a:cubicBezTo>
                    <a:cubicBezTo>
                      <a:pt x="229" y="136"/>
                      <a:pt x="238" y="138"/>
                      <a:pt x="240" y="141"/>
                    </a:cubicBezTo>
                    <a:close/>
                    <a:moveTo>
                      <a:pt x="15" y="173"/>
                    </a:moveTo>
                    <a:cubicBezTo>
                      <a:pt x="15" y="173"/>
                      <a:pt x="15" y="162"/>
                      <a:pt x="17" y="160"/>
                    </a:cubicBezTo>
                    <a:cubicBezTo>
                      <a:pt x="19" y="158"/>
                      <a:pt x="31" y="158"/>
                      <a:pt x="31" y="158"/>
                    </a:cubicBezTo>
                    <a:cubicBezTo>
                      <a:pt x="31" y="158"/>
                      <a:pt x="22" y="160"/>
                      <a:pt x="20" y="162"/>
                    </a:cubicBezTo>
                    <a:cubicBezTo>
                      <a:pt x="17" y="164"/>
                      <a:pt x="15" y="173"/>
                      <a:pt x="15" y="173"/>
                    </a:cubicBezTo>
                    <a:close/>
                    <a:moveTo>
                      <a:pt x="20" y="154"/>
                    </a:moveTo>
                    <a:cubicBezTo>
                      <a:pt x="17" y="152"/>
                      <a:pt x="15" y="143"/>
                      <a:pt x="15" y="143"/>
                    </a:cubicBezTo>
                    <a:cubicBezTo>
                      <a:pt x="15" y="143"/>
                      <a:pt x="15" y="154"/>
                      <a:pt x="17" y="156"/>
                    </a:cubicBezTo>
                    <a:cubicBezTo>
                      <a:pt x="19" y="158"/>
                      <a:pt x="31" y="158"/>
                      <a:pt x="31" y="158"/>
                    </a:cubicBezTo>
                    <a:cubicBezTo>
                      <a:pt x="31" y="158"/>
                      <a:pt x="22" y="156"/>
                      <a:pt x="20" y="154"/>
                    </a:cubicBezTo>
                    <a:close/>
                    <a:moveTo>
                      <a:pt x="11" y="154"/>
                    </a:moveTo>
                    <a:cubicBezTo>
                      <a:pt x="9" y="156"/>
                      <a:pt x="0" y="158"/>
                      <a:pt x="0" y="158"/>
                    </a:cubicBezTo>
                    <a:cubicBezTo>
                      <a:pt x="0" y="158"/>
                      <a:pt x="11" y="158"/>
                      <a:pt x="14" y="156"/>
                    </a:cubicBezTo>
                    <a:cubicBezTo>
                      <a:pt x="16" y="154"/>
                      <a:pt x="15" y="143"/>
                      <a:pt x="15" y="143"/>
                    </a:cubicBezTo>
                    <a:cubicBezTo>
                      <a:pt x="15" y="143"/>
                      <a:pt x="13" y="152"/>
                      <a:pt x="11" y="154"/>
                    </a:cubicBezTo>
                    <a:close/>
                    <a:moveTo>
                      <a:pt x="11" y="162"/>
                    </a:moveTo>
                    <a:cubicBezTo>
                      <a:pt x="13" y="164"/>
                      <a:pt x="15" y="173"/>
                      <a:pt x="15" y="173"/>
                    </a:cubicBezTo>
                    <a:cubicBezTo>
                      <a:pt x="15" y="173"/>
                      <a:pt x="16" y="162"/>
                      <a:pt x="14" y="160"/>
                    </a:cubicBezTo>
                    <a:cubicBezTo>
                      <a:pt x="11" y="158"/>
                      <a:pt x="0" y="158"/>
                      <a:pt x="0" y="158"/>
                    </a:cubicBezTo>
                    <a:cubicBezTo>
                      <a:pt x="0" y="158"/>
                      <a:pt x="9" y="160"/>
                      <a:pt x="11" y="162"/>
                    </a:cubicBezTo>
                    <a:close/>
                    <a:moveTo>
                      <a:pt x="214" y="133"/>
                    </a:moveTo>
                    <a:cubicBezTo>
                      <a:pt x="214" y="133"/>
                      <a:pt x="213" y="99"/>
                      <a:pt x="219" y="93"/>
                    </a:cubicBezTo>
                    <a:cubicBezTo>
                      <a:pt x="226" y="87"/>
                      <a:pt x="259" y="88"/>
                      <a:pt x="259" y="88"/>
                    </a:cubicBezTo>
                    <a:cubicBezTo>
                      <a:pt x="259" y="88"/>
                      <a:pt x="232" y="94"/>
                      <a:pt x="226" y="100"/>
                    </a:cubicBezTo>
                    <a:cubicBezTo>
                      <a:pt x="220" y="106"/>
                      <a:pt x="214" y="133"/>
                      <a:pt x="214" y="133"/>
                    </a:cubicBezTo>
                    <a:close/>
                    <a:moveTo>
                      <a:pt x="226" y="75"/>
                    </a:moveTo>
                    <a:cubicBezTo>
                      <a:pt x="220" y="69"/>
                      <a:pt x="214" y="42"/>
                      <a:pt x="214" y="42"/>
                    </a:cubicBezTo>
                    <a:cubicBezTo>
                      <a:pt x="214" y="42"/>
                      <a:pt x="213" y="76"/>
                      <a:pt x="219" y="82"/>
                    </a:cubicBezTo>
                    <a:cubicBezTo>
                      <a:pt x="226" y="88"/>
                      <a:pt x="259" y="88"/>
                      <a:pt x="259" y="88"/>
                    </a:cubicBezTo>
                    <a:cubicBezTo>
                      <a:pt x="259" y="88"/>
                      <a:pt x="232" y="81"/>
                      <a:pt x="226" y="75"/>
                    </a:cubicBezTo>
                    <a:close/>
                    <a:moveTo>
                      <a:pt x="201" y="75"/>
                    </a:moveTo>
                    <a:cubicBezTo>
                      <a:pt x="195" y="81"/>
                      <a:pt x="168" y="88"/>
                      <a:pt x="168" y="88"/>
                    </a:cubicBezTo>
                    <a:cubicBezTo>
                      <a:pt x="168" y="88"/>
                      <a:pt x="202" y="88"/>
                      <a:pt x="208" y="82"/>
                    </a:cubicBezTo>
                    <a:cubicBezTo>
                      <a:pt x="215" y="76"/>
                      <a:pt x="214" y="42"/>
                      <a:pt x="214" y="42"/>
                    </a:cubicBezTo>
                    <a:cubicBezTo>
                      <a:pt x="214" y="42"/>
                      <a:pt x="208" y="69"/>
                      <a:pt x="201" y="75"/>
                    </a:cubicBezTo>
                    <a:close/>
                    <a:moveTo>
                      <a:pt x="201" y="100"/>
                    </a:moveTo>
                    <a:cubicBezTo>
                      <a:pt x="208" y="106"/>
                      <a:pt x="214" y="133"/>
                      <a:pt x="214" y="133"/>
                    </a:cubicBezTo>
                    <a:cubicBezTo>
                      <a:pt x="214" y="133"/>
                      <a:pt x="215" y="99"/>
                      <a:pt x="208" y="93"/>
                    </a:cubicBezTo>
                    <a:cubicBezTo>
                      <a:pt x="202" y="87"/>
                      <a:pt x="168" y="88"/>
                      <a:pt x="168" y="88"/>
                    </a:cubicBezTo>
                    <a:cubicBezTo>
                      <a:pt x="168" y="88"/>
                      <a:pt x="195" y="94"/>
                      <a:pt x="201" y="100"/>
                    </a:cubicBezTo>
                    <a:close/>
                    <a:moveTo>
                      <a:pt x="250" y="231"/>
                    </a:moveTo>
                    <a:cubicBezTo>
                      <a:pt x="212" y="178"/>
                      <a:pt x="212" y="178"/>
                      <a:pt x="212" y="178"/>
                    </a:cubicBezTo>
                    <a:cubicBezTo>
                      <a:pt x="189" y="178"/>
                      <a:pt x="189" y="178"/>
                      <a:pt x="189" y="178"/>
                    </a:cubicBezTo>
                    <a:cubicBezTo>
                      <a:pt x="193" y="160"/>
                      <a:pt x="207" y="146"/>
                      <a:pt x="223" y="146"/>
                    </a:cubicBezTo>
                    <a:cubicBezTo>
                      <a:pt x="224" y="146"/>
                      <a:pt x="226" y="144"/>
                      <a:pt x="226" y="143"/>
                    </a:cubicBezTo>
                    <a:cubicBezTo>
                      <a:pt x="226" y="141"/>
                      <a:pt x="224" y="140"/>
                      <a:pt x="223" y="140"/>
                    </a:cubicBezTo>
                    <a:cubicBezTo>
                      <a:pt x="203" y="140"/>
                      <a:pt x="187" y="156"/>
                      <a:pt x="183" y="178"/>
                    </a:cubicBezTo>
                    <a:cubicBezTo>
                      <a:pt x="156" y="178"/>
                      <a:pt x="156" y="178"/>
                      <a:pt x="156" y="178"/>
                    </a:cubicBezTo>
                    <a:cubicBezTo>
                      <a:pt x="158" y="140"/>
                      <a:pt x="173" y="110"/>
                      <a:pt x="190" y="110"/>
                    </a:cubicBezTo>
                    <a:cubicBezTo>
                      <a:pt x="191" y="110"/>
                      <a:pt x="193" y="109"/>
                      <a:pt x="193" y="107"/>
                    </a:cubicBezTo>
                    <a:cubicBezTo>
                      <a:pt x="193" y="105"/>
                      <a:pt x="191" y="104"/>
                      <a:pt x="190" y="104"/>
                    </a:cubicBezTo>
                    <a:cubicBezTo>
                      <a:pt x="169" y="104"/>
                      <a:pt x="152" y="136"/>
                      <a:pt x="150" y="178"/>
                    </a:cubicBezTo>
                    <a:cubicBezTo>
                      <a:pt x="139" y="178"/>
                      <a:pt x="139" y="178"/>
                      <a:pt x="139" y="178"/>
                    </a:cubicBezTo>
                    <a:cubicBezTo>
                      <a:pt x="141" y="92"/>
                      <a:pt x="170" y="23"/>
                      <a:pt x="206" y="23"/>
                    </a:cubicBezTo>
                    <a:cubicBezTo>
                      <a:pt x="208" y="23"/>
                      <a:pt x="210" y="21"/>
                      <a:pt x="210" y="20"/>
                    </a:cubicBezTo>
                    <a:cubicBezTo>
                      <a:pt x="210" y="18"/>
                      <a:pt x="208" y="17"/>
                      <a:pt x="206" y="17"/>
                    </a:cubicBezTo>
                    <a:cubicBezTo>
                      <a:pt x="166" y="17"/>
                      <a:pt x="135" y="87"/>
                      <a:pt x="133" y="178"/>
                    </a:cubicBezTo>
                    <a:cubicBezTo>
                      <a:pt x="129" y="178"/>
                      <a:pt x="129" y="178"/>
                      <a:pt x="129" y="178"/>
                    </a:cubicBezTo>
                    <a:cubicBezTo>
                      <a:pt x="129" y="66"/>
                      <a:pt x="127" y="66"/>
                      <a:pt x="124" y="66"/>
                    </a:cubicBezTo>
                    <a:cubicBezTo>
                      <a:pt x="122" y="66"/>
                      <a:pt x="120" y="68"/>
                      <a:pt x="120" y="69"/>
                    </a:cubicBezTo>
                    <a:cubicBezTo>
                      <a:pt x="120" y="70"/>
                      <a:pt x="121" y="70"/>
                      <a:pt x="121" y="71"/>
                    </a:cubicBezTo>
                    <a:cubicBezTo>
                      <a:pt x="122" y="76"/>
                      <a:pt x="123" y="118"/>
                      <a:pt x="123" y="178"/>
                    </a:cubicBezTo>
                    <a:cubicBezTo>
                      <a:pt x="120" y="178"/>
                      <a:pt x="120" y="178"/>
                      <a:pt x="120" y="178"/>
                    </a:cubicBezTo>
                    <a:cubicBezTo>
                      <a:pt x="118" y="114"/>
                      <a:pt x="89" y="62"/>
                      <a:pt x="54" y="62"/>
                    </a:cubicBezTo>
                    <a:cubicBezTo>
                      <a:pt x="52" y="62"/>
                      <a:pt x="51" y="63"/>
                      <a:pt x="51" y="65"/>
                    </a:cubicBezTo>
                    <a:cubicBezTo>
                      <a:pt x="51" y="67"/>
                      <a:pt x="52" y="68"/>
                      <a:pt x="54" y="68"/>
                    </a:cubicBezTo>
                    <a:cubicBezTo>
                      <a:pt x="86" y="68"/>
                      <a:pt x="112" y="117"/>
                      <a:pt x="113" y="178"/>
                    </a:cubicBezTo>
                    <a:cubicBezTo>
                      <a:pt x="103" y="178"/>
                      <a:pt x="103" y="178"/>
                      <a:pt x="103" y="178"/>
                    </a:cubicBezTo>
                    <a:cubicBezTo>
                      <a:pt x="103" y="161"/>
                      <a:pt x="98" y="144"/>
                      <a:pt x="89" y="144"/>
                    </a:cubicBezTo>
                    <a:cubicBezTo>
                      <a:pt x="87" y="144"/>
                      <a:pt x="86" y="145"/>
                      <a:pt x="86" y="147"/>
                    </a:cubicBezTo>
                    <a:cubicBezTo>
                      <a:pt x="86" y="149"/>
                      <a:pt x="87" y="150"/>
                      <a:pt x="89" y="150"/>
                    </a:cubicBezTo>
                    <a:cubicBezTo>
                      <a:pt x="91" y="150"/>
                      <a:pt x="97" y="161"/>
                      <a:pt x="97" y="178"/>
                    </a:cubicBezTo>
                    <a:cubicBezTo>
                      <a:pt x="86" y="178"/>
                      <a:pt x="86" y="178"/>
                      <a:pt x="86" y="178"/>
                    </a:cubicBezTo>
                    <a:cubicBezTo>
                      <a:pt x="79" y="164"/>
                      <a:pt x="59" y="154"/>
                      <a:pt x="36" y="154"/>
                    </a:cubicBezTo>
                    <a:cubicBezTo>
                      <a:pt x="34" y="154"/>
                      <a:pt x="33" y="156"/>
                      <a:pt x="33" y="157"/>
                    </a:cubicBezTo>
                    <a:cubicBezTo>
                      <a:pt x="33" y="159"/>
                      <a:pt x="34" y="160"/>
                      <a:pt x="36" y="160"/>
                    </a:cubicBezTo>
                    <a:cubicBezTo>
                      <a:pt x="55" y="160"/>
                      <a:pt x="72" y="168"/>
                      <a:pt x="79" y="178"/>
                    </a:cubicBezTo>
                    <a:cubicBezTo>
                      <a:pt x="60" y="178"/>
                      <a:pt x="60" y="178"/>
                      <a:pt x="60" y="178"/>
                    </a:cubicBezTo>
                    <a:cubicBezTo>
                      <a:pt x="22" y="231"/>
                      <a:pt x="22" y="231"/>
                      <a:pt x="22" y="231"/>
                    </a:cubicBezTo>
                    <a:cubicBezTo>
                      <a:pt x="21" y="233"/>
                      <a:pt x="21" y="235"/>
                      <a:pt x="22" y="236"/>
                    </a:cubicBezTo>
                    <a:cubicBezTo>
                      <a:pt x="27" y="238"/>
                      <a:pt x="27" y="238"/>
                      <a:pt x="27" y="238"/>
                    </a:cubicBezTo>
                    <a:cubicBezTo>
                      <a:pt x="28" y="239"/>
                      <a:pt x="30" y="239"/>
                      <a:pt x="31" y="238"/>
                    </a:cubicBezTo>
                    <a:cubicBezTo>
                      <a:pt x="60" y="195"/>
                      <a:pt x="60" y="195"/>
                      <a:pt x="60" y="195"/>
                    </a:cubicBezTo>
                    <a:cubicBezTo>
                      <a:pt x="60" y="294"/>
                      <a:pt x="60" y="294"/>
                      <a:pt x="60" y="294"/>
                    </a:cubicBezTo>
                    <a:cubicBezTo>
                      <a:pt x="60" y="297"/>
                      <a:pt x="63" y="300"/>
                      <a:pt x="66" y="300"/>
                    </a:cubicBezTo>
                    <a:cubicBezTo>
                      <a:pt x="206" y="300"/>
                      <a:pt x="206" y="300"/>
                      <a:pt x="206" y="300"/>
                    </a:cubicBezTo>
                    <a:cubicBezTo>
                      <a:pt x="209" y="300"/>
                      <a:pt x="212" y="297"/>
                      <a:pt x="212" y="294"/>
                    </a:cubicBezTo>
                    <a:cubicBezTo>
                      <a:pt x="212" y="195"/>
                      <a:pt x="212" y="195"/>
                      <a:pt x="212" y="195"/>
                    </a:cubicBezTo>
                    <a:cubicBezTo>
                      <a:pt x="242" y="238"/>
                      <a:pt x="242" y="238"/>
                      <a:pt x="242" y="238"/>
                    </a:cubicBezTo>
                    <a:cubicBezTo>
                      <a:pt x="243" y="239"/>
                      <a:pt x="244" y="239"/>
                      <a:pt x="246" y="238"/>
                    </a:cubicBezTo>
                    <a:cubicBezTo>
                      <a:pt x="250" y="236"/>
                      <a:pt x="250" y="236"/>
                      <a:pt x="250" y="236"/>
                    </a:cubicBezTo>
                    <a:cubicBezTo>
                      <a:pt x="251" y="235"/>
                      <a:pt x="251" y="233"/>
                      <a:pt x="250" y="231"/>
                    </a:cubicBezTo>
                    <a:close/>
                    <a:moveTo>
                      <a:pt x="159" y="226"/>
                    </a:moveTo>
                    <a:cubicBezTo>
                      <a:pt x="113" y="226"/>
                      <a:pt x="113" y="226"/>
                      <a:pt x="113" y="226"/>
                    </a:cubicBezTo>
                    <a:cubicBezTo>
                      <a:pt x="110" y="226"/>
                      <a:pt x="107" y="223"/>
                      <a:pt x="107" y="220"/>
                    </a:cubicBezTo>
                    <a:cubicBezTo>
                      <a:pt x="107" y="216"/>
                      <a:pt x="110" y="214"/>
                      <a:pt x="113" y="214"/>
                    </a:cubicBezTo>
                    <a:cubicBezTo>
                      <a:pt x="159" y="214"/>
                      <a:pt x="159" y="214"/>
                      <a:pt x="159" y="214"/>
                    </a:cubicBezTo>
                    <a:cubicBezTo>
                      <a:pt x="162" y="214"/>
                      <a:pt x="165" y="216"/>
                      <a:pt x="165" y="220"/>
                    </a:cubicBezTo>
                    <a:cubicBezTo>
                      <a:pt x="165" y="223"/>
                      <a:pt x="162" y="226"/>
                      <a:pt x="159" y="226"/>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254" name="TextBox 253"/>
          <p:cNvSpPr txBox="1"/>
          <p:nvPr/>
        </p:nvSpPr>
        <p:spPr>
          <a:xfrm>
            <a:off x="269238" y="4855253"/>
            <a:ext cx="2763977" cy="1149701"/>
          </a:xfrm>
          <a:prstGeom prst="rect">
            <a:avLst/>
          </a:prstGeom>
          <a:noFill/>
        </p:spPr>
        <p:txBody>
          <a:bodyPr wrap="square" lIns="179285" tIns="143428" rIns="179285" bIns="143428" rtlCol="0">
            <a:spAutoFit/>
          </a:bodyPr>
          <a:lstStyle/>
          <a:p>
            <a:pPr indent="-233087" algn="ctr" defTabSz="914367">
              <a:lnSpc>
                <a:spcPct val="95000"/>
              </a:lnSpc>
              <a:spcAft>
                <a:spcPts val="588"/>
              </a:spcAft>
              <a:defRPr/>
            </a:pPr>
            <a:r>
              <a:rPr lang="en-US" sz="1961" dirty="0">
                <a:solidFill>
                  <a:srgbClr val="FFFFFF"/>
                </a:solidFill>
                <a:latin typeface="Segoe UI Semilight"/>
              </a:rPr>
              <a:t>Take price out of the equation on commodity services</a:t>
            </a:r>
          </a:p>
        </p:txBody>
      </p:sp>
      <p:grpSp>
        <p:nvGrpSpPr>
          <p:cNvPr id="15" name="Group 14"/>
          <p:cNvGrpSpPr/>
          <p:nvPr/>
        </p:nvGrpSpPr>
        <p:grpSpPr>
          <a:xfrm>
            <a:off x="617657" y="1785555"/>
            <a:ext cx="2067141" cy="2974435"/>
            <a:chOff x="630042" y="1820862"/>
            <a:chExt cx="2108591" cy="3034079"/>
          </a:xfrm>
        </p:grpSpPr>
        <p:sp>
          <p:nvSpPr>
            <p:cNvPr id="273" name="TextBox 272"/>
            <p:cNvSpPr txBox="1"/>
            <p:nvPr/>
          </p:nvSpPr>
          <p:spPr>
            <a:xfrm>
              <a:off x="630042" y="1820862"/>
              <a:ext cx="2108591" cy="960263"/>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FFFFFF"/>
                  </a:solidFill>
                  <a:latin typeface="Segoe UI Semilight"/>
                </a:rPr>
                <a:t>Price Match</a:t>
              </a:r>
              <a:br>
                <a:rPr lang="en-US" sz="2353" dirty="0">
                  <a:solidFill>
                    <a:srgbClr val="FFFFFF"/>
                  </a:solidFill>
                  <a:latin typeface="Segoe UI Semilight"/>
                </a:rPr>
              </a:br>
              <a:r>
                <a:rPr lang="en-US" sz="2353" dirty="0">
                  <a:solidFill>
                    <a:srgbClr val="FFFFFF"/>
                  </a:solidFill>
                  <a:latin typeface="Segoe UI Semilight"/>
                </a:rPr>
                <a:t>Commitment</a:t>
              </a:r>
            </a:p>
          </p:txBody>
        </p:sp>
        <p:grpSp>
          <p:nvGrpSpPr>
            <p:cNvPr id="3" name="Group 2"/>
            <p:cNvGrpSpPr/>
            <p:nvPr/>
          </p:nvGrpSpPr>
          <p:grpSpPr>
            <a:xfrm>
              <a:off x="769937" y="3026141"/>
              <a:ext cx="1828800" cy="1828800"/>
              <a:chOff x="8798469" y="2789406"/>
              <a:chExt cx="1828800" cy="1828800"/>
            </a:xfrm>
          </p:grpSpPr>
          <p:sp>
            <p:nvSpPr>
              <p:cNvPr id="14" name="Oval 13"/>
              <p:cNvSpPr/>
              <p:nvPr/>
            </p:nvSpPr>
            <p:spPr bwMode="auto">
              <a:xfrm>
                <a:off x="8798469" y="2789406"/>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 name="Freeform 7"/>
              <p:cNvSpPr>
                <a:spLocks noEditPoints="1"/>
              </p:cNvSpPr>
              <p:nvPr/>
            </p:nvSpPr>
            <p:spPr bwMode="auto">
              <a:xfrm>
                <a:off x="9353553" y="3270574"/>
                <a:ext cx="718632" cy="866465"/>
              </a:xfrm>
              <a:custGeom>
                <a:avLst/>
                <a:gdLst>
                  <a:gd name="T0" fmla="*/ 545 w 576"/>
                  <a:gd name="T1" fmla="*/ 404 h 694"/>
                  <a:gd name="T2" fmla="*/ 430 w 576"/>
                  <a:gd name="T3" fmla="*/ 33 h 694"/>
                  <a:gd name="T4" fmla="*/ 401 w 576"/>
                  <a:gd name="T5" fmla="*/ 2 h 694"/>
                  <a:gd name="T6" fmla="*/ 295 w 576"/>
                  <a:gd name="T7" fmla="*/ 3 h 694"/>
                  <a:gd name="T8" fmla="*/ 235 w 576"/>
                  <a:gd name="T9" fmla="*/ 20 h 694"/>
                  <a:gd name="T10" fmla="*/ 148 w 576"/>
                  <a:gd name="T11" fmla="*/ 9 h 694"/>
                  <a:gd name="T12" fmla="*/ 187 w 576"/>
                  <a:gd name="T13" fmla="*/ 175 h 694"/>
                  <a:gd name="T14" fmla="*/ 30 w 576"/>
                  <a:gd name="T15" fmla="*/ 411 h 694"/>
                  <a:gd name="T16" fmla="*/ 288 w 576"/>
                  <a:gd name="T17" fmla="*/ 694 h 694"/>
                  <a:gd name="T18" fmla="*/ 547 w 576"/>
                  <a:gd name="T19" fmla="*/ 411 h 694"/>
                  <a:gd name="T20" fmla="*/ 245 w 576"/>
                  <a:gd name="T21" fmla="*/ 68 h 694"/>
                  <a:gd name="T22" fmla="*/ 328 w 576"/>
                  <a:gd name="T23" fmla="*/ 68 h 694"/>
                  <a:gd name="T24" fmla="*/ 371 w 576"/>
                  <a:gd name="T25" fmla="*/ 61 h 694"/>
                  <a:gd name="T26" fmla="*/ 288 w 576"/>
                  <a:gd name="T27" fmla="*/ 169 h 694"/>
                  <a:gd name="T28" fmla="*/ 202 w 576"/>
                  <a:gd name="T29" fmla="*/ 61 h 694"/>
                  <a:gd name="T30" fmla="*/ 496 w 576"/>
                  <a:gd name="T31" fmla="*/ 599 h 694"/>
                  <a:gd name="T32" fmla="*/ 80 w 576"/>
                  <a:gd name="T33" fmla="*/ 599 h 694"/>
                  <a:gd name="T34" fmla="*/ 79 w 576"/>
                  <a:gd name="T35" fmla="*/ 412 h 694"/>
                  <a:gd name="T36" fmla="*/ 288 w 576"/>
                  <a:gd name="T37" fmla="*/ 201 h 694"/>
                  <a:gd name="T38" fmla="*/ 498 w 576"/>
                  <a:gd name="T39" fmla="*/ 412 h 694"/>
                  <a:gd name="T40" fmla="*/ 496 w 576"/>
                  <a:gd name="T41" fmla="*/ 599 h 694"/>
                  <a:gd name="T42" fmla="*/ 311 w 576"/>
                  <a:gd name="T43" fmla="*/ 401 h 694"/>
                  <a:gd name="T44" fmla="*/ 302 w 576"/>
                  <a:gd name="T45" fmla="*/ 339 h 694"/>
                  <a:gd name="T46" fmla="*/ 333 w 576"/>
                  <a:gd name="T47" fmla="*/ 350 h 694"/>
                  <a:gd name="T48" fmla="*/ 362 w 576"/>
                  <a:gd name="T49" fmla="*/ 358 h 694"/>
                  <a:gd name="T50" fmla="*/ 310 w 576"/>
                  <a:gd name="T51" fmla="*/ 297 h 694"/>
                  <a:gd name="T52" fmla="*/ 302 w 576"/>
                  <a:gd name="T53" fmla="*/ 281 h 694"/>
                  <a:gd name="T54" fmla="*/ 276 w 576"/>
                  <a:gd name="T55" fmla="*/ 281 h 694"/>
                  <a:gd name="T56" fmla="*/ 267 w 576"/>
                  <a:gd name="T57" fmla="*/ 297 h 694"/>
                  <a:gd name="T58" fmla="*/ 210 w 576"/>
                  <a:gd name="T59" fmla="*/ 413 h 694"/>
                  <a:gd name="T60" fmla="*/ 276 w 576"/>
                  <a:gd name="T61" fmla="*/ 451 h 694"/>
                  <a:gd name="T62" fmla="*/ 269 w 576"/>
                  <a:gd name="T63" fmla="*/ 518 h 694"/>
                  <a:gd name="T64" fmla="*/ 210 w 576"/>
                  <a:gd name="T65" fmla="*/ 479 h 694"/>
                  <a:gd name="T66" fmla="*/ 190 w 576"/>
                  <a:gd name="T67" fmla="*/ 499 h 694"/>
                  <a:gd name="T68" fmla="*/ 276 w 576"/>
                  <a:gd name="T69" fmla="*/ 563 h 694"/>
                  <a:gd name="T70" fmla="*/ 289 w 576"/>
                  <a:gd name="T71" fmla="*/ 590 h 694"/>
                  <a:gd name="T72" fmla="*/ 302 w 576"/>
                  <a:gd name="T73" fmla="*/ 563 h 694"/>
                  <a:gd name="T74" fmla="*/ 366 w 576"/>
                  <a:gd name="T75" fmla="*/ 529 h 694"/>
                  <a:gd name="T76" fmla="*/ 377 w 576"/>
                  <a:gd name="T77" fmla="*/ 437 h 694"/>
                  <a:gd name="T78" fmla="*/ 276 w 576"/>
                  <a:gd name="T79" fmla="*/ 387 h 694"/>
                  <a:gd name="T80" fmla="*/ 237 w 576"/>
                  <a:gd name="T81" fmla="*/ 363 h 694"/>
                  <a:gd name="T82" fmla="*/ 268 w 576"/>
                  <a:gd name="T83" fmla="*/ 331 h 694"/>
                  <a:gd name="T84" fmla="*/ 276 w 576"/>
                  <a:gd name="T85" fmla="*/ 387 h 694"/>
                  <a:gd name="T86" fmla="*/ 311 w 576"/>
                  <a:gd name="T87" fmla="*/ 518 h 694"/>
                  <a:gd name="T88" fmla="*/ 302 w 576"/>
                  <a:gd name="T89" fmla="*/ 454 h 694"/>
                  <a:gd name="T90" fmla="*/ 345 w 576"/>
                  <a:gd name="T91" fmla="*/ 481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76" h="694">
                    <a:moveTo>
                      <a:pt x="547" y="411"/>
                    </a:moveTo>
                    <a:cubicBezTo>
                      <a:pt x="545" y="404"/>
                      <a:pt x="545" y="404"/>
                      <a:pt x="545" y="404"/>
                    </a:cubicBezTo>
                    <a:cubicBezTo>
                      <a:pt x="526" y="295"/>
                      <a:pt x="467" y="211"/>
                      <a:pt x="386" y="174"/>
                    </a:cubicBezTo>
                    <a:cubicBezTo>
                      <a:pt x="430" y="33"/>
                      <a:pt x="430" y="33"/>
                      <a:pt x="430" y="33"/>
                    </a:cubicBezTo>
                    <a:cubicBezTo>
                      <a:pt x="433" y="24"/>
                      <a:pt x="431" y="15"/>
                      <a:pt x="425" y="9"/>
                    </a:cubicBezTo>
                    <a:cubicBezTo>
                      <a:pt x="418" y="2"/>
                      <a:pt x="409" y="0"/>
                      <a:pt x="401" y="2"/>
                    </a:cubicBezTo>
                    <a:cubicBezTo>
                      <a:pt x="401" y="2"/>
                      <a:pt x="351" y="17"/>
                      <a:pt x="338" y="20"/>
                    </a:cubicBezTo>
                    <a:cubicBezTo>
                      <a:pt x="327" y="16"/>
                      <a:pt x="295" y="3"/>
                      <a:pt x="295" y="3"/>
                    </a:cubicBezTo>
                    <a:cubicBezTo>
                      <a:pt x="290" y="1"/>
                      <a:pt x="283" y="1"/>
                      <a:pt x="277" y="3"/>
                    </a:cubicBezTo>
                    <a:cubicBezTo>
                      <a:pt x="277" y="3"/>
                      <a:pt x="246" y="16"/>
                      <a:pt x="235" y="20"/>
                    </a:cubicBezTo>
                    <a:cubicBezTo>
                      <a:pt x="222" y="17"/>
                      <a:pt x="172" y="2"/>
                      <a:pt x="172" y="2"/>
                    </a:cubicBezTo>
                    <a:cubicBezTo>
                      <a:pt x="164" y="0"/>
                      <a:pt x="155" y="2"/>
                      <a:pt x="148" y="9"/>
                    </a:cubicBezTo>
                    <a:cubicBezTo>
                      <a:pt x="142" y="15"/>
                      <a:pt x="140" y="24"/>
                      <a:pt x="143" y="33"/>
                    </a:cubicBezTo>
                    <a:cubicBezTo>
                      <a:pt x="187" y="175"/>
                      <a:pt x="187" y="175"/>
                      <a:pt x="187" y="175"/>
                    </a:cubicBezTo>
                    <a:cubicBezTo>
                      <a:pt x="108" y="213"/>
                      <a:pt x="50" y="297"/>
                      <a:pt x="31" y="404"/>
                    </a:cubicBezTo>
                    <a:cubicBezTo>
                      <a:pt x="30" y="411"/>
                      <a:pt x="30" y="411"/>
                      <a:pt x="30" y="411"/>
                    </a:cubicBezTo>
                    <a:cubicBezTo>
                      <a:pt x="13" y="505"/>
                      <a:pt x="0" y="579"/>
                      <a:pt x="43" y="630"/>
                    </a:cubicBezTo>
                    <a:cubicBezTo>
                      <a:pt x="81" y="675"/>
                      <a:pt x="154" y="694"/>
                      <a:pt x="288" y="694"/>
                    </a:cubicBezTo>
                    <a:cubicBezTo>
                      <a:pt x="422" y="694"/>
                      <a:pt x="495" y="675"/>
                      <a:pt x="533" y="630"/>
                    </a:cubicBezTo>
                    <a:cubicBezTo>
                      <a:pt x="576" y="579"/>
                      <a:pt x="563" y="505"/>
                      <a:pt x="547" y="411"/>
                    </a:cubicBezTo>
                    <a:close/>
                    <a:moveTo>
                      <a:pt x="229" y="69"/>
                    </a:moveTo>
                    <a:cubicBezTo>
                      <a:pt x="235" y="70"/>
                      <a:pt x="240" y="70"/>
                      <a:pt x="245" y="68"/>
                    </a:cubicBezTo>
                    <a:cubicBezTo>
                      <a:pt x="245" y="68"/>
                      <a:pt x="274" y="56"/>
                      <a:pt x="286" y="52"/>
                    </a:cubicBezTo>
                    <a:cubicBezTo>
                      <a:pt x="299" y="56"/>
                      <a:pt x="328" y="68"/>
                      <a:pt x="328" y="68"/>
                    </a:cubicBezTo>
                    <a:cubicBezTo>
                      <a:pt x="333" y="70"/>
                      <a:pt x="338" y="70"/>
                      <a:pt x="343" y="69"/>
                    </a:cubicBezTo>
                    <a:cubicBezTo>
                      <a:pt x="343" y="69"/>
                      <a:pt x="358" y="65"/>
                      <a:pt x="371" y="61"/>
                    </a:cubicBezTo>
                    <a:cubicBezTo>
                      <a:pt x="359" y="99"/>
                      <a:pt x="341" y="156"/>
                      <a:pt x="336" y="174"/>
                    </a:cubicBezTo>
                    <a:cubicBezTo>
                      <a:pt x="320" y="170"/>
                      <a:pt x="304" y="169"/>
                      <a:pt x="288" y="169"/>
                    </a:cubicBezTo>
                    <a:cubicBezTo>
                      <a:pt x="271" y="169"/>
                      <a:pt x="254" y="171"/>
                      <a:pt x="237" y="174"/>
                    </a:cubicBezTo>
                    <a:cubicBezTo>
                      <a:pt x="232" y="157"/>
                      <a:pt x="214" y="100"/>
                      <a:pt x="202" y="61"/>
                    </a:cubicBezTo>
                    <a:cubicBezTo>
                      <a:pt x="215" y="65"/>
                      <a:pt x="229" y="69"/>
                      <a:pt x="229" y="69"/>
                    </a:cubicBezTo>
                    <a:close/>
                    <a:moveTo>
                      <a:pt x="496" y="599"/>
                    </a:moveTo>
                    <a:cubicBezTo>
                      <a:pt x="469" y="631"/>
                      <a:pt x="403" y="646"/>
                      <a:pt x="288" y="646"/>
                    </a:cubicBezTo>
                    <a:cubicBezTo>
                      <a:pt x="173" y="646"/>
                      <a:pt x="107" y="631"/>
                      <a:pt x="80" y="599"/>
                    </a:cubicBezTo>
                    <a:cubicBezTo>
                      <a:pt x="52" y="565"/>
                      <a:pt x="62" y="504"/>
                      <a:pt x="77" y="420"/>
                    </a:cubicBezTo>
                    <a:cubicBezTo>
                      <a:pt x="79" y="412"/>
                      <a:pt x="79" y="412"/>
                      <a:pt x="79" y="412"/>
                    </a:cubicBezTo>
                    <a:cubicBezTo>
                      <a:pt x="96" y="314"/>
                      <a:pt x="150" y="239"/>
                      <a:pt x="224" y="212"/>
                    </a:cubicBezTo>
                    <a:cubicBezTo>
                      <a:pt x="225" y="212"/>
                      <a:pt x="254" y="201"/>
                      <a:pt x="288" y="201"/>
                    </a:cubicBezTo>
                    <a:cubicBezTo>
                      <a:pt x="322" y="201"/>
                      <a:pt x="348" y="210"/>
                      <a:pt x="349" y="211"/>
                    </a:cubicBezTo>
                    <a:cubicBezTo>
                      <a:pt x="424" y="236"/>
                      <a:pt x="480" y="312"/>
                      <a:pt x="498" y="412"/>
                    </a:cubicBezTo>
                    <a:cubicBezTo>
                      <a:pt x="499" y="420"/>
                      <a:pt x="499" y="420"/>
                      <a:pt x="499" y="420"/>
                    </a:cubicBezTo>
                    <a:cubicBezTo>
                      <a:pt x="514" y="504"/>
                      <a:pt x="525" y="565"/>
                      <a:pt x="496" y="599"/>
                    </a:cubicBezTo>
                    <a:close/>
                    <a:moveTo>
                      <a:pt x="353" y="415"/>
                    </a:moveTo>
                    <a:cubicBezTo>
                      <a:pt x="346" y="411"/>
                      <a:pt x="332" y="407"/>
                      <a:pt x="311" y="401"/>
                    </a:cubicBezTo>
                    <a:cubicBezTo>
                      <a:pt x="306" y="399"/>
                      <a:pt x="302" y="395"/>
                      <a:pt x="302" y="390"/>
                    </a:cubicBezTo>
                    <a:cubicBezTo>
                      <a:pt x="302" y="339"/>
                      <a:pt x="302" y="339"/>
                      <a:pt x="302" y="339"/>
                    </a:cubicBezTo>
                    <a:cubicBezTo>
                      <a:pt x="302" y="334"/>
                      <a:pt x="307" y="331"/>
                      <a:pt x="312" y="333"/>
                    </a:cubicBezTo>
                    <a:cubicBezTo>
                      <a:pt x="321" y="335"/>
                      <a:pt x="328" y="341"/>
                      <a:pt x="333" y="350"/>
                    </a:cubicBezTo>
                    <a:cubicBezTo>
                      <a:pt x="338" y="357"/>
                      <a:pt x="346" y="361"/>
                      <a:pt x="355" y="359"/>
                    </a:cubicBezTo>
                    <a:cubicBezTo>
                      <a:pt x="362" y="358"/>
                      <a:pt x="362" y="358"/>
                      <a:pt x="362" y="358"/>
                    </a:cubicBezTo>
                    <a:cubicBezTo>
                      <a:pt x="371" y="356"/>
                      <a:pt x="376" y="346"/>
                      <a:pt x="371" y="338"/>
                    </a:cubicBezTo>
                    <a:cubicBezTo>
                      <a:pt x="359" y="316"/>
                      <a:pt x="339" y="302"/>
                      <a:pt x="310" y="297"/>
                    </a:cubicBezTo>
                    <a:cubicBezTo>
                      <a:pt x="305" y="296"/>
                      <a:pt x="302" y="292"/>
                      <a:pt x="302" y="287"/>
                    </a:cubicBezTo>
                    <a:cubicBezTo>
                      <a:pt x="302" y="281"/>
                      <a:pt x="302" y="281"/>
                      <a:pt x="302" y="281"/>
                    </a:cubicBezTo>
                    <a:cubicBezTo>
                      <a:pt x="302" y="274"/>
                      <a:pt x="297" y="268"/>
                      <a:pt x="289" y="268"/>
                    </a:cubicBezTo>
                    <a:cubicBezTo>
                      <a:pt x="282" y="268"/>
                      <a:pt x="276" y="274"/>
                      <a:pt x="276" y="281"/>
                    </a:cubicBezTo>
                    <a:cubicBezTo>
                      <a:pt x="276" y="287"/>
                      <a:pt x="276" y="287"/>
                      <a:pt x="276" y="287"/>
                    </a:cubicBezTo>
                    <a:cubicBezTo>
                      <a:pt x="276" y="292"/>
                      <a:pt x="272" y="296"/>
                      <a:pt x="267" y="297"/>
                    </a:cubicBezTo>
                    <a:cubicBezTo>
                      <a:pt x="219" y="305"/>
                      <a:pt x="195" y="330"/>
                      <a:pt x="195" y="370"/>
                    </a:cubicBezTo>
                    <a:cubicBezTo>
                      <a:pt x="195" y="387"/>
                      <a:pt x="200" y="401"/>
                      <a:pt x="210" y="413"/>
                    </a:cubicBezTo>
                    <a:cubicBezTo>
                      <a:pt x="220" y="425"/>
                      <a:pt x="240" y="434"/>
                      <a:pt x="270" y="442"/>
                    </a:cubicBezTo>
                    <a:cubicBezTo>
                      <a:pt x="274" y="443"/>
                      <a:pt x="276" y="447"/>
                      <a:pt x="276" y="451"/>
                    </a:cubicBezTo>
                    <a:cubicBezTo>
                      <a:pt x="276" y="511"/>
                      <a:pt x="276" y="511"/>
                      <a:pt x="276" y="511"/>
                    </a:cubicBezTo>
                    <a:cubicBezTo>
                      <a:pt x="276" y="515"/>
                      <a:pt x="273" y="519"/>
                      <a:pt x="269" y="518"/>
                    </a:cubicBezTo>
                    <a:cubicBezTo>
                      <a:pt x="253" y="515"/>
                      <a:pt x="241" y="507"/>
                      <a:pt x="234" y="493"/>
                    </a:cubicBezTo>
                    <a:cubicBezTo>
                      <a:pt x="228" y="485"/>
                      <a:pt x="220" y="477"/>
                      <a:pt x="210" y="479"/>
                    </a:cubicBezTo>
                    <a:cubicBezTo>
                      <a:pt x="201" y="481"/>
                      <a:pt x="201" y="481"/>
                      <a:pt x="201" y="481"/>
                    </a:cubicBezTo>
                    <a:cubicBezTo>
                      <a:pt x="193" y="483"/>
                      <a:pt x="187" y="491"/>
                      <a:pt x="190" y="499"/>
                    </a:cubicBezTo>
                    <a:cubicBezTo>
                      <a:pt x="204" y="530"/>
                      <a:pt x="230" y="548"/>
                      <a:pt x="268" y="553"/>
                    </a:cubicBezTo>
                    <a:cubicBezTo>
                      <a:pt x="272" y="554"/>
                      <a:pt x="276" y="558"/>
                      <a:pt x="276" y="563"/>
                    </a:cubicBezTo>
                    <a:cubicBezTo>
                      <a:pt x="276" y="577"/>
                      <a:pt x="276" y="577"/>
                      <a:pt x="276" y="577"/>
                    </a:cubicBezTo>
                    <a:cubicBezTo>
                      <a:pt x="276" y="584"/>
                      <a:pt x="282" y="590"/>
                      <a:pt x="289" y="590"/>
                    </a:cubicBezTo>
                    <a:cubicBezTo>
                      <a:pt x="297" y="590"/>
                      <a:pt x="302" y="584"/>
                      <a:pt x="302" y="577"/>
                    </a:cubicBezTo>
                    <a:cubicBezTo>
                      <a:pt x="302" y="563"/>
                      <a:pt x="302" y="563"/>
                      <a:pt x="302" y="563"/>
                    </a:cubicBezTo>
                    <a:cubicBezTo>
                      <a:pt x="302" y="557"/>
                      <a:pt x="307" y="554"/>
                      <a:pt x="312" y="553"/>
                    </a:cubicBezTo>
                    <a:cubicBezTo>
                      <a:pt x="335" y="550"/>
                      <a:pt x="353" y="542"/>
                      <a:pt x="366" y="529"/>
                    </a:cubicBezTo>
                    <a:cubicBezTo>
                      <a:pt x="380" y="515"/>
                      <a:pt x="387" y="498"/>
                      <a:pt x="387" y="476"/>
                    </a:cubicBezTo>
                    <a:cubicBezTo>
                      <a:pt x="387" y="461"/>
                      <a:pt x="384" y="448"/>
                      <a:pt x="377" y="437"/>
                    </a:cubicBezTo>
                    <a:cubicBezTo>
                      <a:pt x="370" y="426"/>
                      <a:pt x="362" y="418"/>
                      <a:pt x="353" y="415"/>
                    </a:cubicBezTo>
                    <a:close/>
                    <a:moveTo>
                      <a:pt x="276" y="387"/>
                    </a:moveTo>
                    <a:cubicBezTo>
                      <a:pt x="276" y="392"/>
                      <a:pt x="272" y="395"/>
                      <a:pt x="267" y="394"/>
                    </a:cubicBezTo>
                    <a:cubicBezTo>
                      <a:pt x="247" y="389"/>
                      <a:pt x="237" y="379"/>
                      <a:pt x="237" y="363"/>
                    </a:cubicBezTo>
                    <a:cubicBezTo>
                      <a:pt x="237" y="353"/>
                      <a:pt x="241" y="345"/>
                      <a:pt x="248" y="339"/>
                    </a:cubicBezTo>
                    <a:cubicBezTo>
                      <a:pt x="254" y="335"/>
                      <a:pt x="261" y="333"/>
                      <a:pt x="268" y="331"/>
                    </a:cubicBezTo>
                    <a:cubicBezTo>
                      <a:pt x="273" y="331"/>
                      <a:pt x="276" y="335"/>
                      <a:pt x="276" y="339"/>
                    </a:cubicBezTo>
                    <a:lnTo>
                      <a:pt x="276" y="387"/>
                    </a:lnTo>
                    <a:close/>
                    <a:moveTo>
                      <a:pt x="333" y="509"/>
                    </a:moveTo>
                    <a:cubicBezTo>
                      <a:pt x="327" y="514"/>
                      <a:pt x="319" y="517"/>
                      <a:pt x="311" y="518"/>
                    </a:cubicBezTo>
                    <a:cubicBezTo>
                      <a:pt x="307" y="519"/>
                      <a:pt x="302" y="516"/>
                      <a:pt x="302" y="511"/>
                    </a:cubicBezTo>
                    <a:cubicBezTo>
                      <a:pt x="302" y="454"/>
                      <a:pt x="302" y="454"/>
                      <a:pt x="302" y="454"/>
                    </a:cubicBezTo>
                    <a:cubicBezTo>
                      <a:pt x="302" y="449"/>
                      <a:pt x="308" y="446"/>
                      <a:pt x="312" y="448"/>
                    </a:cubicBezTo>
                    <a:cubicBezTo>
                      <a:pt x="334" y="454"/>
                      <a:pt x="345" y="465"/>
                      <a:pt x="345" y="481"/>
                    </a:cubicBezTo>
                    <a:cubicBezTo>
                      <a:pt x="345" y="493"/>
                      <a:pt x="341" y="502"/>
                      <a:pt x="333" y="5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252" name="TextBox 251"/>
          <p:cNvSpPr txBox="1"/>
          <p:nvPr/>
        </p:nvSpPr>
        <p:spPr>
          <a:xfrm>
            <a:off x="3075191" y="4855253"/>
            <a:ext cx="3095050" cy="1300440"/>
          </a:xfrm>
          <a:prstGeom prst="rect">
            <a:avLst/>
          </a:prstGeom>
          <a:noFill/>
        </p:spPr>
        <p:txBody>
          <a:bodyPr wrap="square" lIns="179285" tIns="143428" rIns="179285" bIns="143428" rtlCol="0">
            <a:spAutoFit/>
          </a:bodyPr>
          <a:lstStyle/>
          <a:p>
            <a:pPr indent="-233087" algn="ctr" defTabSz="914367">
              <a:lnSpc>
                <a:spcPct val="95000"/>
              </a:lnSpc>
              <a:spcAft>
                <a:spcPts val="588"/>
              </a:spcAft>
              <a:defRPr/>
            </a:pPr>
            <a:r>
              <a:rPr lang="en-US" sz="1961" dirty="0">
                <a:solidFill>
                  <a:srgbClr val="FFFFFF"/>
                </a:solidFill>
                <a:latin typeface="Segoe UI Semilight"/>
              </a:rPr>
              <a:t>Low priority VMs</a:t>
            </a:r>
          </a:p>
          <a:p>
            <a:pPr indent="-233087" algn="ctr" defTabSz="914367">
              <a:lnSpc>
                <a:spcPct val="95000"/>
              </a:lnSpc>
              <a:spcAft>
                <a:spcPts val="588"/>
              </a:spcAft>
              <a:defRPr/>
            </a:pPr>
            <a:r>
              <a:rPr lang="en-US" sz="1961" dirty="0">
                <a:solidFill>
                  <a:srgbClr val="FFFFFF"/>
                </a:solidFill>
                <a:latin typeface="Segoe UI Semilight"/>
              </a:rPr>
              <a:t>B Series VMs</a:t>
            </a:r>
          </a:p>
          <a:p>
            <a:pPr indent="-233087" algn="ctr" defTabSz="914367">
              <a:lnSpc>
                <a:spcPct val="95000"/>
              </a:lnSpc>
              <a:spcAft>
                <a:spcPts val="588"/>
              </a:spcAft>
              <a:defRPr/>
            </a:pPr>
            <a:r>
              <a:rPr lang="en-US" sz="1961" dirty="0">
                <a:solidFill>
                  <a:srgbClr val="FFFFFF"/>
                </a:solidFill>
                <a:latin typeface="Segoe UI Semilight"/>
              </a:rPr>
              <a:t>Archival Storage</a:t>
            </a:r>
          </a:p>
        </p:txBody>
      </p:sp>
      <p:grpSp>
        <p:nvGrpSpPr>
          <p:cNvPr id="16" name="Group 15"/>
          <p:cNvGrpSpPr/>
          <p:nvPr/>
        </p:nvGrpSpPr>
        <p:grpSpPr>
          <a:xfrm>
            <a:off x="3131155" y="1785555"/>
            <a:ext cx="2983131" cy="2974435"/>
            <a:chOff x="3193940" y="1820862"/>
            <a:chExt cx="3042949" cy="3034079"/>
          </a:xfrm>
        </p:grpSpPr>
        <p:sp>
          <p:nvSpPr>
            <p:cNvPr id="238" name="TextBox 237"/>
            <p:cNvSpPr txBox="1"/>
            <p:nvPr/>
          </p:nvSpPr>
          <p:spPr>
            <a:xfrm>
              <a:off x="3193940" y="1820862"/>
              <a:ext cx="3042949" cy="960263"/>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FFFFFF"/>
                  </a:solidFill>
                  <a:latin typeface="Segoe UI Semilight"/>
                </a:rPr>
                <a:t>Innovative Products </a:t>
              </a:r>
              <a:br>
                <a:rPr lang="en-US" sz="2353" dirty="0">
                  <a:solidFill>
                    <a:srgbClr val="FFFFFF"/>
                  </a:solidFill>
                  <a:latin typeface="Segoe UI Semilight"/>
                </a:rPr>
              </a:br>
              <a:r>
                <a:rPr lang="en-US" sz="2353" dirty="0">
                  <a:solidFill>
                    <a:srgbClr val="FFFFFF"/>
                  </a:solidFill>
                  <a:latin typeface="Segoe UI Semilight"/>
                </a:rPr>
                <a:t>and Services</a:t>
              </a:r>
            </a:p>
          </p:txBody>
        </p:sp>
        <p:grpSp>
          <p:nvGrpSpPr>
            <p:cNvPr id="5" name="Group 4"/>
            <p:cNvGrpSpPr/>
            <p:nvPr/>
          </p:nvGrpSpPr>
          <p:grpSpPr>
            <a:xfrm>
              <a:off x="3801011" y="3026141"/>
              <a:ext cx="1828800" cy="1828800"/>
              <a:chOff x="1548551" y="2789406"/>
              <a:chExt cx="1828800" cy="1828800"/>
            </a:xfrm>
          </p:grpSpPr>
          <p:sp>
            <p:nvSpPr>
              <p:cNvPr id="2" name="Oval 1"/>
              <p:cNvSpPr/>
              <p:nvPr/>
            </p:nvSpPr>
            <p:spPr bwMode="auto">
              <a:xfrm>
                <a:off x="1548551" y="2789406"/>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 name="Freeform 84"/>
              <p:cNvSpPr>
                <a:spLocks noEditPoints="1"/>
              </p:cNvSpPr>
              <p:nvPr/>
            </p:nvSpPr>
            <p:spPr bwMode="auto">
              <a:xfrm>
                <a:off x="2158151" y="3339348"/>
                <a:ext cx="609600" cy="728916"/>
              </a:xfrm>
              <a:custGeom>
                <a:avLst/>
                <a:gdLst>
                  <a:gd name="T0" fmla="*/ 604 w 1838"/>
                  <a:gd name="T1" fmla="*/ 253 h 2192"/>
                  <a:gd name="T2" fmla="*/ 1159 w 1838"/>
                  <a:gd name="T3" fmla="*/ 963 h 2192"/>
                  <a:gd name="T4" fmla="*/ 1105 w 1838"/>
                  <a:gd name="T5" fmla="*/ 573 h 2192"/>
                  <a:gd name="T6" fmla="*/ 214 w 1838"/>
                  <a:gd name="T7" fmla="*/ 0 h 2192"/>
                  <a:gd name="T8" fmla="*/ 1159 w 1838"/>
                  <a:gd name="T9" fmla="*/ 694 h 2192"/>
                  <a:gd name="T10" fmla="*/ 1088 w 1838"/>
                  <a:gd name="T11" fmla="*/ 764 h 2192"/>
                  <a:gd name="T12" fmla="*/ 284 w 1838"/>
                  <a:gd name="T13" fmla="*/ 198 h 2192"/>
                  <a:gd name="T14" fmla="*/ 214 w 1838"/>
                  <a:gd name="T15" fmla="*/ 128 h 2192"/>
                  <a:gd name="T16" fmla="*/ 1443 w 1838"/>
                  <a:gd name="T17" fmla="*/ 262 h 2192"/>
                  <a:gd name="T18" fmla="*/ 1309 w 1838"/>
                  <a:gd name="T19" fmla="*/ 1063 h 2192"/>
                  <a:gd name="T20" fmla="*/ 903 w 1838"/>
                  <a:gd name="T21" fmla="*/ 764 h 2192"/>
                  <a:gd name="T22" fmla="*/ 639 w 1838"/>
                  <a:gd name="T23" fmla="*/ 952 h 2192"/>
                  <a:gd name="T24" fmla="*/ 704 w 1838"/>
                  <a:gd name="T25" fmla="*/ 1683 h 2192"/>
                  <a:gd name="T26" fmla="*/ 767 w 1838"/>
                  <a:gd name="T27" fmla="*/ 1191 h 2192"/>
                  <a:gd name="T28" fmla="*/ 1683 w 1838"/>
                  <a:gd name="T29" fmla="*/ 390 h 2192"/>
                  <a:gd name="T30" fmla="*/ 1443 w 1838"/>
                  <a:gd name="T31" fmla="*/ 134 h 2192"/>
                  <a:gd name="T32" fmla="*/ 960 w 1838"/>
                  <a:gd name="T33" fmla="*/ 198 h 2192"/>
                  <a:gd name="T34" fmla="*/ 704 w 1838"/>
                  <a:gd name="T35" fmla="*/ 1555 h 2192"/>
                  <a:gd name="T36" fmla="*/ 775 w 1838"/>
                  <a:gd name="T37" fmla="*/ 1484 h 2192"/>
                  <a:gd name="T38" fmla="*/ 704 w 1838"/>
                  <a:gd name="T39" fmla="*/ 694 h 2192"/>
                  <a:gd name="T40" fmla="*/ 1631 w 1838"/>
                  <a:gd name="T41" fmla="*/ 128 h 2192"/>
                  <a:gd name="T42" fmla="*/ 1560 w 1838"/>
                  <a:gd name="T43" fmla="*/ 198 h 2192"/>
                  <a:gd name="T44" fmla="*/ 1230 w 1838"/>
                  <a:gd name="T45" fmla="*/ 198 h 2192"/>
                  <a:gd name="T46" fmla="*/ 1159 w 1838"/>
                  <a:gd name="T47" fmla="*/ 128 h 2192"/>
                  <a:gd name="T48" fmla="*/ 1823 w 1838"/>
                  <a:gd name="T49" fmla="*/ 1484 h 2192"/>
                  <a:gd name="T50" fmla="*/ 1553 w 1838"/>
                  <a:gd name="T51" fmla="*/ 1670 h 2192"/>
                  <a:gd name="T52" fmla="*/ 1362 w 1838"/>
                  <a:gd name="T53" fmla="*/ 1922 h 2192"/>
                  <a:gd name="T54" fmla="*/ 1177 w 1838"/>
                  <a:gd name="T55" fmla="*/ 2192 h 2192"/>
                  <a:gd name="T56" fmla="*/ 1639 w 1838"/>
                  <a:gd name="T57" fmla="*/ 2192 h 2192"/>
                  <a:gd name="T58" fmla="*/ 1177 w 1838"/>
                  <a:gd name="T59" fmla="*/ 2064 h 2192"/>
                  <a:gd name="T60" fmla="*/ 1247 w 1838"/>
                  <a:gd name="T61" fmla="*/ 1993 h 2192"/>
                  <a:gd name="T62" fmla="*/ 1695 w 1838"/>
                  <a:gd name="T63" fmla="*/ 1484 h 2192"/>
                  <a:gd name="T64" fmla="*/ 1624 w 1838"/>
                  <a:gd name="T65" fmla="*/ 1414 h 2192"/>
                  <a:gd name="T66" fmla="*/ 1639 w 1838"/>
                  <a:gd name="T67" fmla="*/ 1922 h 2192"/>
                  <a:gd name="T68" fmla="*/ 1133 w 1838"/>
                  <a:gd name="T69" fmla="*/ 1678 h 2192"/>
                  <a:gd name="T70" fmla="*/ 1177 w 1838"/>
                  <a:gd name="T71" fmla="*/ 1286 h 2192"/>
                  <a:gd name="T72" fmla="*/ 807 w 1838"/>
                  <a:gd name="T73" fmla="*/ 1823 h 2192"/>
                  <a:gd name="T74" fmla="*/ 384 w 1838"/>
                  <a:gd name="T75" fmla="*/ 1922 h 2192"/>
                  <a:gd name="T76" fmla="*/ 412 w 1838"/>
                  <a:gd name="T77" fmla="*/ 764 h 2192"/>
                  <a:gd name="T78" fmla="*/ 157 w 1838"/>
                  <a:gd name="T79" fmla="*/ 955 h 2192"/>
                  <a:gd name="T80" fmla="*/ 199 w 1838"/>
                  <a:gd name="T81" fmla="*/ 2192 h 2192"/>
                  <a:gd name="T82" fmla="*/ 704 w 1838"/>
                  <a:gd name="T83" fmla="*/ 2192 h 2192"/>
                  <a:gd name="T84" fmla="*/ 1133 w 1838"/>
                  <a:gd name="T85" fmla="*/ 1678 h 2192"/>
                  <a:gd name="T86" fmla="*/ 1177 w 1838"/>
                  <a:gd name="T87" fmla="*/ 1555 h 2192"/>
                  <a:gd name="T88" fmla="*/ 199 w 1838"/>
                  <a:gd name="T89" fmla="*/ 2064 h 2192"/>
                  <a:gd name="T90" fmla="*/ 270 w 1838"/>
                  <a:gd name="T91" fmla="*/ 1993 h 2192"/>
                  <a:gd name="T92" fmla="*/ 143 w 1838"/>
                  <a:gd name="T93" fmla="*/ 764 h 2192"/>
                  <a:gd name="T94" fmla="*/ 214 w 1838"/>
                  <a:gd name="T95" fmla="*/ 835 h 2192"/>
                  <a:gd name="T96" fmla="*/ 704 w 1838"/>
                  <a:gd name="T97" fmla="*/ 192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38" h="2192">
                    <a:moveTo>
                      <a:pt x="214" y="397"/>
                    </a:moveTo>
                    <a:cubicBezTo>
                      <a:pt x="304" y="397"/>
                      <a:pt x="381" y="336"/>
                      <a:pt x="405" y="253"/>
                    </a:cubicBezTo>
                    <a:cubicBezTo>
                      <a:pt x="604" y="253"/>
                      <a:pt x="604" y="253"/>
                      <a:pt x="604" y="253"/>
                    </a:cubicBezTo>
                    <a:cubicBezTo>
                      <a:pt x="998" y="647"/>
                      <a:pt x="998" y="647"/>
                      <a:pt x="998" y="647"/>
                    </a:cubicBezTo>
                    <a:cubicBezTo>
                      <a:pt x="974" y="680"/>
                      <a:pt x="960" y="720"/>
                      <a:pt x="960" y="764"/>
                    </a:cubicBezTo>
                    <a:cubicBezTo>
                      <a:pt x="960" y="874"/>
                      <a:pt x="1049" y="963"/>
                      <a:pt x="1159" y="963"/>
                    </a:cubicBezTo>
                    <a:cubicBezTo>
                      <a:pt x="1268" y="963"/>
                      <a:pt x="1358" y="874"/>
                      <a:pt x="1358" y="764"/>
                    </a:cubicBezTo>
                    <a:cubicBezTo>
                      <a:pt x="1358" y="655"/>
                      <a:pt x="1268" y="566"/>
                      <a:pt x="1159" y="566"/>
                    </a:cubicBezTo>
                    <a:cubicBezTo>
                      <a:pt x="1140" y="566"/>
                      <a:pt x="1122" y="568"/>
                      <a:pt x="1105" y="573"/>
                    </a:cubicBezTo>
                    <a:cubicBezTo>
                      <a:pt x="657" y="125"/>
                      <a:pt x="657" y="125"/>
                      <a:pt x="657" y="125"/>
                    </a:cubicBezTo>
                    <a:cubicBezTo>
                      <a:pt x="398" y="125"/>
                      <a:pt x="398" y="125"/>
                      <a:pt x="398" y="125"/>
                    </a:cubicBezTo>
                    <a:cubicBezTo>
                      <a:pt x="369" y="51"/>
                      <a:pt x="297" y="0"/>
                      <a:pt x="214" y="0"/>
                    </a:cubicBezTo>
                    <a:cubicBezTo>
                      <a:pt x="104" y="0"/>
                      <a:pt x="15" y="89"/>
                      <a:pt x="15" y="198"/>
                    </a:cubicBezTo>
                    <a:cubicBezTo>
                      <a:pt x="15" y="308"/>
                      <a:pt x="104" y="397"/>
                      <a:pt x="214" y="397"/>
                    </a:cubicBezTo>
                    <a:close/>
                    <a:moveTo>
                      <a:pt x="1159" y="694"/>
                    </a:moveTo>
                    <a:cubicBezTo>
                      <a:pt x="1198" y="694"/>
                      <a:pt x="1230" y="725"/>
                      <a:pt x="1230" y="764"/>
                    </a:cubicBezTo>
                    <a:cubicBezTo>
                      <a:pt x="1230" y="803"/>
                      <a:pt x="1198" y="835"/>
                      <a:pt x="1159" y="835"/>
                    </a:cubicBezTo>
                    <a:cubicBezTo>
                      <a:pt x="1120" y="835"/>
                      <a:pt x="1088" y="803"/>
                      <a:pt x="1088" y="764"/>
                    </a:cubicBezTo>
                    <a:cubicBezTo>
                      <a:pt x="1088" y="725"/>
                      <a:pt x="1120" y="694"/>
                      <a:pt x="1159" y="694"/>
                    </a:cubicBezTo>
                    <a:close/>
                    <a:moveTo>
                      <a:pt x="214" y="128"/>
                    </a:moveTo>
                    <a:cubicBezTo>
                      <a:pt x="253" y="128"/>
                      <a:pt x="284" y="159"/>
                      <a:pt x="284" y="198"/>
                    </a:cubicBezTo>
                    <a:cubicBezTo>
                      <a:pt x="284" y="237"/>
                      <a:pt x="253" y="269"/>
                      <a:pt x="214" y="269"/>
                    </a:cubicBezTo>
                    <a:cubicBezTo>
                      <a:pt x="175" y="269"/>
                      <a:pt x="143" y="237"/>
                      <a:pt x="143" y="198"/>
                    </a:cubicBezTo>
                    <a:cubicBezTo>
                      <a:pt x="143" y="159"/>
                      <a:pt x="175" y="128"/>
                      <a:pt x="214" y="128"/>
                    </a:cubicBezTo>
                    <a:close/>
                    <a:moveTo>
                      <a:pt x="1159" y="397"/>
                    </a:moveTo>
                    <a:cubicBezTo>
                      <a:pt x="1246" y="397"/>
                      <a:pt x="1320" y="341"/>
                      <a:pt x="1347" y="262"/>
                    </a:cubicBezTo>
                    <a:cubicBezTo>
                      <a:pt x="1443" y="262"/>
                      <a:pt x="1443" y="262"/>
                      <a:pt x="1443" y="262"/>
                    </a:cubicBezTo>
                    <a:cubicBezTo>
                      <a:pt x="1461" y="317"/>
                      <a:pt x="1503" y="360"/>
                      <a:pt x="1555" y="382"/>
                    </a:cubicBezTo>
                    <a:cubicBezTo>
                      <a:pt x="1555" y="817"/>
                      <a:pt x="1555" y="817"/>
                      <a:pt x="1555" y="817"/>
                    </a:cubicBezTo>
                    <a:cubicBezTo>
                      <a:pt x="1309" y="1063"/>
                      <a:pt x="1309" y="1063"/>
                      <a:pt x="1309" y="1063"/>
                    </a:cubicBezTo>
                    <a:cubicBezTo>
                      <a:pt x="767" y="1063"/>
                      <a:pt x="767" y="1063"/>
                      <a:pt x="767" y="1063"/>
                    </a:cubicBezTo>
                    <a:cubicBezTo>
                      <a:pt x="767" y="953"/>
                      <a:pt x="767" y="953"/>
                      <a:pt x="767" y="953"/>
                    </a:cubicBezTo>
                    <a:cubicBezTo>
                      <a:pt x="846" y="927"/>
                      <a:pt x="903" y="852"/>
                      <a:pt x="903" y="764"/>
                    </a:cubicBezTo>
                    <a:cubicBezTo>
                      <a:pt x="903" y="655"/>
                      <a:pt x="814" y="566"/>
                      <a:pt x="704" y="566"/>
                    </a:cubicBezTo>
                    <a:cubicBezTo>
                      <a:pt x="595" y="566"/>
                      <a:pt x="506" y="655"/>
                      <a:pt x="506" y="764"/>
                    </a:cubicBezTo>
                    <a:cubicBezTo>
                      <a:pt x="506" y="851"/>
                      <a:pt x="561" y="925"/>
                      <a:pt x="639" y="952"/>
                    </a:cubicBezTo>
                    <a:cubicBezTo>
                      <a:pt x="639" y="1297"/>
                      <a:pt x="639" y="1297"/>
                      <a:pt x="639" y="1297"/>
                    </a:cubicBezTo>
                    <a:cubicBezTo>
                      <a:pt x="561" y="1324"/>
                      <a:pt x="506" y="1398"/>
                      <a:pt x="506" y="1484"/>
                    </a:cubicBezTo>
                    <a:cubicBezTo>
                      <a:pt x="506" y="1594"/>
                      <a:pt x="595" y="1683"/>
                      <a:pt x="704" y="1683"/>
                    </a:cubicBezTo>
                    <a:cubicBezTo>
                      <a:pt x="814" y="1683"/>
                      <a:pt x="903" y="1594"/>
                      <a:pt x="903" y="1484"/>
                    </a:cubicBezTo>
                    <a:cubicBezTo>
                      <a:pt x="903" y="1397"/>
                      <a:pt x="846" y="1322"/>
                      <a:pt x="767" y="1296"/>
                    </a:cubicBezTo>
                    <a:cubicBezTo>
                      <a:pt x="767" y="1191"/>
                      <a:pt x="767" y="1191"/>
                      <a:pt x="767" y="1191"/>
                    </a:cubicBezTo>
                    <a:cubicBezTo>
                      <a:pt x="1362" y="1191"/>
                      <a:pt x="1362" y="1191"/>
                      <a:pt x="1362" y="1191"/>
                    </a:cubicBezTo>
                    <a:cubicBezTo>
                      <a:pt x="1683" y="870"/>
                      <a:pt x="1683" y="870"/>
                      <a:pt x="1683" y="870"/>
                    </a:cubicBezTo>
                    <a:cubicBezTo>
                      <a:pt x="1683" y="390"/>
                      <a:pt x="1683" y="390"/>
                      <a:pt x="1683" y="390"/>
                    </a:cubicBezTo>
                    <a:cubicBezTo>
                      <a:pt x="1768" y="367"/>
                      <a:pt x="1830" y="290"/>
                      <a:pt x="1830" y="198"/>
                    </a:cubicBezTo>
                    <a:cubicBezTo>
                      <a:pt x="1830" y="89"/>
                      <a:pt x="1740" y="0"/>
                      <a:pt x="1631" y="0"/>
                    </a:cubicBezTo>
                    <a:cubicBezTo>
                      <a:pt x="1544" y="0"/>
                      <a:pt x="1469" y="56"/>
                      <a:pt x="1443" y="134"/>
                    </a:cubicBezTo>
                    <a:cubicBezTo>
                      <a:pt x="1347" y="134"/>
                      <a:pt x="1347" y="134"/>
                      <a:pt x="1347" y="134"/>
                    </a:cubicBezTo>
                    <a:cubicBezTo>
                      <a:pt x="1320" y="56"/>
                      <a:pt x="1246" y="0"/>
                      <a:pt x="1159" y="0"/>
                    </a:cubicBezTo>
                    <a:cubicBezTo>
                      <a:pt x="1049" y="0"/>
                      <a:pt x="960" y="89"/>
                      <a:pt x="960" y="198"/>
                    </a:cubicBezTo>
                    <a:cubicBezTo>
                      <a:pt x="960" y="308"/>
                      <a:pt x="1049" y="397"/>
                      <a:pt x="1159" y="397"/>
                    </a:cubicBezTo>
                    <a:close/>
                    <a:moveTo>
                      <a:pt x="775" y="1484"/>
                    </a:moveTo>
                    <a:cubicBezTo>
                      <a:pt x="775" y="1523"/>
                      <a:pt x="743" y="1555"/>
                      <a:pt x="704" y="1555"/>
                    </a:cubicBezTo>
                    <a:cubicBezTo>
                      <a:pt x="665" y="1555"/>
                      <a:pt x="634" y="1523"/>
                      <a:pt x="634" y="1484"/>
                    </a:cubicBezTo>
                    <a:cubicBezTo>
                      <a:pt x="634" y="1445"/>
                      <a:pt x="665" y="1414"/>
                      <a:pt x="704" y="1414"/>
                    </a:cubicBezTo>
                    <a:cubicBezTo>
                      <a:pt x="743" y="1414"/>
                      <a:pt x="775" y="1445"/>
                      <a:pt x="775" y="1484"/>
                    </a:cubicBezTo>
                    <a:close/>
                    <a:moveTo>
                      <a:pt x="704" y="835"/>
                    </a:moveTo>
                    <a:cubicBezTo>
                      <a:pt x="665" y="835"/>
                      <a:pt x="634" y="803"/>
                      <a:pt x="634" y="764"/>
                    </a:cubicBezTo>
                    <a:cubicBezTo>
                      <a:pt x="634" y="725"/>
                      <a:pt x="665" y="694"/>
                      <a:pt x="704" y="694"/>
                    </a:cubicBezTo>
                    <a:cubicBezTo>
                      <a:pt x="743" y="694"/>
                      <a:pt x="775" y="725"/>
                      <a:pt x="775" y="764"/>
                    </a:cubicBezTo>
                    <a:cubicBezTo>
                      <a:pt x="775" y="803"/>
                      <a:pt x="743" y="835"/>
                      <a:pt x="704" y="835"/>
                    </a:cubicBezTo>
                    <a:close/>
                    <a:moveTo>
                      <a:pt x="1631" y="128"/>
                    </a:moveTo>
                    <a:cubicBezTo>
                      <a:pt x="1670" y="128"/>
                      <a:pt x="1702" y="159"/>
                      <a:pt x="1702" y="198"/>
                    </a:cubicBezTo>
                    <a:cubicBezTo>
                      <a:pt x="1702" y="237"/>
                      <a:pt x="1670" y="269"/>
                      <a:pt x="1631" y="269"/>
                    </a:cubicBezTo>
                    <a:cubicBezTo>
                      <a:pt x="1592" y="269"/>
                      <a:pt x="1560" y="237"/>
                      <a:pt x="1560" y="198"/>
                    </a:cubicBezTo>
                    <a:cubicBezTo>
                      <a:pt x="1560" y="159"/>
                      <a:pt x="1592" y="128"/>
                      <a:pt x="1631" y="128"/>
                    </a:cubicBezTo>
                    <a:close/>
                    <a:moveTo>
                      <a:pt x="1159" y="128"/>
                    </a:moveTo>
                    <a:cubicBezTo>
                      <a:pt x="1198" y="128"/>
                      <a:pt x="1230" y="159"/>
                      <a:pt x="1230" y="198"/>
                    </a:cubicBezTo>
                    <a:cubicBezTo>
                      <a:pt x="1230" y="237"/>
                      <a:pt x="1198" y="269"/>
                      <a:pt x="1159" y="269"/>
                    </a:cubicBezTo>
                    <a:cubicBezTo>
                      <a:pt x="1120" y="269"/>
                      <a:pt x="1088" y="237"/>
                      <a:pt x="1088" y="198"/>
                    </a:cubicBezTo>
                    <a:cubicBezTo>
                      <a:pt x="1088" y="159"/>
                      <a:pt x="1120" y="128"/>
                      <a:pt x="1159" y="128"/>
                    </a:cubicBezTo>
                    <a:close/>
                    <a:moveTo>
                      <a:pt x="1681" y="1799"/>
                    </a:moveTo>
                    <a:cubicBezTo>
                      <a:pt x="1681" y="1675"/>
                      <a:pt x="1681" y="1675"/>
                      <a:pt x="1681" y="1675"/>
                    </a:cubicBezTo>
                    <a:cubicBezTo>
                      <a:pt x="1763" y="1650"/>
                      <a:pt x="1823" y="1574"/>
                      <a:pt x="1823" y="1484"/>
                    </a:cubicBezTo>
                    <a:cubicBezTo>
                      <a:pt x="1823" y="1375"/>
                      <a:pt x="1734" y="1286"/>
                      <a:pt x="1624" y="1286"/>
                    </a:cubicBezTo>
                    <a:cubicBezTo>
                      <a:pt x="1514" y="1286"/>
                      <a:pt x="1425" y="1375"/>
                      <a:pt x="1425" y="1484"/>
                    </a:cubicBezTo>
                    <a:cubicBezTo>
                      <a:pt x="1425" y="1569"/>
                      <a:pt x="1478" y="1641"/>
                      <a:pt x="1553" y="1670"/>
                    </a:cubicBezTo>
                    <a:cubicBezTo>
                      <a:pt x="1553" y="1814"/>
                      <a:pt x="1553" y="1814"/>
                      <a:pt x="1553" y="1814"/>
                    </a:cubicBezTo>
                    <a:cubicBezTo>
                      <a:pt x="1507" y="1836"/>
                      <a:pt x="1472" y="1874"/>
                      <a:pt x="1453" y="1922"/>
                    </a:cubicBezTo>
                    <a:cubicBezTo>
                      <a:pt x="1362" y="1922"/>
                      <a:pt x="1362" y="1922"/>
                      <a:pt x="1362" y="1922"/>
                    </a:cubicBezTo>
                    <a:cubicBezTo>
                      <a:pt x="1333" y="1847"/>
                      <a:pt x="1261" y="1794"/>
                      <a:pt x="1177" y="1794"/>
                    </a:cubicBezTo>
                    <a:cubicBezTo>
                      <a:pt x="1067" y="1794"/>
                      <a:pt x="978" y="1883"/>
                      <a:pt x="978" y="1993"/>
                    </a:cubicBezTo>
                    <a:cubicBezTo>
                      <a:pt x="978" y="2103"/>
                      <a:pt x="1067" y="2192"/>
                      <a:pt x="1177" y="2192"/>
                    </a:cubicBezTo>
                    <a:cubicBezTo>
                      <a:pt x="1266" y="2192"/>
                      <a:pt x="1343" y="2132"/>
                      <a:pt x="1367" y="2050"/>
                    </a:cubicBezTo>
                    <a:cubicBezTo>
                      <a:pt x="1448" y="2050"/>
                      <a:pt x="1448" y="2050"/>
                      <a:pt x="1448" y="2050"/>
                    </a:cubicBezTo>
                    <a:cubicBezTo>
                      <a:pt x="1473" y="2132"/>
                      <a:pt x="1549" y="2192"/>
                      <a:pt x="1639" y="2192"/>
                    </a:cubicBezTo>
                    <a:cubicBezTo>
                      <a:pt x="1748" y="2192"/>
                      <a:pt x="1838" y="2103"/>
                      <a:pt x="1838" y="1993"/>
                    </a:cubicBezTo>
                    <a:cubicBezTo>
                      <a:pt x="1838" y="1898"/>
                      <a:pt x="1770" y="1818"/>
                      <a:pt x="1681" y="1799"/>
                    </a:cubicBezTo>
                    <a:close/>
                    <a:moveTo>
                      <a:pt x="1177" y="2064"/>
                    </a:moveTo>
                    <a:cubicBezTo>
                      <a:pt x="1138" y="2064"/>
                      <a:pt x="1106" y="2032"/>
                      <a:pt x="1106" y="1993"/>
                    </a:cubicBezTo>
                    <a:cubicBezTo>
                      <a:pt x="1106" y="1954"/>
                      <a:pt x="1138" y="1922"/>
                      <a:pt x="1177" y="1922"/>
                    </a:cubicBezTo>
                    <a:cubicBezTo>
                      <a:pt x="1216" y="1922"/>
                      <a:pt x="1247" y="1954"/>
                      <a:pt x="1247" y="1993"/>
                    </a:cubicBezTo>
                    <a:cubicBezTo>
                      <a:pt x="1247" y="2032"/>
                      <a:pt x="1216" y="2064"/>
                      <a:pt x="1177" y="2064"/>
                    </a:cubicBezTo>
                    <a:close/>
                    <a:moveTo>
                      <a:pt x="1624" y="1414"/>
                    </a:moveTo>
                    <a:cubicBezTo>
                      <a:pt x="1663" y="1414"/>
                      <a:pt x="1695" y="1445"/>
                      <a:pt x="1695" y="1484"/>
                    </a:cubicBezTo>
                    <a:cubicBezTo>
                      <a:pt x="1695" y="1523"/>
                      <a:pt x="1663" y="1555"/>
                      <a:pt x="1624" y="1555"/>
                    </a:cubicBezTo>
                    <a:cubicBezTo>
                      <a:pt x="1585" y="1555"/>
                      <a:pt x="1553" y="1523"/>
                      <a:pt x="1553" y="1484"/>
                    </a:cubicBezTo>
                    <a:cubicBezTo>
                      <a:pt x="1553" y="1445"/>
                      <a:pt x="1585" y="1414"/>
                      <a:pt x="1624" y="1414"/>
                    </a:cubicBezTo>
                    <a:close/>
                    <a:moveTo>
                      <a:pt x="1639" y="2064"/>
                    </a:moveTo>
                    <a:cubicBezTo>
                      <a:pt x="1600" y="2064"/>
                      <a:pt x="1568" y="2032"/>
                      <a:pt x="1568" y="1993"/>
                    </a:cubicBezTo>
                    <a:cubicBezTo>
                      <a:pt x="1568" y="1954"/>
                      <a:pt x="1600" y="1922"/>
                      <a:pt x="1639" y="1922"/>
                    </a:cubicBezTo>
                    <a:cubicBezTo>
                      <a:pt x="1678" y="1922"/>
                      <a:pt x="1710" y="1954"/>
                      <a:pt x="1710" y="1993"/>
                    </a:cubicBezTo>
                    <a:cubicBezTo>
                      <a:pt x="1710" y="2032"/>
                      <a:pt x="1678" y="2064"/>
                      <a:pt x="1639" y="2064"/>
                    </a:cubicBezTo>
                    <a:close/>
                    <a:moveTo>
                      <a:pt x="1133" y="1678"/>
                    </a:moveTo>
                    <a:cubicBezTo>
                      <a:pt x="1147" y="1681"/>
                      <a:pt x="1162" y="1683"/>
                      <a:pt x="1177" y="1683"/>
                    </a:cubicBezTo>
                    <a:cubicBezTo>
                      <a:pt x="1286" y="1683"/>
                      <a:pt x="1375" y="1594"/>
                      <a:pt x="1375" y="1484"/>
                    </a:cubicBezTo>
                    <a:cubicBezTo>
                      <a:pt x="1375" y="1375"/>
                      <a:pt x="1286" y="1286"/>
                      <a:pt x="1177" y="1286"/>
                    </a:cubicBezTo>
                    <a:cubicBezTo>
                      <a:pt x="1067" y="1286"/>
                      <a:pt x="978" y="1375"/>
                      <a:pt x="978" y="1484"/>
                    </a:cubicBezTo>
                    <a:cubicBezTo>
                      <a:pt x="978" y="1531"/>
                      <a:pt x="994" y="1575"/>
                      <a:pt x="1022" y="1609"/>
                    </a:cubicBezTo>
                    <a:cubicBezTo>
                      <a:pt x="807" y="1823"/>
                      <a:pt x="807" y="1823"/>
                      <a:pt x="807" y="1823"/>
                    </a:cubicBezTo>
                    <a:cubicBezTo>
                      <a:pt x="777" y="1805"/>
                      <a:pt x="742" y="1794"/>
                      <a:pt x="704" y="1794"/>
                    </a:cubicBezTo>
                    <a:cubicBezTo>
                      <a:pt x="620" y="1794"/>
                      <a:pt x="548" y="1847"/>
                      <a:pt x="519" y="1922"/>
                    </a:cubicBezTo>
                    <a:cubicBezTo>
                      <a:pt x="384" y="1922"/>
                      <a:pt x="384" y="1922"/>
                      <a:pt x="384" y="1922"/>
                    </a:cubicBezTo>
                    <a:cubicBezTo>
                      <a:pt x="366" y="1874"/>
                      <a:pt x="330" y="1836"/>
                      <a:pt x="285" y="1814"/>
                    </a:cubicBezTo>
                    <a:cubicBezTo>
                      <a:pt x="285" y="950"/>
                      <a:pt x="285" y="950"/>
                      <a:pt x="285" y="950"/>
                    </a:cubicBezTo>
                    <a:cubicBezTo>
                      <a:pt x="359" y="921"/>
                      <a:pt x="412" y="849"/>
                      <a:pt x="412" y="764"/>
                    </a:cubicBezTo>
                    <a:cubicBezTo>
                      <a:pt x="412" y="655"/>
                      <a:pt x="323" y="566"/>
                      <a:pt x="214" y="566"/>
                    </a:cubicBezTo>
                    <a:cubicBezTo>
                      <a:pt x="104" y="566"/>
                      <a:pt x="15" y="655"/>
                      <a:pt x="15" y="764"/>
                    </a:cubicBezTo>
                    <a:cubicBezTo>
                      <a:pt x="15" y="854"/>
                      <a:pt x="75" y="930"/>
                      <a:pt x="157" y="955"/>
                    </a:cubicBezTo>
                    <a:cubicBezTo>
                      <a:pt x="157" y="1799"/>
                      <a:pt x="157" y="1799"/>
                      <a:pt x="157" y="1799"/>
                    </a:cubicBezTo>
                    <a:cubicBezTo>
                      <a:pt x="67" y="1818"/>
                      <a:pt x="0" y="1898"/>
                      <a:pt x="0" y="1993"/>
                    </a:cubicBezTo>
                    <a:cubicBezTo>
                      <a:pt x="0" y="2103"/>
                      <a:pt x="89" y="2192"/>
                      <a:pt x="199" y="2192"/>
                    </a:cubicBezTo>
                    <a:cubicBezTo>
                      <a:pt x="289" y="2192"/>
                      <a:pt x="365" y="2132"/>
                      <a:pt x="389" y="2050"/>
                    </a:cubicBezTo>
                    <a:cubicBezTo>
                      <a:pt x="514" y="2050"/>
                      <a:pt x="514" y="2050"/>
                      <a:pt x="514" y="2050"/>
                    </a:cubicBezTo>
                    <a:cubicBezTo>
                      <a:pt x="538" y="2132"/>
                      <a:pt x="615" y="2192"/>
                      <a:pt x="704" y="2192"/>
                    </a:cubicBezTo>
                    <a:cubicBezTo>
                      <a:pt x="814" y="2192"/>
                      <a:pt x="903" y="2103"/>
                      <a:pt x="903" y="1993"/>
                    </a:cubicBezTo>
                    <a:cubicBezTo>
                      <a:pt x="903" y="1968"/>
                      <a:pt x="898" y="1944"/>
                      <a:pt x="890" y="1922"/>
                    </a:cubicBezTo>
                    <a:lnTo>
                      <a:pt x="1133" y="1678"/>
                    </a:lnTo>
                    <a:close/>
                    <a:moveTo>
                      <a:pt x="1177" y="1414"/>
                    </a:moveTo>
                    <a:cubicBezTo>
                      <a:pt x="1216" y="1414"/>
                      <a:pt x="1247" y="1445"/>
                      <a:pt x="1247" y="1484"/>
                    </a:cubicBezTo>
                    <a:cubicBezTo>
                      <a:pt x="1247" y="1523"/>
                      <a:pt x="1216" y="1555"/>
                      <a:pt x="1177" y="1555"/>
                    </a:cubicBezTo>
                    <a:cubicBezTo>
                      <a:pt x="1138" y="1555"/>
                      <a:pt x="1106" y="1523"/>
                      <a:pt x="1106" y="1484"/>
                    </a:cubicBezTo>
                    <a:cubicBezTo>
                      <a:pt x="1106" y="1445"/>
                      <a:pt x="1138" y="1414"/>
                      <a:pt x="1177" y="1414"/>
                    </a:cubicBezTo>
                    <a:close/>
                    <a:moveTo>
                      <a:pt x="199" y="2064"/>
                    </a:moveTo>
                    <a:cubicBezTo>
                      <a:pt x="160" y="2064"/>
                      <a:pt x="128" y="2032"/>
                      <a:pt x="128" y="1993"/>
                    </a:cubicBezTo>
                    <a:cubicBezTo>
                      <a:pt x="128" y="1954"/>
                      <a:pt x="160" y="1922"/>
                      <a:pt x="199" y="1922"/>
                    </a:cubicBezTo>
                    <a:cubicBezTo>
                      <a:pt x="238" y="1922"/>
                      <a:pt x="270" y="1954"/>
                      <a:pt x="270" y="1993"/>
                    </a:cubicBezTo>
                    <a:cubicBezTo>
                      <a:pt x="270" y="2032"/>
                      <a:pt x="238" y="2064"/>
                      <a:pt x="199" y="2064"/>
                    </a:cubicBezTo>
                    <a:close/>
                    <a:moveTo>
                      <a:pt x="214" y="835"/>
                    </a:moveTo>
                    <a:cubicBezTo>
                      <a:pt x="175" y="835"/>
                      <a:pt x="143" y="803"/>
                      <a:pt x="143" y="764"/>
                    </a:cubicBezTo>
                    <a:cubicBezTo>
                      <a:pt x="143" y="725"/>
                      <a:pt x="175" y="694"/>
                      <a:pt x="214" y="694"/>
                    </a:cubicBezTo>
                    <a:cubicBezTo>
                      <a:pt x="253" y="694"/>
                      <a:pt x="284" y="725"/>
                      <a:pt x="284" y="764"/>
                    </a:cubicBezTo>
                    <a:cubicBezTo>
                      <a:pt x="284" y="803"/>
                      <a:pt x="253" y="835"/>
                      <a:pt x="214" y="835"/>
                    </a:cubicBezTo>
                    <a:close/>
                    <a:moveTo>
                      <a:pt x="704" y="2064"/>
                    </a:moveTo>
                    <a:cubicBezTo>
                      <a:pt x="665" y="2064"/>
                      <a:pt x="634" y="2032"/>
                      <a:pt x="634" y="1993"/>
                    </a:cubicBezTo>
                    <a:cubicBezTo>
                      <a:pt x="634" y="1954"/>
                      <a:pt x="665" y="1922"/>
                      <a:pt x="704" y="1922"/>
                    </a:cubicBezTo>
                    <a:cubicBezTo>
                      <a:pt x="743" y="1922"/>
                      <a:pt x="775" y="1954"/>
                      <a:pt x="775" y="1993"/>
                    </a:cubicBezTo>
                    <a:cubicBezTo>
                      <a:pt x="775" y="2032"/>
                      <a:pt x="743" y="2064"/>
                      <a:pt x="704" y="2064"/>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22" name="TextBox 21"/>
          <p:cNvSpPr txBox="1"/>
          <p:nvPr/>
        </p:nvSpPr>
        <p:spPr>
          <a:xfrm>
            <a:off x="6212217" y="4855253"/>
            <a:ext cx="2763977" cy="1225009"/>
          </a:xfrm>
          <a:prstGeom prst="rect">
            <a:avLst/>
          </a:prstGeom>
          <a:noFill/>
        </p:spPr>
        <p:txBody>
          <a:bodyPr wrap="square" lIns="179285" tIns="143428" rIns="179285" bIns="143428" rtlCol="0">
            <a:spAutoFit/>
          </a:bodyPr>
          <a:lstStyle/>
          <a:p>
            <a:pPr indent="-233087" algn="ctr" defTabSz="914367">
              <a:lnSpc>
                <a:spcPct val="95000"/>
              </a:lnSpc>
              <a:spcAft>
                <a:spcPts val="588"/>
              </a:spcAft>
              <a:defRPr/>
            </a:pPr>
            <a:r>
              <a:rPr lang="en-US" sz="1961" dirty="0">
                <a:solidFill>
                  <a:srgbClr val="FFFFFF"/>
                </a:solidFill>
                <a:latin typeface="Segoe UI Semilight"/>
              </a:rPr>
              <a:t>Azure Cost Management </a:t>
            </a:r>
          </a:p>
          <a:p>
            <a:pPr indent="-233087" algn="ctr" defTabSz="914367">
              <a:lnSpc>
                <a:spcPct val="95000"/>
              </a:lnSpc>
              <a:spcAft>
                <a:spcPts val="588"/>
              </a:spcAft>
              <a:defRPr/>
            </a:pPr>
            <a:r>
              <a:rPr lang="en-US" sz="1961" dirty="0">
                <a:solidFill>
                  <a:srgbClr val="FFFFFF"/>
                </a:solidFill>
                <a:latin typeface="Segoe UI Semilight"/>
              </a:rPr>
              <a:t>Azure Advisor</a:t>
            </a:r>
          </a:p>
        </p:txBody>
      </p:sp>
      <p:grpSp>
        <p:nvGrpSpPr>
          <p:cNvPr id="18" name="Group 17"/>
          <p:cNvGrpSpPr/>
          <p:nvPr/>
        </p:nvGrpSpPr>
        <p:grpSpPr>
          <a:xfrm>
            <a:off x="6638808" y="1785555"/>
            <a:ext cx="1910807" cy="2974435"/>
            <a:chOff x="6771929" y="1820862"/>
            <a:chExt cx="1949123" cy="3034079"/>
          </a:xfrm>
        </p:grpSpPr>
        <p:sp>
          <p:nvSpPr>
            <p:cNvPr id="23" name="TextBox 22"/>
            <p:cNvSpPr txBox="1"/>
            <p:nvPr/>
          </p:nvSpPr>
          <p:spPr>
            <a:xfrm>
              <a:off x="6771929" y="1820862"/>
              <a:ext cx="1949123" cy="960263"/>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2353" dirty="0">
                  <a:solidFill>
                    <a:srgbClr val="FFFFFF"/>
                  </a:solidFill>
                  <a:latin typeface="Segoe UI Semilight"/>
                </a:rPr>
                <a:t>Cost and </a:t>
              </a:r>
              <a:br>
                <a:rPr lang="en-US" sz="2353" dirty="0">
                  <a:solidFill>
                    <a:srgbClr val="FFFFFF"/>
                  </a:solidFill>
                  <a:latin typeface="Segoe UI Semilight"/>
                </a:rPr>
              </a:br>
              <a:r>
                <a:rPr lang="en-US" sz="2353" dirty="0">
                  <a:solidFill>
                    <a:srgbClr val="FFFFFF"/>
                  </a:solidFill>
                  <a:latin typeface="Segoe UI Semilight"/>
                </a:rPr>
                <a:t>Governance</a:t>
              </a:r>
            </a:p>
          </p:txBody>
        </p:sp>
        <p:sp>
          <p:nvSpPr>
            <p:cNvPr id="25" name="Oval 24"/>
            <p:cNvSpPr/>
            <p:nvPr/>
          </p:nvSpPr>
          <p:spPr bwMode="auto">
            <a:xfrm>
              <a:off x="6832085" y="3026141"/>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 name="Freeform 80"/>
            <p:cNvSpPr>
              <a:spLocks noEditPoints="1"/>
            </p:cNvSpPr>
            <p:nvPr/>
          </p:nvSpPr>
          <p:spPr bwMode="auto">
            <a:xfrm>
              <a:off x="7399013" y="3489368"/>
              <a:ext cx="694945" cy="843332"/>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Tree>
    <p:extLst>
      <p:ext uri="{BB962C8B-B14F-4D97-AF65-F5344CB8AC3E}">
        <p14:creationId xmlns:p14="http://schemas.microsoft.com/office/powerpoint/2010/main" val="7051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4"/>
                                        </p:tgtEl>
                                        <p:attrNameLst>
                                          <p:attrName>style.visibility</p:attrName>
                                        </p:attrNameLst>
                                      </p:cBhvr>
                                      <p:to>
                                        <p:strVal val="visible"/>
                                      </p:to>
                                    </p:set>
                                    <p:animEffect transition="in" filter="fade">
                                      <p:cBhvr>
                                        <p:cTn id="10" dur="500"/>
                                        <p:tgtEl>
                                          <p:spTgt spid="2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2"/>
                                        </p:tgtEl>
                                        <p:attrNameLst>
                                          <p:attrName>style.visibility</p:attrName>
                                        </p:attrNameLst>
                                      </p:cBhvr>
                                      <p:to>
                                        <p:strVal val="visible"/>
                                      </p:to>
                                    </p:set>
                                    <p:animEffect transition="in" filter="fade">
                                      <p:cBhvr>
                                        <p:cTn id="18" dur="500"/>
                                        <p:tgtEl>
                                          <p:spTgt spid="252"/>
                                        </p:tgtEl>
                                      </p:cBhvr>
                                    </p:animEffect>
                                  </p:childTnLst>
                                </p:cTn>
                              </p:par>
                              <p:par>
                                <p:cTn id="19" presetID="10" presetClass="exit" presetSubtype="0" fill="hold" grpId="1" nodeType="withEffect">
                                  <p:stCondLst>
                                    <p:cond delay="0"/>
                                  </p:stCondLst>
                                  <p:childTnLst>
                                    <p:animEffect transition="out" filter="fade">
                                      <p:cBhvr>
                                        <p:cTn id="20" dur="500"/>
                                        <p:tgtEl>
                                          <p:spTgt spid="254"/>
                                        </p:tgtEl>
                                      </p:cBhvr>
                                    </p:animEffect>
                                    <p:set>
                                      <p:cBhvr>
                                        <p:cTn id="21" dur="1" fill="hold">
                                          <p:stCondLst>
                                            <p:cond delay="499"/>
                                          </p:stCondLst>
                                        </p:cTn>
                                        <p:tgtEl>
                                          <p:spTgt spid="254"/>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0" presetClass="exit" presetSubtype="0" fill="hold" grpId="1" nodeType="withEffect">
                                  <p:stCondLst>
                                    <p:cond delay="0"/>
                                  </p:stCondLst>
                                  <p:childTnLst>
                                    <p:animEffect transition="out" filter="fade">
                                      <p:cBhvr>
                                        <p:cTn id="31" dur="500"/>
                                        <p:tgtEl>
                                          <p:spTgt spid="252"/>
                                        </p:tgtEl>
                                      </p:cBhvr>
                                    </p:animEffect>
                                    <p:set>
                                      <p:cBhvr>
                                        <p:cTn id="32" dur="1" fill="hold">
                                          <p:stCondLst>
                                            <p:cond delay="499"/>
                                          </p:stCondLst>
                                        </p:cTn>
                                        <p:tgtEl>
                                          <p:spTgt spid="25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3"/>
                                        </p:tgtEl>
                                        <p:attrNameLst>
                                          <p:attrName>style.visibility</p:attrName>
                                        </p:attrNameLst>
                                      </p:cBhvr>
                                      <p:to>
                                        <p:strVal val="visible"/>
                                      </p:to>
                                    </p:set>
                                    <p:animEffect transition="in" filter="fade">
                                      <p:cBhvr>
                                        <p:cTn id="40" dur="500"/>
                                        <p:tgtEl>
                                          <p:spTgt spid="253"/>
                                        </p:tgtEl>
                                      </p:cBhvr>
                                    </p:animEffect>
                                  </p:childTnLst>
                                </p:cTn>
                              </p:par>
                              <p:par>
                                <p:cTn id="41" presetID="10" presetClass="exit" presetSubtype="0" fill="hold" grpId="1" nodeType="withEffect">
                                  <p:stCondLst>
                                    <p:cond delay="0"/>
                                  </p:stCondLst>
                                  <p:childTnLst>
                                    <p:animEffect transition="out" filter="fade">
                                      <p:cBhvr>
                                        <p:cTn id="42" dur="500"/>
                                        <p:tgtEl>
                                          <p:spTgt spid="22"/>
                                        </p:tgtEl>
                                      </p:cBhvr>
                                    </p:animEffect>
                                    <p:set>
                                      <p:cBhvr>
                                        <p:cTn id="43" dur="1" fill="hold">
                                          <p:stCondLst>
                                            <p:cond delay="499"/>
                                          </p:stCondLst>
                                        </p:cTn>
                                        <p:tgtEl>
                                          <p:spTgt spid="2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253"/>
                                        </p:tgtEl>
                                      </p:cBhvr>
                                    </p:animEffect>
                                    <p:set>
                                      <p:cBhvr>
                                        <p:cTn id="48" dur="1" fill="hold">
                                          <p:stCondLst>
                                            <p:cond delay="499"/>
                                          </p:stCondLst>
                                        </p:cTn>
                                        <p:tgtEl>
                                          <p:spTgt spid="25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 grpId="0"/>
      <p:bldP spid="253" grpId="1"/>
      <p:bldP spid="254" grpId="0"/>
      <p:bldP spid="254" grpId="1"/>
      <p:bldP spid="252" grpId="0"/>
      <p:bldP spid="252" grpId="1"/>
      <p:bldP spid="22" grpId="0"/>
      <p:bldP spid="22" grpId="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a:solidFill>
                  <a:schemeClr val="bg1"/>
                </a:solidFill>
              </a:rPr>
              <a:t>Introducing Azure Reserved VM Instances</a:t>
            </a:r>
            <a:endParaRPr lang="en-US" sz="4313" baseline="30000" dirty="0">
              <a:solidFill>
                <a:schemeClr val="accent3"/>
              </a:solidFill>
            </a:endParaRPr>
          </a:p>
        </p:txBody>
      </p:sp>
      <p:sp>
        <p:nvSpPr>
          <p:cNvPr id="4" name="Text Placeholder 3"/>
          <p:cNvSpPr>
            <a:spLocks noGrp="1"/>
          </p:cNvSpPr>
          <p:nvPr>
            <p:ph type="body" sz="quarter" idx="10"/>
          </p:nvPr>
        </p:nvSpPr>
        <p:spPr>
          <a:xfrm>
            <a:off x="269303" y="1256877"/>
            <a:ext cx="11655078" cy="1029513"/>
          </a:xfrm>
        </p:spPr>
        <p:txBody>
          <a:bodyPr/>
          <a:lstStyle/>
          <a:p>
            <a:pPr>
              <a:buFont typeface="Wingdings" panose="05000000000000000000" pitchFamily="2" charset="2"/>
              <a:buChar char="à"/>
            </a:pPr>
            <a:r>
              <a:rPr lang="en-US" sz="2745" dirty="0">
                <a:solidFill>
                  <a:schemeClr val="bg1"/>
                </a:solidFill>
              </a:rPr>
              <a:t> Reserve virtual machines in advance </a:t>
            </a:r>
          </a:p>
          <a:p>
            <a:pPr>
              <a:buFont typeface="Wingdings" panose="05000000000000000000" pitchFamily="2" charset="2"/>
              <a:buChar char="à"/>
            </a:pPr>
            <a:r>
              <a:rPr lang="en-US" sz="2745" dirty="0">
                <a:solidFill>
                  <a:schemeClr val="bg1"/>
                </a:solidFill>
                <a:sym typeface="Wingdings" panose="05000000000000000000" pitchFamily="2" charset="2"/>
              </a:rPr>
              <a:t> </a:t>
            </a:r>
            <a:r>
              <a:rPr lang="en-US" sz="2745" dirty="0">
                <a:solidFill>
                  <a:schemeClr val="bg1"/>
                </a:solidFill>
              </a:rPr>
              <a:t>Select 1- or 3-year terms with significant benefits</a:t>
            </a:r>
          </a:p>
        </p:txBody>
      </p:sp>
      <p:grpSp>
        <p:nvGrpSpPr>
          <p:cNvPr id="8" name="Group 7"/>
          <p:cNvGrpSpPr/>
          <p:nvPr/>
        </p:nvGrpSpPr>
        <p:grpSpPr>
          <a:xfrm>
            <a:off x="866855" y="3204894"/>
            <a:ext cx="3095050" cy="3352145"/>
            <a:chOff x="884237" y="3497262"/>
            <a:chExt cx="3157112" cy="3419362"/>
          </a:xfrm>
        </p:grpSpPr>
        <p:sp>
          <p:nvSpPr>
            <p:cNvPr id="5" name="TextBox 4"/>
            <p:cNvSpPr txBox="1"/>
            <p:nvPr/>
          </p:nvSpPr>
          <p:spPr>
            <a:xfrm>
              <a:off x="884237" y="5707062"/>
              <a:ext cx="3157112" cy="120956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0F0"/>
                  </a:solidFill>
                  <a:latin typeface="Segoe UI Semilight"/>
                </a:rPr>
                <a:t>Significant cost savings </a:t>
              </a:r>
              <a:r>
                <a:rPr lang="en-US" sz="1765" dirty="0">
                  <a:solidFill>
                    <a:srgbClr val="FFFFFF"/>
                  </a:solidFill>
                  <a:latin typeface="Segoe UI Semilight"/>
                </a:rPr>
                <a:t>up to 82%* over pay-as-you-go models</a:t>
              </a:r>
            </a:p>
          </p:txBody>
        </p:sp>
        <p:grpSp>
          <p:nvGrpSpPr>
            <p:cNvPr id="3" name="Group 2"/>
            <p:cNvGrpSpPr/>
            <p:nvPr/>
          </p:nvGrpSpPr>
          <p:grpSpPr>
            <a:xfrm>
              <a:off x="1548393" y="3497262"/>
              <a:ext cx="1828800" cy="1828800"/>
              <a:chOff x="1548393" y="3497262"/>
              <a:chExt cx="1828800" cy="1828800"/>
            </a:xfrm>
          </p:grpSpPr>
          <p:sp>
            <p:nvSpPr>
              <p:cNvPr id="57" name="Oval 56"/>
              <p:cNvSpPr/>
              <p:nvPr/>
            </p:nvSpPr>
            <p:spPr bwMode="auto">
              <a:xfrm>
                <a:off x="1548393"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p:cNvGrpSpPr/>
              <p:nvPr/>
            </p:nvGrpSpPr>
            <p:grpSpPr>
              <a:xfrm>
                <a:off x="1895426" y="4062299"/>
                <a:ext cx="1134734" cy="698727"/>
                <a:chOff x="2960687" y="4940300"/>
                <a:chExt cx="1611314" cy="992187"/>
              </a:xfrm>
              <a:solidFill>
                <a:schemeClr val="tx1"/>
              </a:solidFill>
            </p:grpSpPr>
            <p:sp>
              <p:nvSpPr>
                <p:cNvPr id="15"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 name="Rectangle 49"/>
                <p:cNvSpPr>
                  <a:spLocks noChangeArrowheads="1"/>
                </p:cNvSpPr>
                <p:nvPr/>
              </p:nvSpPr>
              <p:spPr bwMode="auto">
                <a:xfrm>
                  <a:off x="3127375"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 name="Rectangle 50"/>
                <p:cNvSpPr>
                  <a:spLocks noChangeArrowheads="1"/>
                </p:cNvSpPr>
                <p:nvPr/>
              </p:nvSpPr>
              <p:spPr bwMode="auto">
                <a:xfrm>
                  <a:off x="4171950" y="5102225"/>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 name="Rectangle 51"/>
                <p:cNvSpPr>
                  <a:spLocks noChangeArrowheads="1"/>
                </p:cNvSpPr>
                <p:nvPr/>
              </p:nvSpPr>
              <p:spPr bwMode="auto">
                <a:xfrm>
                  <a:off x="3127375"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 name="Rectangle 52"/>
                <p:cNvSpPr>
                  <a:spLocks noChangeArrowheads="1"/>
                </p:cNvSpPr>
                <p:nvPr/>
              </p:nvSpPr>
              <p:spPr bwMode="auto">
                <a:xfrm>
                  <a:off x="4171950" y="5487988"/>
                  <a:ext cx="85725" cy="1285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grpSp>
        <p:nvGrpSpPr>
          <p:cNvPr id="7" name="Group 6"/>
          <p:cNvGrpSpPr/>
          <p:nvPr/>
        </p:nvGrpSpPr>
        <p:grpSpPr>
          <a:xfrm>
            <a:off x="8337062" y="3204894"/>
            <a:ext cx="3212189" cy="3352145"/>
            <a:chOff x="4490653" y="3497262"/>
            <a:chExt cx="3276600" cy="3419362"/>
          </a:xfrm>
        </p:grpSpPr>
        <p:sp>
          <p:nvSpPr>
            <p:cNvPr id="9" name="TextBox 8"/>
            <p:cNvSpPr txBox="1"/>
            <p:nvPr/>
          </p:nvSpPr>
          <p:spPr>
            <a:xfrm>
              <a:off x="4490653" y="5707062"/>
              <a:ext cx="3276600" cy="120956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0F0"/>
                  </a:solidFill>
                  <a:latin typeface="Segoe UI Semilight"/>
                </a:rPr>
                <a:t>Flexibility</a:t>
              </a:r>
              <a:r>
                <a:rPr lang="en-US" sz="2353" dirty="0">
                  <a:solidFill>
                    <a:srgbClr val="FFFFFF"/>
                  </a:solidFill>
                  <a:latin typeface="Segoe UI Semilight"/>
                </a:rPr>
                <a:t> </a:t>
              </a:r>
              <a:r>
                <a:rPr lang="en-US" sz="1765" dirty="0">
                  <a:solidFill>
                    <a:srgbClr val="FFFFFF"/>
                  </a:solidFill>
                  <a:latin typeface="Segoe UI Semilight"/>
                </a:rPr>
                <a:t>to modify reservations and </a:t>
              </a:r>
              <a:r>
                <a:rPr lang="en-US" sz="2353" dirty="0">
                  <a:solidFill>
                    <a:srgbClr val="00B0F0"/>
                  </a:solidFill>
                  <a:latin typeface="Segoe UI Semilight"/>
                </a:rPr>
                <a:t>simplicity</a:t>
              </a:r>
              <a:r>
                <a:rPr lang="en-US" sz="1765" dirty="0">
                  <a:solidFill>
                    <a:srgbClr val="00B0F0"/>
                  </a:solidFill>
                  <a:latin typeface="Segoe UI Semilight"/>
                </a:rPr>
                <a:t> </a:t>
              </a:r>
              <a:br>
                <a:rPr lang="en-US" sz="1765" dirty="0">
                  <a:solidFill>
                    <a:srgbClr val="00B0F0"/>
                  </a:solidFill>
                  <a:latin typeface="Segoe UI Semilight"/>
                </a:rPr>
              </a:br>
              <a:r>
                <a:rPr lang="en-US" sz="1765" dirty="0">
                  <a:solidFill>
                    <a:srgbClr val="FFFFFF"/>
                  </a:solidFill>
                  <a:latin typeface="Segoe UI Semilight"/>
                </a:rPr>
                <a:t>of purchase</a:t>
              </a:r>
            </a:p>
          </p:txBody>
        </p:sp>
        <p:grpSp>
          <p:nvGrpSpPr>
            <p:cNvPr id="11" name="Group 10"/>
            <p:cNvGrpSpPr/>
            <p:nvPr/>
          </p:nvGrpSpPr>
          <p:grpSpPr>
            <a:xfrm>
              <a:off x="5227637" y="3497262"/>
              <a:ext cx="1828800" cy="1828800"/>
              <a:chOff x="5227637" y="3497262"/>
              <a:chExt cx="1828800" cy="1828800"/>
            </a:xfrm>
          </p:grpSpPr>
          <p:sp>
            <p:nvSpPr>
              <p:cNvPr id="55" name="Oval 54"/>
              <p:cNvSpPr/>
              <p:nvPr/>
            </p:nvSpPr>
            <p:spPr bwMode="auto">
              <a:xfrm>
                <a:off x="5227637"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Freeform 58"/>
              <p:cNvSpPr>
                <a:spLocks noEditPoints="1"/>
              </p:cNvSpPr>
              <p:nvPr/>
            </p:nvSpPr>
            <p:spPr bwMode="auto">
              <a:xfrm>
                <a:off x="5737635" y="3978104"/>
                <a:ext cx="808805" cy="86711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nvGrpSpPr>
          <p:cNvPr id="6" name="Group 5"/>
          <p:cNvGrpSpPr/>
          <p:nvPr/>
        </p:nvGrpSpPr>
        <p:grpSpPr>
          <a:xfrm>
            <a:off x="4751363" y="3204894"/>
            <a:ext cx="3062785" cy="3352145"/>
            <a:chOff x="8184921" y="3497262"/>
            <a:chExt cx="3124200" cy="3419362"/>
          </a:xfrm>
        </p:grpSpPr>
        <p:sp>
          <p:nvSpPr>
            <p:cNvPr id="10" name="TextBox 9"/>
            <p:cNvSpPr txBox="1"/>
            <p:nvPr/>
          </p:nvSpPr>
          <p:spPr>
            <a:xfrm>
              <a:off x="8184921" y="5707062"/>
              <a:ext cx="3124200" cy="1209562"/>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2353" dirty="0">
                  <a:solidFill>
                    <a:srgbClr val="00B0F0"/>
                  </a:solidFill>
                  <a:latin typeface="Segoe UI Semilight"/>
                </a:rPr>
                <a:t>Budget predictability </a:t>
              </a:r>
              <a:r>
                <a:rPr lang="en-US" sz="1765" dirty="0">
                  <a:solidFill>
                    <a:srgbClr val="FFFFFF"/>
                  </a:solidFill>
                  <a:latin typeface="Segoe UI Semilight"/>
                </a:rPr>
                <a:t>and </a:t>
              </a:r>
              <a:r>
                <a:rPr lang="en-US" sz="2353" dirty="0">
                  <a:solidFill>
                    <a:srgbClr val="00B0F0"/>
                  </a:solidFill>
                  <a:latin typeface="Segoe UI Semilight"/>
                </a:rPr>
                <a:t>prioritized</a:t>
              </a:r>
              <a:r>
                <a:rPr lang="en-US" sz="2353" dirty="0">
                  <a:solidFill>
                    <a:srgbClr val="FFFFFF"/>
                  </a:solidFill>
                  <a:latin typeface="Segoe UI Semilight"/>
                </a:rPr>
                <a:t> </a:t>
              </a:r>
              <a:r>
                <a:rPr lang="en-US" sz="1765" dirty="0">
                  <a:solidFill>
                    <a:srgbClr val="FFFFFF"/>
                  </a:solidFill>
                  <a:latin typeface="Segoe UI Semilight"/>
                </a:rPr>
                <a:t>compute capacity</a:t>
              </a:r>
            </a:p>
          </p:txBody>
        </p:sp>
        <p:grpSp>
          <p:nvGrpSpPr>
            <p:cNvPr id="12" name="Group 11"/>
            <p:cNvGrpSpPr/>
            <p:nvPr/>
          </p:nvGrpSpPr>
          <p:grpSpPr>
            <a:xfrm>
              <a:off x="8798469" y="3497262"/>
              <a:ext cx="1828800" cy="1828800"/>
              <a:chOff x="8798469" y="3497262"/>
              <a:chExt cx="1828800" cy="1828800"/>
            </a:xfrm>
          </p:grpSpPr>
          <p:sp>
            <p:nvSpPr>
              <p:cNvPr id="56" name="Oval 55"/>
              <p:cNvSpPr/>
              <p:nvPr/>
            </p:nvSpPr>
            <p:spPr bwMode="auto">
              <a:xfrm>
                <a:off x="8798469" y="3497262"/>
                <a:ext cx="1828800" cy="1828800"/>
              </a:xfrm>
              <a:prstGeom prst="ellipse">
                <a:avLst/>
              </a:prstGeom>
              <a:solidFill>
                <a:schemeClr val="accent4"/>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3" name="Group 22"/>
              <p:cNvGrpSpPr/>
              <p:nvPr/>
            </p:nvGrpSpPr>
            <p:grpSpPr>
              <a:xfrm>
                <a:off x="9158823" y="3930517"/>
                <a:ext cx="1108093" cy="962291"/>
                <a:chOff x="2462213" y="1598613"/>
                <a:chExt cx="4222750" cy="3667125"/>
              </a:xfrm>
            </p:grpSpPr>
            <p:sp>
              <p:nvSpPr>
                <p:cNvPr id="27" name="Rectangle 6"/>
                <p:cNvSpPr>
                  <a:spLocks noChangeArrowheads="1"/>
                </p:cNvSpPr>
                <p:nvPr/>
              </p:nvSpPr>
              <p:spPr bwMode="auto">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 name="Rectangle 7"/>
                <p:cNvSpPr>
                  <a:spLocks noChangeArrowheads="1"/>
                </p:cNvSpPr>
                <p:nvPr/>
              </p:nvSpPr>
              <p:spPr bwMode="auto">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 name="Rectangle 8"/>
                <p:cNvSpPr>
                  <a:spLocks noChangeArrowheads="1"/>
                </p:cNvSpPr>
                <p:nvPr/>
              </p:nvSpPr>
              <p:spPr bwMode="auto">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 name="Rectangle 9"/>
                <p:cNvSpPr>
                  <a:spLocks noChangeArrowheads="1"/>
                </p:cNvSpPr>
                <p:nvPr/>
              </p:nvSpPr>
              <p:spPr bwMode="auto">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 name="Freeform 10"/>
                <p:cNvSpPr>
                  <a:spLocks/>
                </p:cNvSpPr>
                <p:nvPr/>
              </p:nvSpPr>
              <p:spPr bwMode="auto">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 name="Freeform 11"/>
                <p:cNvSpPr>
                  <a:spLocks/>
                </p:cNvSpPr>
                <p:nvPr/>
              </p:nvSpPr>
              <p:spPr bwMode="auto">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 name="Freeform 12"/>
                <p:cNvSpPr>
                  <a:spLocks/>
                </p:cNvSpPr>
                <p:nvPr/>
              </p:nvSpPr>
              <p:spPr bwMode="auto">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 name="Freeform 13"/>
                <p:cNvSpPr>
                  <a:spLocks/>
                </p:cNvSpPr>
                <p:nvPr/>
              </p:nvSpPr>
              <p:spPr bwMode="auto">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 name="Freeform 14"/>
                <p:cNvSpPr>
                  <a:spLocks/>
                </p:cNvSpPr>
                <p:nvPr/>
              </p:nvSpPr>
              <p:spPr bwMode="auto">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 name="Freeform 15"/>
                <p:cNvSpPr>
                  <a:spLocks/>
                </p:cNvSpPr>
                <p:nvPr/>
              </p:nvSpPr>
              <p:spPr bwMode="auto">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 name="Freeform 16"/>
                <p:cNvSpPr>
                  <a:spLocks/>
                </p:cNvSpPr>
                <p:nvPr/>
              </p:nvSpPr>
              <p:spPr bwMode="auto">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 name="Freeform 17"/>
                <p:cNvSpPr>
                  <a:spLocks/>
                </p:cNvSpPr>
                <p:nvPr/>
              </p:nvSpPr>
              <p:spPr bwMode="auto">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 name="Freeform 18"/>
                <p:cNvSpPr>
                  <a:spLocks/>
                </p:cNvSpPr>
                <p:nvPr/>
              </p:nvSpPr>
              <p:spPr bwMode="auto">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 name="Freeform 19"/>
                <p:cNvSpPr>
                  <a:spLocks noEditPoints="1"/>
                </p:cNvSpPr>
                <p:nvPr/>
              </p:nvSpPr>
              <p:spPr bwMode="auto">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 name="Freeform 20"/>
                <p:cNvSpPr>
                  <a:spLocks/>
                </p:cNvSpPr>
                <p:nvPr/>
              </p:nvSpPr>
              <p:spPr bwMode="auto">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 name="Freeform 21"/>
                <p:cNvSpPr>
                  <a:spLocks noEditPoints="1"/>
                </p:cNvSpPr>
                <p:nvPr/>
              </p:nvSpPr>
              <p:spPr bwMode="auto">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 name="Freeform 22"/>
                <p:cNvSpPr>
                  <a:spLocks/>
                </p:cNvSpPr>
                <p:nvPr/>
              </p:nvSpPr>
              <p:spPr bwMode="auto">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 name="Freeform 23"/>
                <p:cNvSpPr>
                  <a:spLocks noEditPoints="1"/>
                </p:cNvSpPr>
                <p:nvPr/>
              </p:nvSpPr>
              <p:spPr bwMode="auto">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 name="Freeform 24"/>
                <p:cNvSpPr>
                  <a:spLocks noEditPoints="1"/>
                </p:cNvSpPr>
                <p:nvPr/>
              </p:nvSpPr>
              <p:spPr bwMode="auto">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 name="Freeform 25"/>
                <p:cNvSpPr>
                  <a:spLocks noEditPoints="1"/>
                </p:cNvSpPr>
                <p:nvPr/>
              </p:nvSpPr>
              <p:spPr bwMode="auto">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 name="Freeform 26"/>
                <p:cNvSpPr>
                  <a:spLocks noEditPoints="1"/>
                </p:cNvSpPr>
                <p:nvPr/>
              </p:nvSpPr>
              <p:spPr bwMode="auto">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 name="Oval 27"/>
                <p:cNvSpPr>
                  <a:spLocks noChangeArrowheads="1"/>
                </p:cNvSpPr>
                <p:nvPr/>
              </p:nvSpPr>
              <p:spPr bwMode="auto">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 name="Oval 28"/>
                <p:cNvSpPr>
                  <a:spLocks noChangeArrowheads="1"/>
                </p:cNvSpPr>
                <p:nvPr/>
              </p:nvSpPr>
              <p:spPr bwMode="auto">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 name="Oval 29"/>
                <p:cNvSpPr>
                  <a:spLocks noChangeArrowheads="1"/>
                </p:cNvSpPr>
                <p:nvPr/>
              </p:nvSpPr>
              <p:spPr bwMode="auto">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 name="Freeform 30"/>
                <p:cNvSpPr>
                  <a:spLocks/>
                </p:cNvSpPr>
                <p:nvPr/>
              </p:nvSpPr>
              <p:spPr bwMode="auto">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4" name="Freeform 31"/>
                <p:cNvSpPr>
                  <a:spLocks noEditPoints="1"/>
                </p:cNvSpPr>
                <p:nvPr/>
              </p:nvSpPr>
              <p:spPr bwMode="auto">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sp>
        <p:nvSpPr>
          <p:cNvPr id="13" name="TextBox 12"/>
          <p:cNvSpPr txBox="1"/>
          <p:nvPr/>
        </p:nvSpPr>
        <p:spPr>
          <a:xfrm>
            <a:off x="9059559" y="6464231"/>
            <a:ext cx="3184031" cy="452590"/>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solidFill>
                  <a:srgbClr val="FFFFFF"/>
                </a:solidFill>
                <a:latin typeface="Segoe UI Semilight"/>
              </a:rPr>
              <a:t>*When combined with Azure Hybrid Benefit</a:t>
            </a:r>
          </a:p>
        </p:txBody>
      </p:sp>
    </p:spTree>
    <p:extLst>
      <p:ext uri="{BB962C8B-B14F-4D97-AF65-F5344CB8AC3E}">
        <p14:creationId xmlns:p14="http://schemas.microsoft.com/office/powerpoint/2010/main" val="385491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More cloud, less cost</a:t>
            </a:r>
          </a:p>
        </p:txBody>
      </p:sp>
      <p:sp>
        <p:nvSpPr>
          <p:cNvPr id="3" name="Text Placeholder 2"/>
          <p:cNvSpPr>
            <a:spLocks noGrp="1"/>
          </p:cNvSpPr>
          <p:nvPr>
            <p:ph type="body" sz="quarter" idx="10"/>
          </p:nvPr>
        </p:nvSpPr>
        <p:spPr>
          <a:xfrm>
            <a:off x="418497" y="2709604"/>
            <a:ext cx="4930273" cy="2287085"/>
          </a:xfrm>
        </p:spPr>
        <p:txBody>
          <a:bodyPr/>
          <a:lstStyle/>
          <a:p>
            <a:pPr marL="0" indent="0">
              <a:spcAft>
                <a:spcPts val="2353"/>
              </a:spcAft>
              <a:buNone/>
            </a:pPr>
            <a:r>
              <a:rPr lang="en-US" dirty="0">
                <a:solidFill>
                  <a:schemeClr val="bg1"/>
                </a:solidFill>
              </a:rPr>
              <a:t>Save up to </a:t>
            </a:r>
            <a:r>
              <a:rPr lang="en-US" sz="4705" dirty="0">
                <a:solidFill>
                  <a:srgbClr val="00B0F0"/>
                </a:solidFill>
              </a:rPr>
              <a:t>72%</a:t>
            </a:r>
            <a:r>
              <a:rPr lang="en-US" sz="4705" dirty="0">
                <a:solidFill>
                  <a:schemeClr val="bg1"/>
                </a:solidFill>
              </a:rPr>
              <a:t> </a:t>
            </a:r>
            <a:r>
              <a:rPr lang="en-US" dirty="0">
                <a:solidFill>
                  <a:schemeClr val="bg1"/>
                </a:solidFill>
              </a:rPr>
              <a:t>over </a:t>
            </a:r>
            <a:br>
              <a:rPr lang="en-US" dirty="0">
                <a:solidFill>
                  <a:schemeClr val="bg1"/>
                </a:solidFill>
              </a:rPr>
            </a:br>
            <a:r>
              <a:rPr lang="en-US" dirty="0">
                <a:solidFill>
                  <a:schemeClr val="bg1"/>
                </a:solidFill>
              </a:rPr>
              <a:t>pay-as-you-go pricing</a:t>
            </a:r>
            <a:endParaRPr lang="en-US" sz="3137" dirty="0">
              <a:solidFill>
                <a:schemeClr val="bg1"/>
              </a:solidFill>
            </a:endParaRPr>
          </a:p>
          <a:p>
            <a:pPr>
              <a:spcAft>
                <a:spcPts val="2353"/>
              </a:spcAft>
            </a:pPr>
            <a:endParaRPr lang="en-US" sz="3921" dirty="0">
              <a:solidFill>
                <a:schemeClr val="bg1"/>
              </a:solidFill>
            </a:endParaRPr>
          </a:p>
        </p:txBody>
      </p:sp>
      <p:grpSp>
        <p:nvGrpSpPr>
          <p:cNvPr id="16" name="Group 15"/>
          <p:cNvGrpSpPr/>
          <p:nvPr/>
        </p:nvGrpSpPr>
        <p:grpSpPr>
          <a:xfrm>
            <a:off x="11012489" y="292846"/>
            <a:ext cx="896425" cy="896425"/>
            <a:chOff x="1548393" y="3497262"/>
            <a:chExt cx="1828800" cy="1828800"/>
          </a:xfrm>
          <a:solidFill>
            <a:schemeClr val="accent4"/>
          </a:solidFill>
        </p:grpSpPr>
        <p:sp>
          <p:nvSpPr>
            <p:cNvPr id="18" name="Oval 17"/>
            <p:cNvSpPr/>
            <p:nvPr/>
          </p:nvSpPr>
          <p:spPr bwMode="auto">
            <a:xfrm>
              <a:off x="1548393" y="3497262"/>
              <a:ext cx="1828800" cy="1828800"/>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9" name="Group 18"/>
            <p:cNvGrpSpPr/>
            <p:nvPr/>
          </p:nvGrpSpPr>
          <p:grpSpPr>
            <a:xfrm>
              <a:off x="1895426" y="4062299"/>
              <a:ext cx="1134734" cy="698727"/>
              <a:chOff x="2960687" y="4940300"/>
              <a:chExt cx="1611314" cy="992187"/>
            </a:xfrm>
            <a:grpFill/>
          </p:grpSpPr>
          <p:sp>
            <p:nvSpPr>
              <p:cNvPr id="20"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 name="Rectangle 49"/>
              <p:cNvSpPr>
                <a:spLocks noChangeArrowheads="1"/>
              </p:cNvSpPr>
              <p:nvPr/>
            </p:nvSpPr>
            <p:spPr bwMode="auto">
              <a:xfrm>
                <a:off x="3127375"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4" name="Rectangle 50"/>
              <p:cNvSpPr>
                <a:spLocks noChangeArrowheads="1"/>
              </p:cNvSpPr>
              <p:nvPr/>
            </p:nvSpPr>
            <p:spPr bwMode="auto">
              <a:xfrm>
                <a:off x="4171950"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 name="Rectangle 51"/>
              <p:cNvSpPr>
                <a:spLocks noChangeArrowheads="1"/>
              </p:cNvSpPr>
              <p:nvPr/>
            </p:nvSpPr>
            <p:spPr bwMode="auto">
              <a:xfrm>
                <a:off x="3127375"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 name="Rectangle 52"/>
              <p:cNvSpPr>
                <a:spLocks noChangeArrowheads="1"/>
              </p:cNvSpPr>
              <p:nvPr/>
            </p:nvSpPr>
            <p:spPr bwMode="auto">
              <a:xfrm>
                <a:off x="4171950"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15" name="TextBox 14"/>
          <p:cNvSpPr txBox="1"/>
          <p:nvPr/>
        </p:nvSpPr>
        <p:spPr>
          <a:xfrm>
            <a:off x="9778366" y="6404925"/>
            <a:ext cx="2468247" cy="452590"/>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solidFill>
                  <a:srgbClr val="FFFFFF"/>
                </a:solidFill>
                <a:latin typeface="Segoe UI Semilight"/>
              </a:rPr>
              <a:t>*Based on M series three-year RI</a:t>
            </a:r>
          </a:p>
        </p:txBody>
      </p:sp>
      <p:grpSp>
        <p:nvGrpSpPr>
          <p:cNvPr id="5" name="Group 4"/>
          <p:cNvGrpSpPr/>
          <p:nvPr/>
        </p:nvGrpSpPr>
        <p:grpSpPr>
          <a:xfrm>
            <a:off x="4710630" y="1534188"/>
            <a:ext cx="6723768" cy="4482512"/>
            <a:chOff x="4805087" y="1564455"/>
            <a:chExt cx="6858594" cy="4572396"/>
          </a:xfrm>
        </p:grpSpPr>
        <p:pic>
          <p:nvPicPr>
            <p:cNvPr id="4" name="Picture 3"/>
            <p:cNvPicPr>
              <a:picLocks noChangeAspect="1"/>
            </p:cNvPicPr>
            <p:nvPr/>
          </p:nvPicPr>
          <p:blipFill>
            <a:blip r:embed="rId3"/>
            <a:stretch>
              <a:fillRect/>
            </a:stretch>
          </p:blipFill>
          <p:spPr>
            <a:xfrm>
              <a:off x="4805087" y="1564455"/>
              <a:ext cx="6858594" cy="4572396"/>
            </a:xfrm>
            <a:prstGeom prst="rect">
              <a:avLst/>
            </a:prstGeom>
          </p:spPr>
        </p:pic>
        <p:sp>
          <p:nvSpPr>
            <p:cNvPr id="17" name="TextBox 16"/>
            <p:cNvSpPr txBox="1"/>
            <p:nvPr/>
          </p:nvSpPr>
          <p:spPr>
            <a:xfrm>
              <a:off x="8757164" y="4106862"/>
              <a:ext cx="2154116" cy="498598"/>
            </a:xfrm>
            <a:prstGeom prst="rect">
              <a:avLst/>
            </a:prstGeom>
            <a:solidFill>
              <a:srgbClr val="353535"/>
            </a:solidFill>
          </p:spPr>
          <p:txBody>
            <a:bodyPr wrap="none" lIns="179285" tIns="0" rIns="179285" bIns="0" rtlCol="0">
              <a:spAutoFit/>
            </a:bodyPr>
            <a:lstStyle/>
            <a:p>
              <a:pPr algn="ctr" defTabSz="914367">
                <a:lnSpc>
                  <a:spcPct val="90000"/>
                </a:lnSpc>
                <a:spcAft>
                  <a:spcPts val="588"/>
                </a:spcAft>
                <a:defRPr/>
              </a:pPr>
              <a:r>
                <a:rPr lang="en-US" sz="1765" dirty="0">
                  <a:solidFill>
                    <a:srgbClr val="FFFFFF"/>
                  </a:solidFill>
                  <a:latin typeface="Segoe UI Semilight"/>
                </a:rPr>
                <a:t>3-year discount </a:t>
              </a:r>
              <a:br>
                <a:rPr lang="en-US" sz="1765" dirty="0">
                  <a:solidFill>
                    <a:srgbClr val="FFFFFF"/>
                  </a:solidFill>
                  <a:latin typeface="Segoe UI Semilight"/>
                </a:rPr>
              </a:br>
              <a:r>
                <a:rPr lang="en-US" sz="1765" dirty="0">
                  <a:solidFill>
                    <a:srgbClr val="FFFFFF"/>
                  </a:solidFill>
                  <a:latin typeface="Segoe UI Semilight"/>
                </a:rPr>
                <a:t>vs. pay-as-you-go</a:t>
              </a:r>
            </a:p>
          </p:txBody>
        </p:sp>
      </p:grpSp>
    </p:spTree>
    <p:extLst>
      <p:ext uri="{BB962C8B-B14F-4D97-AF65-F5344CB8AC3E}">
        <p14:creationId xmlns:p14="http://schemas.microsoft.com/office/powerpoint/2010/main" val="99618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0" name="Title 1"/>
          <p:cNvSpPr>
            <a:spLocks noGrp="1"/>
          </p:cNvSpPr>
          <p:nvPr>
            <p:ph type="title"/>
          </p:nvPr>
        </p:nvSpPr>
        <p:spPr>
          <a:xfrm>
            <a:off x="269241" y="64295"/>
            <a:ext cx="11655840" cy="899537"/>
          </a:xfrm>
        </p:spPr>
        <p:txBody>
          <a:bodyPr/>
          <a:lstStyle/>
          <a:p>
            <a:r>
              <a:rPr lang="en-US" sz="4509" dirty="0">
                <a:solidFill>
                  <a:schemeClr val="bg1"/>
                </a:solidFill>
              </a:rPr>
              <a:t>Typical savings with RI </a:t>
            </a:r>
          </a:p>
        </p:txBody>
      </p:sp>
      <p:cxnSp>
        <p:nvCxnSpPr>
          <p:cNvPr id="175" name="Straight Connector 174"/>
          <p:cNvCxnSpPr/>
          <p:nvPr/>
        </p:nvCxnSpPr>
        <p:spPr>
          <a:xfrm flipV="1">
            <a:off x="520164" y="3695770"/>
            <a:ext cx="10551750" cy="19252"/>
          </a:xfrm>
          <a:prstGeom prst="line">
            <a:avLst/>
          </a:prstGeom>
          <a:ln w="31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811342" y="1232158"/>
            <a:ext cx="12668" cy="4930336"/>
          </a:xfrm>
          <a:prstGeom prst="line">
            <a:avLst/>
          </a:prstGeom>
          <a:ln w="31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5855191" y="6642197"/>
            <a:ext cx="3510995" cy="226294"/>
          </a:xfrm>
          <a:prstGeom prst="rect">
            <a:avLst/>
          </a:prstGeom>
        </p:spPr>
        <p:txBody>
          <a:bodyPr wrap="square">
            <a:spAutoFit/>
          </a:bodyPr>
          <a:lstStyle/>
          <a:p>
            <a:pPr defTabSz="914367">
              <a:defRPr/>
            </a:pPr>
            <a:r>
              <a:rPr lang="en-US" sz="882" dirty="0">
                <a:solidFill>
                  <a:srgbClr val="00B0F0"/>
                </a:solidFill>
                <a:latin typeface="Segoe UI" panose="020B0502040204020203" pitchFamily="34" charset="0"/>
                <a:cs typeface="Segoe UI" panose="020B0502040204020203" pitchFamily="34" charset="0"/>
              </a:rPr>
              <a:t>Azure RI price</a:t>
            </a:r>
            <a:endParaRPr lang="en-US" sz="882" dirty="0">
              <a:solidFill>
                <a:srgbClr val="00B0F0"/>
              </a:solidFill>
              <a:latin typeface="Segoe UI Semilight"/>
            </a:endParaRPr>
          </a:p>
        </p:txBody>
      </p:sp>
      <p:sp>
        <p:nvSpPr>
          <p:cNvPr id="177" name="Rectangle 176"/>
          <p:cNvSpPr/>
          <p:nvPr/>
        </p:nvSpPr>
        <p:spPr>
          <a:xfrm>
            <a:off x="4079044" y="6637806"/>
            <a:ext cx="1662952" cy="226294"/>
          </a:xfrm>
          <a:prstGeom prst="rect">
            <a:avLst/>
          </a:prstGeom>
        </p:spPr>
        <p:txBody>
          <a:bodyPr wrap="none">
            <a:spAutoFit/>
          </a:bodyPr>
          <a:lstStyle/>
          <a:p>
            <a:pPr defTabSz="914367">
              <a:defRPr/>
            </a:pPr>
            <a:r>
              <a:rPr lang="en-US" sz="882" dirty="0">
                <a:solidFill>
                  <a:srgbClr val="D2D2D2"/>
                </a:solidFill>
                <a:latin typeface="Segoe UI" panose="020B0502040204020203" pitchFamily="34" charset="0"/>
                <a:cs typeface="Segoe UI" panose="020B0502040204020203" pitchFamily="34" charset="0"/>
              </a:rPr>
              <a:t>Base VM pay-as-you-go price</a:t>
            </a:r>
          </a:p>
        </p:txBody>
      </p:sp>
      <p:grpSp>
        <p:nvGrpSpPr>
          <p:cNvPr id="4" name="Group 3"/>
          <p:cNvGrpSpPr/>
          <p:nvPr/>
        </p:nvGrpSpPr>
        <p:grpSpPr>
          <a:xfrm>
            <a:off x="291874" y="1061947"/>
            <a:ext cx="4557688" cy="2748908"/>
            <a:chOff x="297726" y="1082744"/>
            <a:chExt cx="4649079" cy="2804029"/>
          </a:xfrm>
        </p:grpSpPr>
        <p:grpSp>
          <p:nvGrpSpPr>
            <p:cNvPr id="10" name="Group 9"/>
            <p:cNvGrpSpPr/>
            <p:nvPr/>
          </p:nvGrpSpPr>
          <p:grpSpPr>
            <a:xfrm>
              <a:off x="1262130" y="1190515"/>
              <a:ext cx="1371600" cy="2285996"/>
              <a:chOff x="128060" y="2127008"/>
              <a:chExt cx="2615837" cy="2285996"/>
            </a:xfrm>
          </p:grpSpPr>
          <p:sp>
            <p:nvSpPr>
              <p:cNvPr id="45" name="Rectangle 44"/>
              <p:cNvSpPr/>
              <p:nvPr/>
            </p:nvSpPr>
            <p:spPr bwMode="auto">
              <a:xfrm>
                <a:off x="128060" y="2127008"/>
                <a:ext cx="26110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46" name="Rectangle 45"/>
              <p:cNvSpPr/>
              <p:nvPr/>
            </p:nvSpPr>
            <p:spPr bwMode="auto">
              <a:xfrm>
                <a:off x="132897" y="3160276"/>
                <a:ext cx="2611000" cy="125272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grpSp>
        <p:sp>
          <p:nvSpPr>
            <p:cNvPr id="171" name="TextBox 170"/>
            <p:cNvSpPr txBox="1"/>
            <p:nvPr/>
          </p:nvSpPr>
          <p:spPr>
            <a:xfrm rot="16200000">
              <a:off x="-645642" y="2026112"/>
              <a:ext cx="2514600"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Dv2 Series</a:t>
              </a:r>
            </a:p>
          </p:txBody>
        </p:sp>
        <p:sp>
          <p:nvSpPr>
            <p:cNvPr id="3" name="TextBox 2"/>
            <p:cNvSpPr txBox="1"/>
            <p:nvPr/>
          </p:nvSpPr>
          <p:spPr>
            <a:xfrm>
              <a:off x="1355815" y="3397408"/>
              <a:ext cx="1245149"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57" name="TextBox 56"/>
            <p:cNvSpPr txBox="1"/>
            <p:nvPr/>
          </p:nvSpPr>
          <p:spPr>
            <a:xfrm>
              <a:off x="3674405" y="3397408"/>
              <a:ext cx="1272400"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61" name="Rectangle 60"/>
            <p:cNvSpPr/>
            <p:nvPr/>
          </p:nvSpPr>
          <p:spPr bwMode="auto">
            <a:xfrm>
              <a:off x="3575205" y="1190515"/>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62" name="Rectangle 61"/>
            <p:cNvSpPr/>
            <p:nvPr/>
          </p:nvSpPr>
          <p:spPr bwMode="auto">
            <a:xfrm>
              <a:off x="3575204" y="2671839"/>
              <a:ext cx="1371600" cy="80467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89642"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2" name="TextBox 1"/>
            <p:cNvSpPr txBox="1"/>
            <p:nvPr/>
          </p:nvSpPr>
          <p:spPr>
            <a:xfrm>
              <a:off x="1168949" y="1781798"/>
              <a:ext cx="1315488"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46%</a:t>
              </a:r>
              <a:endParaRPr lang="en-US" sz="2353" dirty="0">
                <a:solidFill>
                  <a:srgbClr val="353535"/>
                </a:solidFill>
                <a:latin typeface="Segoe UI Semilight"/>
              </a:endParaRPr>
            </a:p>
          </p:txBody>
        </p:sp>
        <p:sp>
          <p:nvSpPr>
            <p:cNvPr id="59" name="TextBox 58"/>
            <p:cNvSpPr txBox="1"/>
            <p:nvPr/>
          </p:nvSpPr>
          <p:spPr>
            <a:xfrm>
              <a:off x="3475037" y="2238998"/>
              <a:ext cx="1309076"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65%</a:t>
              </a:r>
              <a:endParaRPr lang="en-US" sz="2353" dirty="0">
                <a:solidFill>
                  <a:srgbClr val="353535"/>
                </a:solidFill>
                <a:latin typeface="Segoe UI Semilight"/>
              </a:endParaRPr>
            </a:p>
          </p:txBody>
        </p:sp>
      </p:grpSp>
      <p:grpSp>
        <p:nvGrpSpPr>
          <p:cNvPr id="6" name="Group 5"/>
          <p:cNvGrpSpPr/>
          <p:nvPr/>
        </p:nvGrpSpPr>
        <p:grpSpPr>
          <a:xfrm>
            <a:off x="291875" y="3919880"/>
            <a:ext cx="4560893" cy="2653214"/>
            <a:chOff x="297727" y="3997985"/>
            <a:chExt cx="4652348" cy="2706416"/>
          </a:xfrm>
        </p:grpSpPr>
        <p:sp>
          <p:nvSpPr>
            <p:cNvPr id="174" name="TextBox 173"/>
            <p:cNvSpPr txBox="1"/>
            <p:nvPr/>
          </p:nvSpPr>
          <p:spPr>
            <a:xfrm rot="16200000">
              <a:off x="-175905" y="5445943"/>
              <a:ext cx="1575127"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F Series</a:t>
              </a:r>
            </a:p>
          </p:txBody>
        </p:sp>
        <p:sp>
          <p:nvSpPr>
            <p:cNvPr id="56" name="TextBox 55"/>
            <p:cNvSpPr txBox="1"/>
            <p:nvPr/>
          </p:nvSpPr>
          <p:spPr>
            <a:xfrm>
              <a:off x="1355815" y="6215036"/>
              <a:ext cx="1245149"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58" name="TextBox 57"/>
            <p:cNvSpPr txBox="1"/>
            <p:nvPr/>
          </p:nvSpPr>
          <p:spPr>
            <a:xfrm>
              <a:off x="3674405" y="6215036"/>
              <a:ext cx="1272400"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72" name="Rectangle 71"/>
            <p:cNvSpPr/>
            <p:nvPr/>
          </p:nvSpPr>
          <p:spPr bwMode="auto">
            <a:xfrm>
              <a:off x="1304327" y="3997985"/>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73" name="Rectangle 72"/>
            <p:cNvSpPr/>
            <p:nvPr/>
          </p:nvSpPr>
          <p:spPr bwMode="auto">
            <a:xfrm>
              <a:off x="1304327" y="4866661"/>
              <a:ext cx="1371600" cy="141732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75" name="Rectangle 74"/>
            <p:cNvSpPr/>
            <p:nvPr/>
          </p:nvSpPr>
          <p:spPr bwMode="auto">
            <a:xfrm>
              <a:off x="3578475" y="3997985"/>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76" name="Rectangle 75"/>
            <p:cNvSpPr/>
            <p:nvPr/>
          </p:nvSpPr>
          <p:spPr bwMode="auto">
            <a:xfrm>
              <a:off x="3578475" y="5387869"/>
              <a:ext cx="1371600" cy="89611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60" name="TextBox 59"/>
            <p:cNvSpPr txBox="1"/>
            <p:nvPr/>
          </p:nvSpPr>
          <p:spPr>
            <a:xfrm>
              <a:off x="1189037" y="4183062"/>
              <a:ext cx="1416093" cy="7940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961" dirty="0">
                  <a:solidFill>
                    <a:srgbClr val="353535"/>
                  </a:solidFill>
                  <a:latin typeface="Segoe UI Semilight"/>
                </a:rPr>
                <a:t>37%-38%</a:t>
              </a:r>
              <a:endParaRPr lang="en-US" sz="2353" dirty="0">
                <a:solidFill>
                  <a:srgbClr val="353535"/>
                </a:solidFill>
                <a:latin typeface="Segoe UI Semilight"/>
              </a:endParaRPr>
            </a:p>
          </p:txBody>
        </p:sp>
        <p:sp>
          <p:nvSpPr>
            <p:cNvPr id="88" name="TextBox 87"/>
            <p:cNvSpPr txBox="1"/>
            <p:nvPr/>
          </p:nvSpPr>
          <p:spPr>
            <a:xfrm>
              <a:off x="3495909" y="4732847"/>
              <a:ext cx="1382430" cy="7940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961" dirty="0">
                  <a:solidFill>
                    <a:srgbClr val="353535"/>
                  </a:solidFill>
                  <a:latin typeface="Segoe UI Semilight"/>
                </a:rPr>
                <a:t>60%-61%</a:t>
              </a:r>
              <a:endParaRPr lang="en-US" sz="2353" dirty="0">
                <a:solidFill>
                  <a:srgbClr val="353535"/>
                </a:solidFill>
                <a:latin typeface="Segoe UI Semilight"/>
              </a:endParaRPr>
            </a:p>
          </p:txBody>
        </p:sp>
      </p:grpSp>
      <p:grpSp>
        <p:nvGrpSpPr>
          <p:cNvPr id="5" name="Group 4"/>
          <p:cNvGrpSpPr/>
          <p:nvPr/>
        </p:nvGrpSpPr>
        <p:grpSpPr>
          <a:xfrm>
            <a:off x="5799249" y="1081198"/>
            <a:ext cx="4626215" cy="2723705"/>
            <a:chOff x="5915536" y="1102381"/>
            <a:chExt cx="4718980" cy="2778321"/>
          </a:xfrm>
        </p:grpSpPr>
        <p:sp>
          <p:nvSpPr>
            <p:cNvPr id="172" name="TextBox 171"/>
            <p:cNvSpPr txBox="1"/>
            <p:nvPr/>
          </p:nvSpPr>
          <p:spPr>
            <a:xfrm rot="16200000">
              <a:off x="4972168" y="2045749"/>
              <a:ext cx="2514600"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Ev3 Series</a:t>
              </a:r>
            </a:p>
          </p:txBody>
        </p:sp>
        <p:sp>
          <p:nvSpPr>
            <p:cNvPr id="64" name="Rectangle 63"/>
            <p:cNvSpPr/>
            <p:nvPr/>
          </p:nvSpPr>
          <p:spPr bwMode="auto">
            <a:xfrm>
              <a:off x="6977188" y="1196150"/>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65" name="Rectangle 64"/>
            <p:cNvSpPr/>
            <p:nvPr/>
          </p:nvSpPr>
          <p:spPr bwMode="auto">
            <a:xfrm>
              <a:off x="6980237" y="2156266"/>
              <a:ext cx="1371600" cy="13258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89642"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67" name="Rectangle 66"/>
            <p:cNvSpPr/>
            <p:nvPr/>
          </p:nvSpPr>
          <p:spPr bwMode="auto">
            <a:xfrm>
              <a:off x="9262916" y="1200868"/>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68" name="Rectangle 67"/>
            <p:cNvSpPr/>
            <p:nvPr/>
          </p:nvSpPr>
          <p:spPr bwMode="auto">
            <a:xfrm>
              <a:off x="9262916" y="2618184"/>
              <a:ext cx="1371600" cy="8686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89642"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70" name="TextBox 69"/>
            <p:cNvSpPr txBox="1"/>
            <p:nvPr/>
          </p:nvSpPr>
          <p:spPr>
            <a:xfrm>
              <a:off x="7028009" y="3391337"/>
              <a:ext cx="1245149"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71" name="TextBox 70"/>
            <p:cNvSpPr txBox="1"/>
            <p:nvPr/>
          </p:nvSpPr>
          <p:spPr>
            <a:xfrm>
              <a:off x="9346599" y="3391337"/>
              <a:ext cx="1272400"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89" name="TextBox 88"/>
            <p:cNvSpPr txBox="1"/>
            <p:nvPr/>
          </p:nvSpPr>
          <p:spPr>
            <a:xfrm>
              <a:off x="6883949" y="1719222"/>
              <a:ext cx="1315488"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42%</a:t>
              </a:r>
              <a:endParaRPr lang="en-US" sz="2353" dirty="0">
                <a:solidFill>
                  <a:srgbClr val="353535"/>
                </a:solidFill>
                <a:latin typeface="Segoe UI Semilight"/>
              </a:endParaRPr>
            </a:p>
          </p:txBody>
        </p:sp>
        <p:sp>
          <p:nvSpPr>
            <p:cNvPr id="90" name="TextBox 89"/>
            <p:cNvSpPr txBox="1"/>
            <p:nvPr/>
          </p:nvSpPr>
          <p:spPr>
            <a:xfrm>
              <a:off x="9176361" y="2176422"/>
              <a:ext cx="1309076"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62%</a:t>
              </a:r>
              <a:endParaRPr lang="en-US" sz="2353" dirty="0">
                <a:solidFill>
                  <a:srgbClr val="353535"/>
                </a:solidFill>
                <a:latin typeface="Segoe UI Semilight"/>
              </a:endParaRPr>
            </a:p>
          </p:txBody>
        </p:sp>
      </p:grpSp>
      <p:grpSp>
        <p:nvGrpSpPr>
          <p:cNvPr id="7" name="Group 6"/>
          <p:cNvGrpSpPr/>
          <p:nvPr/>
        </p:nvGrpSpPr>
        <p:grpSpPr>
          <a:xfrm>
            <a:off x="5793066" y="3919880"/>
            <a:ext cx="4613447" cy="2653214"/>
            <a:chOff x="5909229" y="3997985"/>
            <a:chExt cx="4705956" cy="2706416"/>
          </a:xfrm>
        </p:grpSpPr>
        <p:sp>
          <p:nvSpPr>
            <p:cNvPr id="173" name="TextBox 172"/>
            <p:cNvSpPr txBox="1"/>
            <p:nvPr/>
          </p:nvSpPr>
          <p:spPr>
            <a:xfrm rot="16200000">
              <a:off x="5435597" y="5442232"/>
              <a:ext cx="1575127"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M Series</a:t>
              </a:r>
            </a:p>
          </p:txBody>
        </p:sp>
        <p:sp>
          <p:nvSpPr>
            <p:cNvPr id="78" name="TextBox 77"/>
            <p:cNvSpPr txBox="1"/>
            <p:nvPr/>
          </p:nvSpPr>
          <p:spPr>
            <a:xfrm>
              <a:off x="7017876" y="6215036"/>
              <a:ext cx="1245149"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79" name="TextBox 78"/>
            <p:cNvSpPr txBox="1"/>
            <p:nvPr/>
          </p:nvSpPr>
          <p:spPr>
            <a:xfrm>
              <a:off x="9336466" y="6215036"/>
              <a:ext cx="1272400"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80" name="Rectangle 79"/>
            <p:cNvSpPr/>
            <p:nvPr/>
          </p:nvSpPr>
          <p:spPr bwMode="auto">
            <a:xfrm>
              <a:off x="6977188" y="3997985"/>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81" name="Rectangle 80"/>
            <p:cNvSpPr/>
            <p:nvPr/>
          </p:nvSpPr>
          <p:spPr bwMode="auto">
            <a:xfrm>
              <a:off x="6980237" y="4958101"/>
              <a:ext cx="1371600" cy="13258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83" name="Rectangle 82"/>
            <p:cNvSpPr/>
            <p:nvPr/>
          </p:nvSpPr>
          <p:spPr bwMode="auto">
            <a:xfrm>
              <a:off x="9240536" y="3997985"/>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84" name="Rectangle 83"/>
            <p:cNvSpPr/>
            <p:nvPr/>
          </p:nvSpPr>
          <p:spPr bwMode="auto">
            <a:xfrm>
              <a:off x="9243585" y="5643901"/>
              <a:ext cx="1371600" cy="6400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176" spc="-50" dirty="0">
                <a:solidFill>
                  <a:srgbClr val="FFFFFF">
                    <a:lumMod val="50000"/>
                  </a:srgbClr>
                </a:solidFill>
                <a:latin typeface="Segoe UI Semilight"/>
                <a:ea typeface="Segoe UI" pitchFamily="34" charset="0"/>
                <a:cs typeface="Segoe UI" pitchFamily="34" charset="0"/>
              </a:endParaRPr>
            </a:p>
          </p:txBody>
        </p:sp>
        <p:sp>
          <p:nvSpPr>
            <p:cNvPr id="91" name="TextBox 90"/>
            <p:cNvSpPr txBox="1"/>
            <p:nvPr/>
          </p:nvSpPr>
          <p:spPr>
            <a:xfrm>
              <a:off x="6893606" y="4487862"/>
              <a:ext cx="1315488"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42%</a:t>
              </a:r>
              <a:endParaRPr lang="en-US" sz="2353" dirty="0">
                <a:solidFill>
                  <a:srgbClr val="353535"/>
                </a:solidFill>
                <a:latin typeface="Segoe UI Semilight"/>
              </a:endParaRPr>
            </a:p>
          </p:txBody>
        </p:sp>
        <p:sp>
          <p:nvSpPr>
            <p:cNvPr id="92" name="TextBox 91"/>
            <p:cNvSpPr txBox="1"/>
            <p:nvPr/>
          </p:nvSpPr>
          <p:spPr>
            <a:xfrm>
              <a:off x="9186018" y="5210798"/>
              <a:ext cx="1309076"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72%</a:t>
              </a:r>
              <a:endParaRPr lang="en-US" sz="2353" dirty="0">
                <a:solidFill>
                  <a:srgbClr val="353535"/>
                </a:solidFill>
                <a:latin typeface="Segoe UI Semilight"/>
              </a:endParaRPr>
            </a:p>
          </p:txBody>
        </p:sp>
      </p:grpSp>
      <p:grpSp>
        <p:nvGrpSpPr>
          <p:cNvPr id="63" name="Group 62"/>
          <p:cNvGrpSpPr/>
          <p:nvPr/>
        </p:nvGrpSpPr>
        <p:grpSpPr>
          <a:xfrm>
            <a:off x="11012489" y="292846"/>
            <a:ext cx="896425" cy="896425"/>
            <a:chOff x="1548393" y="3497262"/>
            <a:chExt cx="1828800" cy="1828800"/>
          </a:xfrm>
          <a:solidFill>
            <a:schemeClr val="accent4"/>
          </a:solidFill>
        </p:grpSpPr>
        <p:sp>
          <p:nvSpPr>
            <p:cNvPr id="66" name="Oval 65"/>
            <p:cNvSpPr/>
            <p:nvPr/>
          </p:nvSpPr>
          <p:spPr bwMode="auto">
            <a:xfrm>
              <a:off x="1548393" y="3497262"/>
              <a:ext cx="1828800" cy="1828800"/>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 name="Group 68"/>
            <p:cNvGrpSpPr/>
            <p:nvPr/>
          </p:nvGrpSpPr>
          <p:grpSpPr>
            <a:xfrm>
              <a:off x="1895426" y="4062299"/>
              <a:ext cx="1134734" cy="698727"/>
              <a:chOff x="2960687" y="4940300"/>
              <a:chExt cx="1611314" cy="992187"/>
            </a:xfrm>
            <a:grpFill/>
          </p:grpSpPr>
          <p:sp>
            <p:nvSpPr>
              <p:cNvPr id="74"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 name="Rectangle 49"/>
              <p:cNvSpPr>
                <a:spLocks noChangeArrowheads="1"/>
              </p:cNvSpPr>
              <p:nvPr/>
            </p:nvSpPr>
            <p:spPr bwMode="auto">
              <a:xfrm>
                <a:off x="3127375"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 name="Rectangle 50"/>
              <p:cNvSpPr>
                <a:spLocks noChangeArrowheads="1"/>
              </p:cNvSpPr>
              <p:nvPr/>
            </p:nvSpPr>
            <p:spPr bwMode="auto">
              <a:xfrm>
                <a:off x="4171950"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 name="Rectangle 51"/>
              <p:cNvSpPr>
                <a:spLocks noChangeArrowheads="1"/>
              </p:cNvSpPr>
              <p:nvPr/>
            </p:nvSpPr>
            <p:spPr bwMode="auto">
              <a:xfrm>
                <a:off x="3127375"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 name="Rectangle 52"/>
              <p:cNvSpPr>
                <a:spLocks noChangeArrowheads="1"/>
              </p:cNvSpPr>
              <p:nvPr/>
            </p:nvSpPr>
            <p:spPr bwMode="auto">
              <a:xfrm>
                <a:off x="4171950"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Tree>
    <p:extLst>
      <p:ext uri="{BB962C8B-B14F-4D97-AF65-F5344CB8AC3E}">
        <p14:creationId xmlns:p14="http://schemas.microsoft.com/office/powerpoint/2010/main" val="710271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Azure Hybrid Benefit for Windows Server</a:t>
            </a:r>
          </a:p>
        </p:txBody>
      </p:sp>
      <p:sp>
        <p:nvSpPr>
          <p:cNvPr id="3" name="Text Placeholder 2"/>
          <p:cNvSpPr>
            <a:spLocks noGrp="1"/>
          </p:cNvSpPr>
          <p:nvPr>
            <p:ph type="body" sz="quarter" idx="10"/>
          </p:nvPr>
        </p:nvSpPr>
        <p:spPr>
          <a:xfrm>
            <a:off x="297102" y="1630333"/>
            <a:ext cx="6648420" cy="4607361"/>
          </a:xfrm>
        </p:spPr>
        <p:txBody>
          <a:bodyPr/>
          <a:lstStyle/>
          <a:p>
            <a:pPr marL="0" indent="0">
              <a:spcAft>
                <a:spcPts val="2941"/>
              </a:spcAft>
              <a:buNone/>
            </a:pPr>
            <a:r>
              <a:rPr lang="en-US" sz="2745" dirty="0">
                <a:solidFill>
                  <a:srgbClr val="00B0F0"/>
                </a:solidFill>
              </a:rPr>
              <a:t>Pay for just base compute costs </a:t>
            </a:r>
            <a:r>
              <a:rPr lang="en-US" sz="2745" dirty="0">
                <a:solidFill>
                  <a:schemeClr val="bg1"/>
                </a:solidFill>
              </a:rPr>
              <a:t>by using your existing Windows Server licenses with Software Assurance</a:t>
            </a:r>
          </a:p>
          <a:p>
            <a:pPr marL="0" indent="0">
              <a:spcAft>
                <a:spcPts val="2941"/>
              </a:spcAft>
              <a:buNone/>
            </a:pPr>
            <a:r>
              <a:rPr lang="en-US" sz="2745" dirty="0">
                <a:solidFill>
                  <a:srgbClr val="00B0F0"/>
                </a:solidFill>
              </a:rPr>
              <a:t>Apply licenses </a:t>
            </a:r>
            <a:r>
              <a:rPr lang="en-US" sz="2745" dirty="0">
                <a:solidFill>
                  <a:schemeClr val="bg1"/>
                </a:solidFill>
              </a:rPr>
              <a:t>to Azure for use with Azure Reserved VM Instances</a:t>
            </a:r>
          </a:p>
          <a:p>
            <a:pPr marL="0" indent="0">
              <a:spcAft>
                <a:spcPts val="2941"/>
              </a:spcAft>
              <a:buNone/>
            </a:pPr>
            <a:r>
              <a:rPr lang="en-US" sz="2745" dirty="0">
                <a:solidFill>
                  <a:srgbClr val="00B0F0"/>
                </a:solidFill>
              </a:rPr>
              <a:t>Maximize value </a:t>
            </a:r>
            <a:r>
              <a:rPr lang="en-US" sz="2745" dirty="0">
                <a:solidFill>
                  <a:schemeClr val="bg1"/>
                </a:solidFill>
              </a:rPr>
              <a:t>from current investments</a:t>
            </a:r>
          </a:p>
          <a:p>
            <a:pPr marL="0" indent="0">
              <a:spcAft>
                <a:spcPts val="2941"/>
              </a:spcAft>
              <a:buNone/>
            </a:pPr>
            <a:r>
              <a:rPr lang="en-US" sz="2745" dirty="0">
                <a:solidFill>
                  <a:srgbClr val="00B0F0"/>
                </a:solidFill>
              </a:rPr>
              <a:t>Available for both </a:t>
            </a:r>
            <a:r>
              <a:rPr lang="en-US" sz="2745" dirty="0">
                <a:solidFill>
                  <a:schemeClr val="bg1"/>
                </a:solidFill>
              </a:rPr>
              <a:t>pay-as-you-go and Azure Reserved VM Instances</a:t>
            </a:r>
            <a:endParaRPr lang="en-US" dirty="0">
              <a:solidFill>
                <a:schemeClr val="bg1"/>
              </a:solidFill>
            </a:endParaRPr>
          </a:p>
        </p:txBody>
      </p:sp>
      <p:grpSp>
        <p:nvGrpSpPr>
          <p:cNvPr id="295" name="Group 4"/>
          <p:cNvGrpSpPr>
            <a:grpSpLocks noChangeAspect="1"/>
          </p:cNvGrpSpPr>
          <p:nvPr/>
        </p:nvGrpSpPr>
        <p:grpSpPr bwMode="auto">
          <a:xfrm>
            <a:off x="5840726" y="1118276"/>
            <a:ext cx="6366526" cy="5910799"/>
            <a:chOff x="5213" y="1333"/>
            <a:chExt cx="2333" cy="2166"/>
          </a:xfrm>
        </p:grpSpPr>
        <p:sp>
          <p:nvSpPr>
            <p:cNvPr id="298" name="Rectangle 6"/>
            <p:cNvSpPr>
              <a:spLocks noChangeArrowheads="1"/>
            </p:cNvSpPr>
            <p:nvPr/>
          </p:nvSpPr>
          <p:spPr bwMode="auto">
            <a:xfrm>
              <a:off x="5213" y="1333"/>
              <a:ext cx="2333" cy="2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9" name="Freeform 7"/>
            <p:cNvSpPr>
              <a:spLocks/>
            </p:cNvSpPr>
            <p:nvPr/>
          </p:nvSpPr>
          <p:spPr bwMode="auto">
            <a:xfrm>
              <a:off x="6150" y="2057"/>
              <a:ext cx="796" cy="915"/>
            </a:xfrm>
            <a:custGeom>
              <a:avLst/>
              <a:gdLst>
                <a:gd name="T0" fmla="*/ 819 w 819"/>
                <a:gd name="T1" fmla="*/ 761 h 947"/>
                <a:gd name="T2" fmla="*/ 540 w 819"/>
                <a:gd name="T3" fmla="*/ 856 h 947"/>
                <a:gd name="T4" fmla="*/ 292 w 819"/>
                <a:gd name="T5" fmla="*/ 941 h 947"/>
                <a:gd name="T6" fmla="*/ 250 w 819"/>
                <a:gd name="T7" fmla="*/ 920 h 947"/>
                <a:gd name="T8" fmla="*/ 0 w 819"/>
                <a:gd name="T9" fmla="*/ 191 h 947"/>
                <a:gd name="T10" fmla="*/ 558 w 819"/>
                <a:gd name="T11" fmla="*/ 0 h 947"/>
                <a:gd name="T12" fmla="*/ 688 w 819"/>
                <a:gd name="T13" fmla="*/ 380 h 947"/>
                <a:gd name="T14" fmla="*/ 819 w 819"/>
                <a:gd name="T15" fmla="*/ 761 h 9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947">
                  <a:moveTo>
                    <a:pt x="819" y="761"/>
                  </a:moveTo>
                  <a:cubicBezTo>
                    <a:pt x="540" y="856"/>
                    <a:pt x="540" y="856"/>
                    <a:pt x="540" y="856"/>
                  </a:cubicBezTo>
                  <a:cubicBezTo>
                    <a:pt x="292" y="941"/>
                    <a:pt x="292" y="941"/>
                    <a:pt x="292" y="941"/>
                  </a:cubicBezTo>
                  <a:cubicBezTo>
                    <a:pt x="275" y="947"/>
                    <a:pt x="256" y="938"/>
                    <a:pt x="250" y="920"/>
                  </a:cubicBezTo>
                  <a:cubicBezTo>
                    <a:pt x="0" y="191"/>
                    <a:pt x="0" y="191"/>
                    <a:pt x="0" y="191"/>
                  </a:cubicBezTo>
                  <a:cubicBezTo>
                    <a:pt x="558" y="0"/>
                    <a:pt x="558" y="0"/>
                    <a:pt x="558" y="0"/>
                  </a:cubicBezTo>
                  <a:cubicBezTo>
                    <a:pt x="688" y="380"/>
                    <a:pt x="688" y="380"/>
                    <a:pt x="688" y="380"/>
                  </a:cubicBezTo>
                  <a:cubicBezTo>
                    <a:pt x="819" y="761"/>
                    <a:pt x="819" y="761"/>
                    <a:pt x="819" y="7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1" name="Rectangle 9"/>
            <p:cNvSpPr>
              <a:spLocks noChangeArrowheads="1"/>
            </p:cNvSpPr>
            <p:nvPr/>
          </p:nvSpPr>
          <p:spPr bwMode="auto">
            <a:xfrm>
              <a:off x="6572" y="2671"/>
              <a:ext cx="36" cy="162"/>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2" name="Rectangle 10"/>
            <p:cNvSpPr>
              <a:spLocks noChangeArrowheads="1"/>
            </p:cNvSpPr>
            <p:nvPr/>
          </p:nvSpPr>
          <p:spPr bwMode="auto">
            <a:xfrm>
              <a:off x="6572" y="2671"/>
              <a:ext cx="36"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3" name="Freeform 11"/>
            <p:cNvSpPr>
              <a:spLocks noEditPoints="1"/>
            </p:cNvSpPr>
            <p:nvPr/>
          </p:nvSpPr>
          <p:spPr bwMode="auto">
            <a:xfrm>
              <a:off x="6257" y="2099"/>
              <a:ext cx="610" cy="779"/>
            </a:xfrm>
            <a:custGeom>
              <a:avLst/>
              <a:gdLst>
                <a:gd name="T0" fmla="*/ 627 w 627"/>
                <a:gd name="T1" fmla="*/ 745 h 806"/>
                <a:gd name="T2" fmla="*/ 606 w 627"/>
                <a:gd name="T3" fmla="*/ 752 h 806"/>
                <a:gd name="T4" fmla="*/ 606 w 627"/>
                <a:gd name="T5" fmla="*/ 793 h 806"/>
                <a:gd name="T6" fmla="*/ 486 w 627"/>
                <a:gd name="T7" fmla="*/ 793 h 806"/>
                <a:gd name="T8" fmla="*/ 448 w 627"/>
                <a:gd name="T9" fmla="*/ 806 h 806"/>
                <a:gd name="T10" fmla="*/ 597 w 627"/>
                <a:gd name="T11" fmla="*/ 806 h 806"/>
                <a:gd name="T12" fmla="*/ 627 w 627"/>
                <a:gd name="T13" fmla="*/ 776 h 806"/>
                <a:gd name="T14" fmla="*/ 627 w 627"/>
                <a:gd name="T15" fmla="*/ 745 h 806"/>
                <a:gd name="T16" fmla="*/ 0 w 627"/>
                <a:gd name="T17" fmla="*/ 468 h 806"/>
                <a:gd name="T18" fmla="*/ 0 w 627"/>
                <a:gd name="T19" fmla="*/ 770 h 806"/>
                <a:gd name="T20" fmla="*/ 36 w 627"/>
                <a:gd name="T21" fmla="*/ 806 h 806"/>
                <a:gd name="T22" fmla="*/ 116 w 627"/>
                <a:gd name="T23" fmla="*/ 806 h 806"/>
                <a:gd name="T24" fmla="*/ 111 w 627"/>
                <a:gd name="T25" fmla="*/ 793 h 806"/>
                <a:gd name="T26" fmla="*/ 50 w 627"/>
                <a:gd name="T27" fmla="*/ 793 h 806"/>
                <a:gd name="T28" fmla="*/ 17 w 627"/>
                <a:gd name="T29" fmla="*/ 760 h 806"/>
                <a:gd name="T30" fmla="*/ 17 w 627"/>
                <a:gd name="T31" fmla="*/ 517 h 806"/>
                <a:gd name="T32" fmla="*/ 0 w 627"/>
                <a:gd name="T33" fmla="*/ 468 h 806"/>
                <a:gd name="T34" fmla="*/ 606 w 627"/>
                <a:gd name="T35" fmla="*/ 0 h 806"/>
                <a:gd name="T36" fmla="*/ 606 w 627"/>
                <a:gd name="T37" fmla="*/ 391 h 806"/>
                <a:gd name="T38" fmla="*/ 606 w 627"/>
                <a:gd name="T39" fmla="*/ 417 h 806"/>
                <a:gd name="T40" fmla="*/ 627 w 627"/>
                <a:gd name="T41" fmla="*/ 479 h 806"/>
                <a:gd name="T42" fmla="*/ 627 w 627"/>
                <a:gd name="T43" fmla="*/ 26 h 806"/>
                <a:gd name="T44" fmla="*/ 606 w 627"/>
                <a:gd name="T45" fmla="*/ 0 h 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27" h="806">
                  <a:moveTo>
                    <a:pt x="627" y="745"/>
                  </a:moveTo>
                  <a:cubicBezTo>
                    <a:pt x="606" y="752"/>
                    <a:pt x="606" y="752"/>
                    <a:pt x="606" y="752"/>
                  </a:cubicBezTo>
                  <a:cubicBezTo>
                    <a:pt x="606" y="793"/>
                    <a:pt x="606" y="793"/>
                    <a:pt x="606" y="793"/>
                  </a:cubicBezTo>
                  <a:cubicBezTo>
                    <a:pt x="486" y="793"/>
                    <a:pt x="486" y="793"/>
                    <a:pt x="486" y="793"/>
                  </a:cubicBezTo>
                  <a:cubicBezTo>
                    <a:pt x="448" y="806"/>
                    <a:pt x="448" y="806"/>
                    <a:pt x="448" y="806"/>
                  </a:cubicBezTo>
                  <a:cubicBezTo>
                    <a:pt x="597" y="806"/>
                    <a:pt x="597" y="806"/>
                    <a:pt x="597" y="806"/>
                  </a:cubicBezTo>
                  <a:cubicBezTo>
                    <a:pt x="613" y="806"/>
                    <a:pt x="627" y="793"/>
                    <a:pt x="627" y="776"/>
                  </a:cubicBezTo>
                  <a:cubicBezTo>
                    <a:pt x="627" y="745"/>
                    <a:pt x="627" y="745"/>
                    <a:pt x="627" y="745"/>
                  </a:cubicBezTo>
                  <a:moveTo>
                    <a:pt x="0" y="468"/>
                  </a:moveTo>
                  <a:cubicBezTo>
                    <a:pt x="0" y="770"/>
                    <a:pt x="0" y="770"/>
                    <a:pt x="0" y="770"/>
                  </a:cubicBezTo>
                  <a:cubicBezTo>
                    <a:pt x="0" y="790"/>
                    <a:pt x="16" y="806"/>
                    <a:pt x="36" y="806"/>
                  </a:cubicBezTo>
                  <a:cubicBezTo>
                    <a:pt x="116" y="806"/>
                    <a:pt x="116" y="806"/>
                    <a:pt x="116" y="806"/>
                  </a:cubicBezTo>
                  <a:cubicBezTo>
                    <a:pt x="111" y="793"/>
                    <a:pt x="111" y="793"/>
                    <a:pt x="111" y="793"/>
                  </a:cubicBezTo>
                  <a:cubicBezTo>
                    <a:pt x="50" y="793"/>
                    <a:pt x="50" y="793"/>
                    <a:pt x="50" y="793"/>
                  </a:cubicBezTo>
                  <a:cubicBezTo>
                    <a:pt x="32" y="793"/>
                    <a:pt x="17" y="778"/>
                    <a:pt x="17" y="760"/>
                  </a:cubicBezTo>
                  <a:cubicBezTo>
                    <a:pt x="17" y="517"/>
                    <a:pt x="17" y="517"/>
                    <a:pt x="17" y="517"/>
                  </a:cubicBezTo>
                  <a:cubicBezTo>
                    <a:pt x="0" y="468"/>
                    <a:pt x="0" y="468"/>
                    <a:pt x="0" y="468"/>
                  </a:cubicBezTo>
                  <a:moveTo>
                    <a:pt x="606" y="0"/>
                  </a:moveTo>
                  <a:cubicBezTo>
                    <a:pt x="606" y="391"/>
                    <a:pt x="606" y="391"/>
                    <a:pt x="606" y="391"/>
                  </a:cubicBezTo>
                  <a:cubicBezTo>
                    <a:pt x="606" y="417"/>
                    <a:pt x="606" y="417"/>
                    <a:pt x="606" y="417"/>
                  </a:cubicBezTo>
                  <a:cubicBezTo>
                    <a:pt x="627" y="479"/>
                    <a:pt x="627" y="479"/>
                    <a:pt x="627" y="479"/>
                  </a:cubicBezTo>
                  <a:cubicBezTo>
                    <a:pt x="627" y="26"/>
                    <a:pt x="627" y="26"/>
                    <a:pt x="627" y="26"/>
                  </a:cubicBezTo>
                  <a:cubicBezTo>
                    <a:pt x="627" y="13"/>
                    <a:pt x="618" y="3"/>
                    <a:pt x="606" y="0"/>
                  </a:cubicBezTo>
                </a:path>
              </a:pathLst>
            </a:custGeom>
            <a:solidFill>
              <a:srgbClr val="E5A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4" name="Freeform 12"/>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close/>
                  <a:moveTo>
                    <a:pt x="472" y="645"/>
                  </a:moveTo>
                  <a:lnTo>
                    <a:pt x="353" y="645"/>
                  </a:lnTo>
                  <a:lnTo>
                    <a:pt x="353" y="657"/>
                  </a:lnTo>
                  <a:lnTo>
                    <a:pt x="436" y="657"/>
                  </a:lnTo>
                  <a:lnTo>
                    <a:pt x="472" y="645"/>
                  </a:lnTo>
                  <a:close/>
                  <a:moveTo>
                    <a:pt x="589" y="281"/>
                  </a:moveTo>
                  <a:lnTo>
                    <a:pt x="589" y="605"/>
                  </a:lnTo>
                  <a:lnTo>
                    <a:pt x="610" y="599"/>
                  </a:lnTo>
                  <a:lnTo>
                    <a:pt x="610" y="341"/>
                  </a:lnTo>
                  <a:lnTo>
                    <a:pt x="589" y="281"/>
                  </a:lnTo>
                  <a:close/>
                  <a:moveTo>
                    <a:pt x="17" y="0"/>
                  </a:moveTo>
                  <a:lnTo>
                    <a:pt x="0" y="17"/>
                  </a:lnTo>
                  <a:lnTo>
                    <a:pt x="0" y="331"/>
                  </a:lnTo>
                  <a:lnTo>
                    <a:pt x="17" y="378"/>
                  </a:lnTo>
                  <a:lnTo>
                    <a:pt x="17" y="0"/>
                  </a:lnTo>
                  <a:close/>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5" name="Freeform 13"/>
            <p:cNvSpPr>
              <a:spLocks noEditPoints="1"/>
            </p:cNvSpPr>
            <p:nvPr/>
          </p:nvSpPr>
          <p:spPr bwMode="auto">
            <a:xfrm>
              <a:off x="6257" y="2221"/>
              <a:ext cx="610" cy="657"/>
            </a:xfrm>
            <a:custGeom>
              <a:avLst/>
              <a:gdLst>
                <a:gd name="T0" fmla="*/ 263 w 610"/>
                <a:gd name="T1" fmla="*/ 645 h 657"/>
                <a:gd name="T2" fmla="*/ 108 w 610"/>
                <a:gd name="T3" fmla="*/ 645 h 657"/>
                <a:gd name="T4" fmla="*/ 113 w 610"/>
                <a:gd name="T5" fmla="*/ 657 h 657"/>
                <a:gd name="T6" fmla="*/ 263 w 610"/>
                <a:gd name="T7" fmla="*/ 657 h 657"/>
                <a:gd name="T8" fmla="*/ 263 w 610"/>
                <a:gd name="T9" fmla="*/ 645 h 657"/>
                <a:gd name="T10" fmla="*/ 472 w 610"/>
                <a:gd name="T11" fmla="*/ 645 h 657"/>
                <a:gd name="T12" fmla="*/ 353 w 610"/>
                <a:gd name="T13" fmla="*/ 645 h 657"/>
                <a:gd name="T14" fmla="*/ 353 w 610"/>
                <a:gd name="T15" fmla="*/ 657 h 657"/>
                <a:gd name="T16" fmla="*/ 436 w 610"/>
                <a:gd name="T17" fmla="*/ 657 h 657"/>
                <a:gd name="T18" fmla="*/ 472 w 610"/>
                <a:gd name="T19" fmla="*/ 645 h 657"/>
                <a:gd name="T20" fmla="*/ 589 w 610"/>
                <a:gd name="T21" fmla="*/ 281 h 657"/>
                <a:gd name="T22" fmla="*/ 589 w 610"/>
                <a:gd name="T23" fmla="*/ 605 h 657"/>
                <a:gd name="T24" fmla="*/ 610 w 610"/>
                <a:gd name="T25" fmla="*/ 599 h 657"/>
                <a:gd name="T26" fmla="*/ 610 w 610"/>
                <a:gd name="T27" fmla="*/ 341 h 657"/>
                <a:gd name="T28" fmla="*/ 589 w 610"/>
                <a:gd name="T29" fmla="*/ 281 h 657"/>
                <a:gd name="T30" fmla="*/ 17 w 610"/>
                <a:gd name="T31" fmla="*/ 0 h 657"/>
                <a:gd name="T32" fmla="*/ 0 w 610"/>
                <a:gd name="T33" fmla="*/ 17 h 657"/>
                <a:gd name="T34" fmla="*/ 0 w 610"/>
                <a:gd name="T35" fmla="*/ 331 h 657"/>
                <a:gd name="T36" fmla="*/ 17 w 610"/>
                <a:gd name="T37" fmla="*/ 378 h 657"/>
                <a:gd name="T38" fmla="*/ 17 w 610"/>
                <a:gd name="T39" fmla="*/ 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 h="657">
                  <a:moveTo>
                    <a:pt x="263" y="645"/>
                  </a:moveTo>
                  <a:lnTo>
                    <a:pt x="108" y="645"/>
                  </a:lnTo>
                  <a:lnTo>
                    <a:pt x="113" y="657"/>
                  </a:lnTo>
                  <a:lnTo>
                    <a:pt x="263" y="657"/>
                  </a:lnTo>
                  <a:lnTo>
                    <a:pt x="263" y="645"/>
                  </a:lnTo>
                  <a:moveTo>
                    <a:pt x="472" y="645"/>
                  </a:moveTo>
                  <a:lnTo>
                    <a:pt x="353" y="645"/>
                  </a:lnTo>
                  <a:lnTo>
                    <a:pt x="353" y="657"/>
                  </a:lnTo>
                  <a:lnTo>
                    <a:pt x="436" y="657"/>
                  </a:lnTo>
                  <a:lnTo>
                    <a:pt x="472" y="645"/>
                  </a:lnTo>
                  <a:moveTo>
                    <a:pt x="589" y="281"/>
                  </a:moveTo>
                  <a:lnTo>
                    <a:pt x="589" y="605"/>
                  </a:lnTo>
                  <a:lnTo>
                    <a:pt x="610" y="599"/>
                  </a:lnTo>
                  <a:lnTo>
                    <a:pt x="610" y="341"/>
                  </a:lnTo>
                  <a:lnTo>
                    <a:pt x="589" y="281"/>
                  </a:lnTo>
                  <a:moveTo>
                    <a:pt x="17" y="0"/>
                  </a:moveTo>
                  <a:lnTo>
                    <a:pt x="0" y="17"/>
                  </a:lnTo>
                  <a:lnTo>
                    <a:pt x="0" y="331"/>
                  </a:lnTo>
                  <a:lnTo>
                    <a:pt x="17" y="378"/>
                  </a:lnTo>
                  <a:lnTo>
                    <a:pt x="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6" name="Freeform 14"/>
            <p:cNvSpPr>
              <a:spLocks/>
            </p:cNvSpPr>
            <p:nvPr/>
          </p:nvSpPr>
          <p:spPr bwMode="auto">
            <a:xfrm>
              <a:off x="6274" y="2089"/>
              <a:ext cx="572" cy="777"/>
            </a:xfrm>
            <a:custGeom>
              <a:avLst/>
              <a:gdLst>
                <a:gd name="T0" fmla="*/ 589 w 589"/>
                <a:gd name="T1" fmla="*/ 804 h 804"/>
                <a:gd name="T2" fmla="*/ 294 w 589"/>
                <a:gd name="T3" fmla="*/ 804 h 804"/>
                <a:gd name="T4" fmla="*/ 33 w 589"/>
                <a:gd name="T5" fmla="*/ 804 h 804"/>
                <a:gd name="T6" fmla="*/ 0 w 589"/>
                <a:gd name="T7" fmla="*/ 771 h 804"/>
                <a:gd name="T8" fmla="*/ 0 w 589"/>
                <a:gd name="T9" fmla="*/ 134 h 804"/>
                <a:gd name="T10" fmla="*/ 127 w 589"/>
                <a:gd name="T11" fmla="*/ 0 h 804"/>
                <a:gd name="T12" fmla="*/ 589 w 589"/>
                <a:gd name="T13" fmla="*/ 0 h 804"/>
                <a:gd name="T14" fmla="*/ 589 w 589"/>
                <a:gd name="T15" fmla="*/ 402 h 804"/>
                <a:gd name="T16" fmla="*/ 589 w 589"/>
                <a:gd name="T17" fmla="*/ 804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9" h="804">
                  <a:moveTo>
                    <a:pt x="589" y="804"/>
                  </a:moveTo>
                  <a:cubicBezTo>
                    <a:pt x="294" y="804"/>
                    <a:pt x="294" y="804"/>
                    <a:pt x="294" y="804"/>
                  </a:cubicBezTo>
                  <a:cubicBezTo>
                    <a:pt x="33" y="804"/>
                    <a:pt x="33" y="804"/>
                    <a:pt x="33" y="804"/>
                  </a:cubicBezTo>
                  <a:cubicBezTo>
                    <a:pt x="15" y="804"/>
                    <a:pt x="0" y="789"/>
                    <a:pt x="0" y="771"/>
                  </a:cubicBezTo>
                  <a:cubicBezTo>
                    <a:pt x="0" y="134"/>
                    <a:pt x="0" y="134"/>
                    <a:pt x="0" y="134"/>
                  </a:cubicBezTo>
                  <a:cubicBezTo>
                    <a:pt x="127" y="0"/>
                    <a:pt x="127" y="0"/>
                    <a:pt x="127" y="0"/>
                  </a:cubicBezTo>
                  <a:cubicBezTo>
                    <a:pt x="589" y="0"/>
                    <a:pt x="589" y="0"/>
                    <a:pt x="589" y="0"/>
                  </a:cubicBezTo>
                  <a:cubicBezTo>
                    <a:pt x="589" y="402"/>
                    <a:pt x="589" y="402"/>
                    <a:pt x="589" y="402"/>
                  </a:cubicBezTo>
                  <a:cubicBezTo>
                    <a:pt x="589" y="804"/>
                    <a:pt x="589" y="804"/>
                    <a:pt x="589" y="80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7" name="Freeform 15"/>
            <p:cNvSpPr>
              <a:spLocks/>
            </p:cNvSpPr>
            <p:nvPr/>
          </p:nvSpPr>
          <p:spPr bwMode="auto">
            <a:xfrm>
              <a:off x="6274" y="2089"/>
              <a:ext cx="123" cy="129"/>
            </a:xfrm>
            <a:custGeom>
              <a:avLst/>
              <a:gdLst>
                <a:gd name="T0" fmla="*/ 123 w 123"/>
                <a:gd name="T1" fmla="*/ 0 h 129"/>
                <a:gd name="T2" fmla="*/ 123 w 123"/>
                <a:gd name="T3" fmla="*/ 129 h 129"/>
                <a:gd name="T4" fmla="*/ 0 w 123"/>
                <a:gd name="T5" fmla="*/ 129 h 129"/>
                <a:gd name="T6" fmla="*/ 123 w 123"/>
                <a:gd name="T7" fmla="*/ 0 h 129"/>
              </a:gdLst>
              <a:ahLst/>
              <a:cxnLst>
                <a:cxn ang="0">
                  <a:pos x="T0" y="T1"/>
                </a:cxn>
                <a:cxn ang="0">
                  <a:pos x="T2" y="T3"/>
                </a:cxn>
                <a:cxn ang="0">
                  <a:pos x="T4" y="T5"/>
                </a:cxn>
                <a:cxn ang="0">
                  <a:pos x="T6" y="T7"/>
                </a:cxn>
              </a:cxnLst>
              <a:rect l="0" t="0" r="r" b="b"/>
              <a:pathLst>
                <a:path w="123" h="129">
                  <a:moveTo>
                    <a:pt x="123" y="0"/>
                  </a:moveTo>
                  <a:lnTo>
                    <a:pt x="123" y="129"/>
                  </a:lnTo>
                  <a:lnTo>
                    <a:pt x="0" y="129"/>
                  </a:lnTo>
                  <a:lnTo>
                    <a:pt x="123"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8" name="Freeform 16"/>
            <p:cNvSpPr>
              <a:spLocks/>
            </p:cNvSpPr>
            <p:nvPr/>
          </p:nvSpPr>
          <p:spPr bwMode="auto">
            <a:xfrm>
              <a:off x="6846" y="2089"/>
              <a:ext cx="21" cy="777"/>
            </a:xfrm>
            <a:custGeom>
              <a:avLst/>
              <a:gdLst>
                <a:gd name="T0" fmla="*/ 0 w 21"/>
                <a:gd name="T1" fmla="*/ 804 h 804"/>
                <a:gd name="T2" fmla="*/ 0 w 21"/>
                <a:gd name="T3" fmla="*/ 804 h 804"/>
                <a:gd name="T4" fmla="*/ 0 w 21"/>
                <a:gd name="T5" fmla="*/ 0 h 804"/>
                <a:gd name="T6" fmla="*/ 0 w 21"/>
                <a:gd name="T7" fmla="*/ 0 h 804"/>
                <a:gd name="T8" fmla="*/ 21 w 21"/>
                <a:gd name="T9" fmla="*/ 21 h 804"/>
                <a:gd name="T10" fmla="*/ 21 w 21"/>
                <a:gd name="T11" fmla="*/ 783 h 804"/>
                <a:gd name="T12" fmla="*/ 0 w 21"/>
                <a:gd name="T13" fmla="*/ 804 h 804"/>
              </a:gdLst>
              <a:ahLst/>
              <a:cxnLst>
                <a:cxn ang="0">
                  <a:pos x="T0" y="T1"/>
                </a:cxn>
                <a:cxn ang="0">
                  <a:pos x="T2" y="T3"/>
                </a:cxn>
                <a:cxn ang="0">
                  <a:pos x="T4" y="T5"/>
                </a:cxn>
                <a:cxn ang="0">
                  <a:pos x="T6" y="T7"/>
                </a:cxn>
                <a:cxn ang="0">
                  <a:pos x="T8" y="T9"/>
                </a:cxn>
                <a:cxn ang="0">
                  <a:pos x="T10" y="T11"/>
                </a:cxn>
                <a:cxn ang="0">
                  <a:pos x="T12" y="T13"/>
                </a:cxn>
              </a:cxnLst>
              <a:rect l="0" t="0" r="r" b="b"/>
              <a:pathLst>
                <a:path w="21" h="804">
                  <a:moveTo>
                    <a:pt x="0" y="804"/>
                  </a:moveTo>
                  <a:cubicBezTo>
                    <a:pt x="0" y="804"/>
                    <a:pt x="0" y="804"/>
                    <a:pt x="0" y="804"/>
                  </a:cubicBezTo>
                  <a:cubicBezTo>
                    <a:pt x="0" y="0"/>
                    <a:pt x="0" y="0"/>
                    <a:pt x="0" y="0"/>
                  </a:cubicBezTo>
                  <a:cubicBezTo>
                    <a:pt x="0" y="0"/>
                    <a:pt x="0" y="0"/>
                    <a:pt x="0" y="0"/>
                  </a:cubicBezTo>
                  <a:cubicBezTo>
                    <a:pt x="12" y="0"/>
                    <a:pt x="21" y="9"/>
                    <a:pt x="21" y="21"/>
                  </a:cubicBezTo>
                  <a:cubicBezTo>
                    <a:pt x="21" y="783"/>
                    <a:pt x="21" y="783"/>
                    <a:pt x="21" y="783"/>
                  </a:cubicBezTo>
                  <a:cubicBezTo>
                    <a:pt x="21" y="795"/>
                    <a:pt x="12" y="804"/>
                    <a:pt x="0" y="804"/>
                  </a:cubicBez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9" name="Freeform 17"/>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close/>
                </a:path>
              </a:pathLst>
            </a:custGeom>
            <a:solidFill>
              <a:srgbClr val="D1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0" name="Freeform 18"/>
            <p:cNvSpPr>
              <a:spLocks/>
            </p:cNvSpPr>
            <p:nvPr/>
          </p:nvSpPr>
          <p:spPr bwMode="auto">
            <a:xfrm>
              <a:off x="6294" y="2319"/>
              <a:ext cx="516" cy="278"/>
            </a:xfrm>
            <a:custGeom>
              <a:avLst/>
              <a:gdLst>
                <a:gd name="T0" fmla="*/ 0 w 516"/>
                <a:gd name="T1" fmla="*/ 0 h 278"/>
                <a:gd name="T2" fmla="*/ 0 w 516"/>
                <a:gd name="T3" fmla="*/ 278 h 278"/>
                <a:gd name="T4" fmla="*/ 516 w 516"/>
                <a:gd name="T5" fmla="*/ 278 h 278"/>
                <a:gd name="T6" fmla="*/ 516 w 516"/>
                <a:gd name="T7" fmla="*/ 274 h 278"/>
                <a:gd name="T8" fmla="*/ 4 w 516"/>
                <a:gd name="T9" fmla="*/ 274 h 278"/>
                <a:gd name="T10" fmla="*/ 4 w 516"/>
                <a:gd name="T11" fmla="*/ 0 h 278"/>
                <a:gd name="T12" fmla="*/ 0 w 516"/>
                <a:gd name="T13" fmla="*/ 0 h 278"/>
              </a:gdLst>
              <a:ahLst/>
              <a:cxnLst>
                <a:cxn ang="0">
                  <a:pos x="T0" y="T1"/>
                </a:cxn>
                <a:cxn ang="0">
                  <a:pos x="T2" y="T3"/>
                </a:cxn>
                <a:cxn ang="0">
                  <a:pos x="T4" y="T5"/>
                </a:cxn>
                <a:cxn ang="0">
                  <a:pos x="T6" y="T7"/>
                </a:cxn>
                <a:cxn ang="0">
                  <a:pos x="T8" y="T9"/>
                </a:cxn>
                <a:cxn ang="0">
                  <a:pos x="T10" y="T11"/>
                </a:cxn>
                <a:cxn ang="0">
                  <a:pos x="T12" y="T13"/>
                </a:cxn>
              </a:cxnLst>
              <a:rect l="0" t="0" r="r" b="b"/>
              <a:pathLst>
                <a:path w="516" h="278">
                  <a:moveTo>
                    <a:pt x="0" y="0"/>
                  </a:moveTo>
                  <a:lnTo>
                    <a:pt x="0" y="278"/>
                  </a:lnTo>
                  <a:lnTo>
                    <a:pt x="516" y="278"/>
                  </a:lnTo>
                  <a:lnTo>
                    <a:pt x="516" y="274"/>
                  </a:lnTo>
                  <a:lnTo>
                    <a:pt x="4" y="274"/>
                  </a:lnTo>
                  <a:lnTo>
                    <a:pt x="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1" name="Rectangle 19"/>
            <p:cNvSpPr>
              <a:spLocks noChangeArrowheads="1"/>
            </p:cNvSpPr>
            <p:nvPr/>
          </p:nvSpPr>
          <p:spPr bwMode="auto">
            <a:xfrm>
              <a:off x="6453" y="2456"/>
              <a:ext cx="60" cy="139"/>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2" name="Rectangle 20"/>
            <p:cNvSpPr>
              <a:spLocks noChangeArrowheads="1"/>
            </p:cNvSpPr>
            <p:nvPr/>
          </p:nvSpPr>
          <p:spPr bwMode="auto">
            <a:xfrm>
              <a:off x="6528" y="2409"/>
              <a:ext cx="60" cy="186"/>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3" name="Rectangle 21"/>
            <p:cNvSpPr>
              <a:spLocks noChangeArrowheads="1"/>
            </p:cNvSpPr>
            <p:nvPr/>
          </p:nvSpPr>
          <p:spPr bwMode="auto">
            <a:xfrm>
              <a:off x="6528" y="2409"/>
              <a:ext cx="6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4" name="Rectangle 22"/>
            <p:cNvSpPr>
              <a:spLocks noChangeArrowheads="1"/>
            </p:cNvSpPr>
            <p:nvPr/>
          </p:nvSpPr>
          <p:spPr bwMode="auto">
            <a:xfrm>
              <a:off x="6603" y="2361"/>
              <a:ext cx="59" cy="234"/>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5" name="Rectangle 23"/>
            <p:cNvSpPr>
              <a:spLocks noChangeArrowheads="1"/>
            </p:cNvSpPr>
            <p:nvPr/>
          </p:nvSpPr>
          <p:spPr bwMode="auto">
            <a:xfrm>
              <a:off x="6603" y="2361"/>
              <a:ext cx="5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6" name="Rectangle 24"/>
            <p:cNvSpPr>
              <a:spLocks noChangeArrowheads="1"/>
            </p:cNvSpPr>
            <p:nvPr/>
          </p:nvSpPr>
          <p:spPr bwMode="auto">
            <a:xfrm>
              <a:off x="6316" y="2559"/>
              <a:ext cx="20" cy="36"/>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7" name="Rectangle 25"/>
            <p:cNvSpPr>
              <a:spLocks noChangeArrowheads="1"/>
            </p:cNvSpPr>
            <p:nvPr/>
          </p:nvSpPr>
          <p:spPr bwMode="auto">
            <a:xfrm>
              <a:off x="679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8" name="Rectangle 26"/>
            <p:cNvSpPr>
              <a:spLocks noChangeArrowheads="1"/>
            </p:cNvSpPr>
            <p:nvPr/>
          </p:nvSpPr>
          <p:spPr bwMode="auto">
            <a:xfrm>
              <a:off x="6765"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9" name="Rectangle 27"/>
            <p:cNvSpPr>
              <a:spLocks noChangeArrowheads="1"/>
            </p:cNvSpPr>
            <p:nvPr/>
          </p:nvSpPr>
          <p:spPr bwMode="auto">
            <a:xfrm>
              <a:off x="6349" y="2537"/>
              <a:ext cx="20" cy="58"/>
            </a:xfrm>
            <a:prstGeom prst="rect">
              <a:avLst/>
            </a:prstGeom>
            <a:solidFill>
              <a:srgbClr val="001A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0" name="Freeform 28"/>
            <p:cNvSpPr>
              <a:spLocks/>
            </p:cNvSpPr>
            <p:nvPr/>
          </p:nvSpPr>
          <p:spPr bwMode="auto">
            <a:xfrm>
              <a:off x="6439" y="1865"/>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1" name="Freeform 29"/>
            <p:cNvSpPr>
              <a:spLocks/>
            </p:cNvSpPr>
            <p:nvPr/>
          </p:nvSpPr>
          <p:spPr bwMode="auto">
            <a:xfrm>
              <a:off x="6439" y="1843"/>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2" name="Freeform 30"/>
            <p:cNvSpPr>
              <a:spLocks/>
            </p:cNvSpPr>
            <p:nvPr/>
          </p:nvSpPr>
          <p:spPr bwMode="auto">
            <a:xfrm>
              <a:off x="6439" y="1822"/>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3" name="Freeform 31"/>
            <p:cNvSpPr>
              <a:spLocks/>
            </p:cNvSpPr>
            <p:nvPr/>
          </p:nvSpPr>
          <p:spPr bwMode="auto">
            <a:xfrm>
              <a:off x="6439" y="1801"/>
              <a:ext cx="87" cy="13"/>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4" name="Freeform 32"/>
            <p:cNvSpPr>
              <a:spLocks/>
            </p:cNvSpPr>
            <p:nvPr/>
          </p:nvSpPr>
          <p:spPr bwMode="auto">
            <a:xfrm>
              <a:off x="6439" y="1779"/>
              <a:ext cx="87" cy="14"/>
            </a:xfrm>
            <a:custGeom>
              <a:avLst/>
              <a:gdLst>
                <a:gd name="T0" fmla="*/ 86 w 90"/>
                <a:gd name="T1" fmla="*/ 0 h 14"/>
                <a:gd name="T2" fmla="*/ 3 w 90"/>
                <a:gd name="T3" fmla="*/ 0 h 14"/>
                <a:gd name="T4" fmla="*/ 0 w 90"/>
                <a:gd name="T5" fmla="*/ 3 h 14"/>
                <a:gd name="T6" fmla="*/ 0 w 90"/>
                <a:gd name="T7" fmla="*/ 11 h 14"/>
                <a:gd name="T8" fmla="*/ 3 w 90"/>
                <a:gd name="T9" fmla="*/ 14 h 14"/>
                <a:gd name="T10" fmla="*/ 86 w 90"/>
                <a:gd name="T11" fmla="*/ 14 h 14"/>
                <a:gd name="T12" fmla="*/ 90 w 90"/>
                <a:gd name="T13" fmla="*/ 11 h 14"/>
                <a:gd name="T14" fmla="*/ 90 w 90"/>
                <a:gd name="T15" fmla="*/ 3 h 14"/>
                <a:gd name="T16" fmla="*/ 86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90" y="13"/>
                    <a:pt x="90" y="11"/>
                  </a:cubicBezTo>
                  <a:cubicBezTo>
                    <a:pt x="90" y="3"/>
                    <a:pt x="90" y="3"/>
                    <a:pt x="90" y="3"/>
                  </a:cubicBezTo>
                  <a:cubicBezTo>
                    <a:pt x="90" y="1"/>
                    <a:pt x="88" y="0"/>
                    <a:pt x="86"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5" name="Freeform 33"/>
            <p:cNvSpPr>
              <a:spLocks/>
            </p:cNvSpPr>
            <p:nvPr/>
          </p:nvSpPr>
          <p:spPr bwMode="auto">
            <a:xfrm>
              <a:off x="6638" y="1865"/>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6" name="Freeform 34"/>
            <p:cNvSpPr>
              <a:spLocks/>
            </p:cNvSpPr>
            <p:nvPr/>
          </p:nvSpPr>
          <p:spPr bwMode="auto">
            <a:xfrm>
              <a:off x="6638" y="1843"/>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7" name="Freeform 35"/>
            <p:cNvSpPr>
              <a:spLocks/>
            </p:cNvSpPr>
            <p:nvPr/>
          </p:nvSpPr>
          <p:spPr bwMode="auto">
            <a:xfrm>
              <a:off x="6638" y="1822"/>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8" name="Freeform 36"/>
            <p:cNvSpPr>
              <a:spLocks/>
            </p:cNvSpPr>
            <p:nvPr/>
          </p:nvSpPr>
          <p:spPr bwMode="auto">
            <a:xfrm>
              <a:off x="6638" y="1801"/>
              <a:ext cx="88" cy="13"/>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9" name="Freeform 37"/>
            <p:cNvSpPr>
              <a:spLocks/>
            </p:cNvSpPr>
            <p:nvPr/>
          </p:nvSpPr>
          <p:spPr bwMode="auto">
            <a:xfrm>
              <a:off x="6638" y="1779"/>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0" name="Freeform 38"/>
            <p:cNvSpPr>
              <a:spLocks/>
            </p:cNvSpPr>
            <p:nvPr/>
          </p:nvSpPr>
          <p:spPr bwMode="auto">
            <a:xfrm>
              <a:off x="6638" y="1756"/>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1" name="Freeform 39"/>
            <p:cNvSpPr>
              <a:spLocks/>
            </p:cNvSpPr>
            <p:nvPr/>
          </p:nvSpPr>
          <p:spPr bwMode="auto">
            <a:xfrm>
              <a:off x="6638" y="1735"/>
              <a:ext cx="88" cy="14"/>
            </a:xfrm>
            <a:custGeom>
              <a:avLst/>
              <a:gdLst>
                <a:gd name="T0" fmla="*/ 87 w 90"/>
                <a:gd name="T1" fmla="*/ 0 h 14"/>
                <a:gd name="T2" fmla="*/ 3 w 90"/>
                <a:gd name="T3" fmla="*/ 0 h 14"/>
                <a:gd name="T4" fmla="*/ 0 w 90"/>
                <a:gd name="T5" fmla="*/ 3 h 14"/>
                <a:gd name="T6" fmla="*/ 0 w 90"/>
                <a:gd name="T7" fmla="*/ 11 h 14"/>
                <a:gd name="T8" fmla="*/ 3 w 90"/>
                <a:gd name="T9" fmla="*/ 14 h 14"/>
                <a:gd name="T10" fmla="*/ 87 w 90"/>
                <a:gd name="T11" fmla="*/ 14 h 14"/>
                <a:gd name="T12" fmla="*/ 90 w 90"/>
                <a:gd name="T13" fmla="*/ 11 h 14"/>
                <a:gd name="T14" fmla="*/ 90 w 90"/>
                <a:gd name="T15" fmla="*/ 3 h 14"/>
                <a:gd name="T16" fmla="*/ 87 w 90"/>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4">
                  <a:moveTo>
                    <a:pt x="87" y="0"/>
                  </a:moveTo>
                  <a:cubicBezTo>
                    <a:pt x="3" y="0"/>
                    <a:pt x="3" y="0"/>
                    <a:pt x="3" y="0"/>
                  </a:cubicBezTo>
                  <a:cubicBezTo>
                    <a:pt x="2" y="0"/>
                    <a:pt x="0" y="1"/>
                    <a:pt x="0" y="3"/>
                  </a:cubicBezTo>
                  <a:cubicBezTo>
                    <a:pt x="0" y="11"/>
                    <a:pt x="0" y="11"/>
                    <a:pt x="0" y="11"/>
                  </a:cubicBezTo>
                  <a:cubicBezTo>
                    <a:pt x="0" y="13"/>
                    <a:pt x="2" y="14"/>
                    <a:pt x="3" y="14"/>
                  </a:cubicBezTo>
                  <a:cubicBezTo>
                    <a:pt x="87" y="14"/>
                    <a:pt x="87" y="14"/>
                    <a:pt x="87" y="14"/>
                  </a:cubicBezTo>
                  <a:cubicBezTo>
                    <a:pt x="88" y="14"/>
                    <a:pt x="90" y="13"/>
                    <a:pt x="90" y="11"/>
                  </a:cubicBezTo>
                  <a:cubicBezTo>
                    <a:pt x="90" y="3"/>
                    <a:pt x="90" y="3"/>
                    <a:pt x="90" y="3"/>
                  </a:cubicBezTo>
                  <a:cubicBezTo>
                    <a:pt x="90" y="1"/>
                    <a:pt x="88" y="0"/>
                    <a:pt x="87"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2" name="Freeform 40"/>
            <p:cNvSpPr>
              <a:spLocks/>
            </p:cNvSpPr>
            <p:nvPr/>
          </p:nvSpPr>
          <p:spPr bwMode="auto">
            <a:xfrm>
              <a:off x="6539" y="1865"/>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3" name="Freeform 41"/>
            <p:cNvSpPr>
              <a:spLocks/>
            </p:cNvSpPr>
            <p:nvPr/>
          </p:nvSpPr>
          <p:spPr bwMode="auto">
            <a:xfrm>
              <a:off x="6539" y="1843"/>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4" name="Freeform 42"/>
            <p:cNvSpPr>
              <a:spLocks/>
            </p:cNvSpPr>
            <p:nvPr/>
          </p:nvSpPr>
          <p:spPr bwMode="auto">
            <a:xfrm>
              <a:off x="6539" y="1822"/>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5" name="Freeform 43"/>
            <p:cNvSpPr>
              <a:spLocks/>
            </p:cNvSpPr>
            <p:nvPr/>
          </p:nvSpPr>
          <p:spPr bwMode="auto">
            <a:xfrm>
              <a:off x="6539" y="1801"/>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6" name="Freeform 44"/>
            <p:cNvSpPr>
              <a:spLocks/>
            </p:cNvSpPr>
            <p:nvPr/>
          </p:nvSpPr>
          <p:spPr bwMode="auto">
            <a:xfrm>
              <a:off x="6539" y="1779"/>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7" name="Freeform 45"/>
            <p:cNvSpPr>
              <a:spLocks/>
            </p:cNvSpPr>
            <p:nvPr/>
          </p:nvSpPr>
          <p:spPr bwMode="auto">
            <a:xfrm>
              <a:off x="6539" y="1756"/>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8" name="Freeform 46"/>
            <p:cNvSpPr>
              <a:spLocks/>
            </p:cNvSpPr>
            <p:nvPr/>
          </p:nvSpPr>
          <p:spPr bwMode="auto">
            <a:xfrm>
              <a:off x="6539" y="1735"/>
              <a:ext cx="86" cy="14"/>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9" name="Freeform 47"/>
            <p:cNvSpPr>
              <a:spLocks/>
            </p:cNvSpPr>
            <p:nvPr/>
          </p:nvSpPr>
          <p:spPr bwMode="auto">
            <a:xfrm>
              <a:off x="6539" y="1714"/>
              <a:ext cx="86" cy="13"/>
            </a:xfrm>
            <a:custGeom>
              <a:avLst/>
              <a:gdLst>
                <a:gd name="T0" fmla="*/ 86 w 89"/>
                <a:gd name="T1" fmla="*/ 0 h 14"/>
                <a:gd name="T2" fmla="*/ 3 w 89"/>
                <a:gd name="T3" fmla="*/ 0 h 14"/>
                <a:gd name="T4" fmla="*/ 0 w 89"/>
                <a:gd name="T5" fmla="*/ 3 h 14"/>
                <a:gd name="T6" fmla="*/ 0 w 89"/>
                <a:gd name="T7" fmla="*/ 11 h 14"/>
                <a:gd name="T8" fmla="*/ 3 w 89"/>
                <a:gd name="T9" fmla="*/ 14 h 14"/>
                <a:gd name="T10" fmla="*/ 86 w 89"/>
                <a:gd name="T11" fmla="*/ 14 h 14"/>
                <a:gd name="T12" fmla="*/ 89 w 89"/>
                <a:gd name="T13" fmla="*/ 11 h 14"/>
                <a:gd name="T14" fmla="*/ 89 w 89"/>
                <a:gd name="T15" fmla="*/ 3 h 14"/>
                <a:gd name="T16" fmla="*/ 86 w 89"/>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4">
                  <a:moveTo>
                    <a:pt x="86" y="0"/>
                  </a:moveTo>
                  <a:cubicBezTo>
                    <a:pt x="3" y="0"/>
                    <a:pt x="3" y="0"/>
                    <a:pt x="3" y="0"/>
                  </a:cubicBezTo>
                  <a:cubicBezTo>
                    <a:pt x="1" y="0"/>
                    <a:pt x="0" y="1"/>
                    <a:pt x="0" y="3"/>
                  </a:cubicBezTo>
                  <a:cubicBezTo>
                    <a:pt x="0" y="11"/>
                    <a:pt x="0" y="11"/>
                    <a:pt x="0" y="11"/>
                  </a:cubicBezTo>
                  <a:cubicBezTo>
                    <a:pt x="0" y="13"/>
                    <a:pt x="1" y="14"/>
                    <a:pt x="3" y="14"/>
                  </a:cubicBezTo>
                  <a:cubicBezTo>
                    <a:pt x="86" y="14"/>
                    <a:pt x="86" y="14"/>
                    <a:pt x="86" y="14"/>
                  </a:cubicBezTo>
                  <a:cubicBezTo>
                    <a:pt x="88" y="14"/>
                    <a:pt x="89" y="13"/>
                    <a:pt x="89" y="11"/>
                  </a:cubicBezTo>
                  <a:cubicBezTo>
                    <a:pt x="89" y="3"/>
                    <a:pt x="89" y="3"/>
                    <a:pt x="89" y="3"/>
                  </a:cubicBezTo>
                  <a:cubicBezTo>
                    <a:pt x="89" y="1"/>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0" name="Freeform 48"/>
            <p:cNvSpPr>
              <a:spLocks/>
            </p:cNvSpPr>
            <p:nvPr/>
          </p:nvSpPr>
          <p:spPr bwMode="auto">
            <a:xfrm>
              <a:off x="6539" y="1692"/>
              <a:ext cx="86" cy="14"/>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1" name="Freeform 49"/>
            <p:cNvSpPr>
              <a:spLocks/>
            </p:cNvSpPr>
            <p:nvPr/>
          </p:nvSpPr>
          <p:spPr bwMode="auto">
            <a:xfrm>
              <a:off x="6539" y="1670"/>
              <a:ext cx="86" cy="15"/>
            </a:xfrm>
            <a:custGeom>
              <a:avLst/>
              <a:gdLst>
                <a:gd name="T0" fmla="*/ 86 w 89"/>
                <a:gd name="T1" fmla="*/ 0 h 15"/>
                <a:gd name="T2" fmla="*/ 3 w 89"/>
                <a:gd name="T3" fmla="*/ 0 h 15"/>
                <a:gd name="T4" fmla="*/ 0 w 89"/>
                <a:gd name="T5" fmla="*/ 4 h 15"/>
                <a:gd name="T6" fmla="*/ 0 w 89"/>
                <a:gd name="T7" fmla="*/ 12 h 15"/>
                <a:gd name="T8" fmla="*/ 3 w 89"/>
                <a:gd name="T9" fmla="*/ 15 h 15"/>
                <a:gd name="T10" fmla="*/ 86 w 89"/>
                <a:gd name="T11" fmla="*/ 15 h 15"/>
                <a:gd name="T12" fmla="*/ 89 w 89"/>
                <a:gd name="T13" fmla="*/ 12 h 15"/>
                <a:gd name="T14" fmla="*/ 89 w 89"/>
                <a:gd name="T15" fmla="*/ 4 h 15"/>
                <a:gd name="T16" fmla="*/ 86 w 89"/>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15">
                  <a:moveTo>
                    <a:pt x="86" y="0"/>
                  </a:moveTo>
                  <a:cubicBezTo>
                    <a:pt x="3" y="0"/>
                    <a:pt x="3" y="0"/>
                    <a:pt x="3" y="0"/>
                  </a:cubicBezTo>
                  <a:cubicBezTo>
                    <a:pt x="1" y="0"/>
                    <a:pt x="0" y="2"/>
                    <a:pt x="0" y="4"/>
                  </a:cubicBezTo>
                  <a:cubicBezTo>
                    <a:pt x="0" y="12"/>
                    <a:pt x="0" y="12"/>
                    <a:pt x="0" y="12"/>
                  </a:cubicBezTo>
                  <a:cubicBezTo>
                    <a:pt x="0" y="13"/>
                    <a:pt x="1" y="15"/>
                    <a:pt x="3" y="15"/>
                  </a:cubicBezTo>
                  <a:cubicBezTo>
                    <a:pt x="86" y="15"/>
                    <a:pt x="86" y="15"/>
                    <a:pt x="86" y="15"/>
                  </a:cubicBezTo>
                  <a:cubicBezTo>
                    <a:pt x="88" y="15"/>
                    <a:pt x="89" y="13"/>
                    <a:pt x="89" y="12"/>
                  </a:cubicBezTo>
                  <a:cubicBezTo>
                    <a:pt x="89" y="4"/>
                    <a:pt x="89" y="4"/>
                    <a:pt x="89" y="4"/>
                  </a:cubicBezTo>
                  <a:cubicBezTo>
                    <a:pt x="89" y="2"/>
                    <a:pt x="88" y="0"/>
                    <a:pt x="8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2" name="Freeform 50"/>
            <p:cNvSpPr>
              <a:spLocks/>
            </p:cNvSpPr>
            <p:nvPr/>
          </p:nvSpPr>
          <p:spPr bwMode="auto">
            <a:xfrm>
              <a:off x="6397" y="1612"/>
              <a:ext cx="370" cy="369"/>
            </a:xfrm>
            <a:custGeom>
              <a:avLst/>
              <a:gdLst>
                <a:gd name="T0" fmla="*/ 379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9 w 381"/>
                <a:gd name="T13" fmla="*/ 190 h 381"/>
                <a:gd name="T14" fmla="*/ 377 w 381"/>
                <a:gd name="T15" fmla="*/ 190 h 381"/>
                <a:gd name="T16" fmla="*/ 322 w 381"/>
                <a:gd name="T17" fmla="*/ 322 h 381"/>
                <a:gd name="T18" fmla="*/ 190 w 381"/>
                <a:gd name="T19" fmla="*/ 376 h 381"/>
                <a:gd name="T20" fmla="*/ 59 w 381"/>
                <a:gd name="T21" fmla="*/ 322 h 381"/>
                <a:gd name="T22" fmla="*/ 4 w 381"/>
                <a:gd name="T23" fmla="*/ 190 h 381"/>
                <a:gd name="T24" fmla="*/ 59 w 381"/>
                <a:gd name="T25" fmla="*/ 59 h 381"/>
                <a:gd name="T26" fmla="*/ 190 w 381"/>
                <a:gd name="T27" fmla="*/ 4 h 381"/>
                <a:gd name="T28" fmla="*/ 322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0" y="0"/>
                  </a:cubicBezTo>
                  <a:cubicBezTo>
                    <a:pt x="85" y="0"/>
                    <a:pt x="0" y="85"/>
                    <a:pt x="0" y="190"/>
                  </a:cubicBezTo>
                  <a:cubicBezTo>
                    <a:pt x="0" y="295"/>
                    <a:pt x="85" y="381"/>
                    <a:pt x="190" y="381"/>
                  </a:cubicBezTo>
                  <a:cubicBezTo>
                    <a:pt x="296" y="381"/>
                    <a:pt x="381" y="295"/>
                    <a:pt x="381" y="190"/>
                  </a:cubicBezTo>
                  <a:cubicBezTo>
                    <a:pt x="379" y="190"/>
                    <a:pt x="379" y="190"/>
                    <a:pt x="379" y="190"/>
                  </a:cubicBezTo>
                  <a:cubicBezTo>
                    <a:pt x="377" y="190"/>
                    <a:pt x="377" y="190"/>
                    <a:pt x="377" y="190"/>
                  </a:cubicBezTo>
                  <a:cubicBezTo>
                    <a:pt x="377" y="242"/>
                    <a:pt x="356" y="288"/>
                    <a:pt x="322" y="322"/>
                  </a:cubicBezTo>
                  <a:cubicBezTo>
                    <a:pt x="288" y="356"/>
                    <a:pt x="242" y="376"/>
                    <a:pt x="190" y="376"/>
                  </a:cubicBezTo>
                  <a:cubicBezTo>
                    <a:pt x="139" y="376"/>
                    <a:pt x="92" y="356"/>
                    <a:pt x="59" y="322"/>
                  </a:cubicBezTo>
                  <a:cubicBezTo>
                    <a:pt x="25" y="288"/>
                    <a:pt x="4" y="242"/>
                    <a:pt x="4" y="190"/>
                  </a:cubicBezTo>
                  <a:cubicBezTo>
                    <a:pt x="4" y="139"/>
                    <a:pt x="25" y="92"/>
                    <a:pt x="59" y="59"/>
                  </a:cubicBezTo>
                  <a:cubicBezTo>
                    <a:pt x="92" y="25"/>
                    <a:pt x="139" y="4"/>
                    <a:pt x="190" y="4"/>
                  </a:cubicBezTo>
                  <a:cubicBezTo>
                    <a:pt x="242" y="4"/>
                    <a:pt x="288" y="25"/>
                    <a:pt x="322"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dirty="0">
                <a:solidFill>
                  <a:srgbClr val="353535"/>
                </a:solidFill>
                <a:latin typeface="Segoe UI Semilight"/>
              </a:endParaRPr>
            </a:p>
          </p:txBody>
        </p:sp>
        <p:sp>
          <p:nvSpPr>
            <p:cNvPr id="343" name="Freeform 51"/>
            <p:cNvSpPr>
              <a:spLocks/>
            </p:cNvSpPr>
            <p:nvPr/>
          </p:nvSpPr>
          <p:spPr bwMode="auto">
            <a:xfrm>
              <a:off x="5871" y="2348"/>
              <a:ext cx="213" cy="241"/>
            </a:xfrm>
            <a:custGeom>
              <a:avLst/>
              <a:gdLst>
                <a:gd name="T0" fmla="*/ 0 w 213"/>
                <a:gd name="T1" fmla="*/ 0 h 241"/>
                <a:gd name="T2" fmla="*/ 0 w 213"/>
                <a:gd name="T3" fmla="*/ 241 h 241"/>
                <a:gd name="T4" fmla="*/ 213 w 213"/>
                <a:gd name="T5" fmla="*/ 241 h 241"/>
                <a:gd name="T6" fmla="*/ 213 w 213"/>
                <a:gd name="T7" fmla="*/ 227 h 241"/>
                <a:gd name="T8" fmla="*/ 15 w 213"/>
                <a:gd name="T9" fmla="*/ 227 h 241"/>
                <a:gd name="T10" fmla="*/ 15 w 213"/>
                <a:gd name="T11" fmla="*/ 0 h 241"/>
                <a:gd name="T12" fmla="*/ 0 w 213"/>
                <a:gd name="T13" fmla="*/ 0 h 241"/>
                <a:gd name="T14" fmla="*/ 0 w 213"/>
                <a:gd name="T15" fmla="*/ 0 h 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241">
                  <a:moveTo>
                    <a:pt x="0" y="0"/>
                  </a:moveTo>
                  <a:lnTo>
                    <a:pt x="0" y="241"/>
                  </a:lnTo>
                  <a:lnTo>
                    <a:pt x="213" y="241"/>
                  </a:lnTo>
                  <a:lnTo>
                    <a:pt x="213" y="227"/>
                  </a:lnTo>
                  <a:lnTo>
                    <a:pt x="15" y="227"/>
                  </a:lnTo>
                  <a:lnTo>
                    <a:pt x="15" y="0"/>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4" name="Rectangle 52"/>
            <p:cNvSpPr>
              <a:spLocks noChangeArrowheads="1"/>
            </p:cNvSpPr>
            <p:nvPr/>
          </p:nvSpPr>
          <p:spPr bwMode="auto">
            <a:xfrm>
              <a:off x="5862" y="2378"/>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5" name="Freeform 53"/>
            <p:cNvSpPr>
              <a:spLocks/>
            </p:cNvSpPr>
            <p:nvPr/>
          </p:nvSpPr>
          <p:spPr bwMode="auto">
            <a:xfrm>
              <a:off x="5862" y="2378"/>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6" name="Rectangle 54"/>
            <p:cNvSpPr>
              <a:spLocks noChangeArrowheads="1"/>
            </p:cNvSpPr>
            <p:nvPr/>
          </p:nvSpPr>
          <p:spPr bwMode="auto">
            <a:xfrm>
              <a:off x="5862" y="2407"/>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7" name="Freeform 55"/>
            <p:cNvSpPr>
              <a:spLocks/>
            </p:cNvSpPr>
            <p:nvPr/>
          </p:nvSpPr>
          <p:spPr bwMode="auto">
            <a:xfrm>
              <a:off x="5862" y="2407"/>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8" name="Rectangle 56"/>
            <p:cNvSpPr>
              <a:spLocks noChangeArrowheads="1"/>
            </p:cNvSpPr>
            <p:nvPr/>
          </p:nvSpPr>
          <p:spPr bwMode="auto">
            <a:xfrm>
              <a:off x="5862" y="2435"/>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9" name="Freeform 57"/>
            <p:cNvSpPr>
              <a:spLocks/>
            </p:cNvSpPr>
            <p:nvPr/>
          </p:nvSpPr>
          <p:spPr bwMode="auto">
            <a:xfrm>
              <a:off x="5862" y="2435"/>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0" name="Rectangle 58"/>
            <p:cNvSpPr>
              <a:spLocks noChangeArrowheads="1"/>
            </p:cNvSpPr>
            <p:nvPr/>
          </p:nvSpPr>
          <p:spPr bwMode="auto">
            <a:xfrm>
              <a:off x="5862" y="2464"/>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1" name="Freeform 59"/>
            <p:cNvSpPr>
              <a:spLocks/>
            </p:cNvSpPr>
            <p:nvPr/>
          </p:nvSpPr>
          <p:spPr bwMode="auto">
            <a:xfrm>
              <a:off x="5862" y="2464"/>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2" name="Rectangle 60"/>
            <p:cNvSpPr>
              <a:spLocks noChangeArrowheads="1"/>
            </p:cNvSpPr>
            <p:nvPr/>
          </p:nvSpPr>
          <p:spPr bwMode="auto">
            <a:xfrm>
              <a:off x="5862" y="2492"/>
              <a:ext cx="32" cy="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3" name="Freeform 61"/>
            <p:cNvSpPr>
              <a:spLocks/>
            </p:cNvSpPr>
            <p:nvPr/>
          </p:nvSpPr>
          <p:spPr bwMode="auto">
            <a:xfrm>
              <a:off x="5862" y="2492"/>
              <a:ext cx="32" cy="3"/>
            </a:xfrm>
            <a:custGeom>
              <a:avLst/>
              <a:gdLst>
                <a:gd name="T0" fmla="*/ 0 w 32"/>
                <a:gd name="T1" fmla="*/ 3 h 3"/>
                <a:gd name="T2" fmla="*/ 32 w 32"/>
                <a:gd name="T3" fmla="*/ 3 h 3"/>
                <a:gd name="T4" fmla="*/ 32 w 32"/>
                <a:gd name="T5" fmla="*/ 0 h 3"/>
                <a:gd name="T6" fmla="*/ 0 w 32"/>
                <a:gd name="T7" fmla="*/ 0 h 3"/>
              </a:gdLst>
              <a:ahLst/>
              <a:cxnLst>
                <a:cxn ang="0">
                  <a:pos x="T0" y="T1"/>
                </a:cxn>
                <a:cxn ang="0">
                  <a:pos x="T2" y="T3"/>
                </a:cxn>
                <a:cxn ang="0">
                  <a:pos x="T4" y="T5"/>
                </a:cxn>
                <a:cxn ang="0">
                  <a:pos x="T6" y="T7"/>
                </a:cxn>
              </a:cxnLst>
              <a:rect l="0" t="0" r="r" b="b"/>
              <a:pathLst>
                <a:path w="32" h="3">
                  <a:moveTo>
                    <a:pt x="0" y="3"/>
                  </a:moveTo>
                  <a:lnTo>
                    <a:pt x="32" y="3"/>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4" name="Rectangle 62"/>
            <p:cNvSpPr>
              <a:spLocks noChangeArrowheads="1"/>
            </p:cNvSpPr>
            <p:nvPr/>
          </p:nvSpPr>
          <p:spPr bwMode="auto">
            <a:xfrm>
              <a:off x="5862" y="2521"/>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5" name="Freeform 63"/>
            <p:cNvSpPr>
              <a:spLocks/>
            </p:cNvSpPr>
            <p:nvPr/>
          </p:nvSpPr>
          <p:spPr bwMode="auto">
            <a:xfrm>
              <a:off x="5862" y="2521"/>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6" name="Rectangle 64"/>
            <p:cNvSpPr>
              <a:spLocks noChangeArrowheads="1"/>
            </p:cNvSpPr>
            <p:nvPr/>
          </p:nvSpPr>
          <p:spPr bwMode="auto">
            <a:xfrm>
              <a:off x="5862" y="2550"/>
              <a:ext cx="3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7" name="Freeform 65"/>
            <p:cNvSpPr>
              <a:spLocks/>
            </p:cNvSpPr>
            <p:nvPr/>
          </p:nvSpPr>
          <p:spPr bwMode="auto">
            <a:xfrm>
              <a:off x="5862" y="2550"/>
              <a:ext cx="32" cy="2"/>
            </a:xfrm>
            <a:custGeom>
              <a:avLst/>
              <a:gdLst>
                <a:gd name="T0" fmla="*/ 0 w 32"/>
                <a:gd name="T1" fmla="*/ 2 h 2"/>
                <a:gd name="T2" fmla="*/ 32 w 32"/>
                <a:gd name="T3" fmla="*/ 2 h 2"/>
                <a:gd name="T4" fmla="*/ 32 w 32"/>
                <a:gd name="T5" fmla="*/ 0 h 2"/>
                <a:gd name="T6" fmla="*/ 0 w 32"/>
                <a:gd name="T7" fmla="*/ 0 h 2"/>
              </a:gdLst>
              <a:ahLst/>
              <a:cxnLst>
                <a:cxn ang="0">
                  <a:pos x="T0" y="T1"/>
                </a:cxn>
                <a:cxn ang="0">
                  <a:pos x="T2" y="T3"/>
                </a:cxn>
                <a:cxn ang="0">
                  <a:pos x="T4" y="T5"/>
                </a:cxn>
                <a:cxn ang="0">
                  <a:pos x="T6" y="T7"/>
                </a:cxn>
              </a:cxnLst>
              <a:rect l="0" t="0" r="r" b="b"/>
              <a:pathLst>
                <a:path w="32" h="2">
                  <a:moveTo>
                    <a:pt x="0" y="2"/>
                  </a:moveTo>
                  <a:lnTo>
                    <a:pt x="32" y="2"/>
                  </a:lnTo>
                  <a:lnTo>
                    <a:pt x="3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8" name="Rectangle 66"/>
            <p:cNvSpPr>
              <a:spLocks noChangeArrowheads="1"/>
            </p:cNvSpPr>
            <p:nvPr/>
          </p:nvSpPr>
          <p:spPr bwMode="auto">
            <a:xfrm>
              <a:off x="6056"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9" name="Freeform 67"/>
            <p:cNvSpPr>
              <a:spLocks/>
            </p:cNvSpPr>
            <p:nvPr/>
          </p:nvSpPr>
          <p:spPr bwMode="auto">
            <a:xfrm>
              <a:off x="6056"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0" name="Rectangle 68"/>
            <p:cNvSpPr>
              <a:spLocks noChangeArrowheads="1"/>
            </p:cNvSpPr>
            <p:nvPr/>
          </p:nvSpPr>
          <p:spPr bwMode="auto">
            <a:xfrm>
              <a:off x="6027"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1" name="Freeform 69"/>
            <p:cNvSpPr>
              <a:spLocks/>
            </p:cNvSpPr>
            <p:nvPr/>
          </p:nvSpPr>
          <p:spPr bwMode="auto">
            <a:xfrm>
              <a:off x="6027"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2" name="Rectangle 70"/>
            <p:cNvSpPr>
              <a:spLocks noChangeArrowheads="1"/>
            </p:cNvSpPr>
            <p:nvPr/>
          </p:nvSpPr>
          <p:spPr bwMode="auto">
            <a:xfrm>
              <a:off x="5998"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3" name="Freeform 71"/>
            <p:cNvSpPr>
              <a:spLocks/>
            </p:cNvSpPr>
            <p:nvPr/>
          </p:nvSpPr>
          <p:spPr bwMode="auto">
            <a:xfrm>
              <a:off x="5998"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4" name="Rectangle 72"/>
            <p:cNvSpPr>
              <a:spLocks noChangeArrowheads="1"/>
            </p:cNvSpPr>
            <p:nvPr/>
          </p:nvSpPr>
          <p:spPr bwMode="auto">
            <a:xfrm>
              <a:off x="5969"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5" name="Freeform 73"/>
            <p:cNvSpPr>
              <a:spLocks/>
            </p:cNvSpPr>
            <p:nvPr/>
          </p:nvSpPr>
          <p:spPr bwMode="auto">
            <a:xfrm>
              <a:off x="5969"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6" name="Rectangle 74"/>
            <p:cNvSpPr>
              <a:spLocks noChangeArrowheads="1"/>
            </p:cNvSpPr>
            <p:nvPr/>
          </p:nvSpPr>
          <p:spPr bwMode="auto">
            <a:xfrm>
              <a:off x="5941"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7" name="Freeform 75"/>
            <p:cNvSpPr>
              <a:spLocks/>
            </p:cNvSpPr>
            <p:nvPr/>
          </p:nvSpPr>
          <p:spPr bwMode="auto">
            <a:xfrm>
              <a:off x="5941"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8" name="Rectangle 76"/>
            <p:cNvSpPr>
              <a:spLocks noChangeArrowheads="1"/>
            </p:cNvSpPr>
            <p:nvPr/>
          </p:nvSpPr>
          <p:spPr bwMode="auto">
            <a:xfrm>
              <a:off x="5912" y="2568"/>
              <a:ext cx="2" cy="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9" name="Freeform 77"/>
            <p:cNvSpPr>
              <a:spLocks/>
            </p:cNvSpPr>
            <p:nvPr/>
          </p:nvSpPr>
          <p:spPr bwMode="auto">
            <a:xfrm>
              <a:off x="5912" y="2568"/>
              <a:ext cx="2" cy="31"/>
            </a:xfrm>
            <a:custGeom>
              <a:avLst/>
              <a:gdLst>
                <a:gd name="T0" fmla="*/ 0 w 2"/>
                <a:gd name="T1" fmla="*/ 0 h 31"/>
                <a:gd name="T2" fmla="*/ 0 w 2"/>
                <a:gd name="T3" fmla="*/ 31 h 31"/>
                <a:gd name="T4" fmla="*/ 2 w 2"/>
                <a:gd name="T5" fmla="*/ 31 h 31"/>
                <a:gd name="T6" fmla="*/ 2 w 2"/>
                <a:gd name="T7" fmla="*/ 0 h 31"/>
              </a:gdLst>
              <a:ahLst/>
              <a:cxnLst>
                <a:cxn ang="0">
                  <a:pos x="T0" y="T1"/>
                </a:cxn>
                <a:cxn ang="0">
                  <a:pos x="T2" y="T3"/>
                </a:cxn>
                <a:cxn ang="0">
                  <a:pos x="T4" y="T5"/>
                </a:cxn>
                <a:cxn ang="0">
                  <a:pos x="T6" y="T7"/>
                </a:cxn>
              </a:cxnLst>
              <a:rect l="0" t="0" r="r" b="b"/>
              <a:pathLst>
                <a:path w="2" h="31">
                  <a:moveTo>
                    <a:pt x="0" y="0"/>
                  </a:moveTo>
                  <a:lnTo>
                    <a:pt x="0" y="31"/>
                  </a:lnTo>
                  <a:lnTo>
                    <a:pt x="2" y="3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0" name="Freeform 78"/>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 name="T16" fmla="*/ 25 w 54"/>
                <a:gd name="T17"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91">
                  <a:moveTo>
                    <a:pt x="25" y="0"/>
                  </a:moveTo>
                  <a:lnTo>
                    <a:pt x="31" y="0"/>
                  </a:lnTo>
                  <a:lnTo>
                    <a:pt x="54" y="33"/>
                  </a:lnTo>
                  <a:lnTo>
                    <a:pt x="50" y="58"/>
                  </a:lnTo>
                  <a:lnTo>
                    <a:pt x="44" y="58"/>
                  </a:lnTo>
                  <a:lnTo>
                    <a:pt x="32" y="40"/>
                  </a:lnTo>
                  <a:lnTo>
                    <a:pt x="6" y="191"/>
                  </a:lnTo>
                  <a:lnTo>
                    <a:pt x="0" y="191"/>
                  </a:lnTo>
                  <a:lnTo>
                    <a:pt x="25"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1" name="Freeform 79"/>
            <p:cNvSpPr>
              <a:spLocks/>
            </p:cNvSpPr>
            <p:nvPr/>
          </p:nvSpPr>
          <p:spPr bwMode="auto">
            <a:xfrm>
              <a:off x="6032" y="2357"/>
              <a:ext cx="54" cy="191"/>
            </a:xfrm>
            <a:custGeom>
              <a:avLst/>
              <a:gdLst>
                <a:gd name="T0" fmla="*/ 25 w 54"/>
                <a:gd name="T1" fmla="*/ 0 h 191"/>
                <a:gd name="T2" fmla="*/ 31 w 54"/>
                <a:gd name="T3" fmla="*/ 0 h 191"/>
                <a:gd name="T4" fmla="*/ 54 w 54"/>
                <a:gd name="T5" fmla="*/ 33 h 191"/>
                <a:gd name="T6" fmla="*/ 50 w 54"/>
                <a:gd name="T7" fmla="*/ 58 h 191"/>
                <a:gd name="T8" fmla="*/ 44 w 54"/>
                <a:gd name="T9" fmla="*/ 58 h 191"/>
                <a:gd name="T10" fmla="*/ 32 w 54"/>
                <a:gd name="T11" fmla="*/ 40 h 191"/>
                <a:gd name="T12" fmla="*/ 6 w 54"/>
                <a:gd name="T13" fmla="*/ 191 h 191"/>
                <a:gd name="T14" fmla="*/ 0 w 54"/>
                <a:gd name="T15" fmla="*/ 191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191">
                  <a:moveTo>
                    <a:pt x="25" y="0"/>
                  </a:moveTo>
                  <a:lnTo>
                    <a:pt x="31" y="0"/>
                  </a:lnTo>
                  <a:lnTo>
                    <a:pt x="54" y="33"/>
                  </a:lnTo>
                  <a:lnTo>
                    <a:pt x="50" y="58"/>
                  </a:lnTo>
                  <a:lnTo>
                    <a:pt x="44" y="58"/>
                  </a:lnTo>
                  <a:lnTo>
                    <a:pt x="32" y="40"/>
                  </a:lnTo>
                  <a:lnTo>
                    <a:pt x="6" y="191"/>
                  </a:lnTo>
                  <a:lnTo>
                    <a:pt x="0" y="19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2" name="Freeform 80"/>
            <p:cNvSpPr>
              <a:spLocks/>
            </p:cNvSpPr>
            <p:nvPr/>
          </p:nvSpPr>
          <p:spPr bwMode="auto">
            <a:xfrm>
              <a:off x="5915" y="2374"/>
              <a:ext cx="147" cy="174"/>
            </a:xfrm>
            <a:custGeom>
              <a:avLst/>
              <a:gdLst>
                <a:gd name="T0" fmla="*/ 117 w 147"/>
                <a:gd name="T1" fmla="*/ 174 h 174"/>
                <a:gd name="T2" fmla="*/ 84 w 147"/>
                <a:gd name="T3" fmla="*/ 113 h 174"/>
                <a:gd name="T4" fmla="*/ 54 w 147"/>
                <a:gd name="T5" fmla="*/ 168 h 174"/>
                <a:gd name="T6" fmla="*/ 27 w 147"/>
                <a:gd name="T7" fmla="*/ 99 h 174"/>
                <a:gd name="T8" fmla="*/ 16 w 147"/>
                <a:gd name="T9" fmla="*/ 132 h 174"/>
                <a:gd name="T10" fmla="*/ 0 w 147"/>
                <a:gd name="T11" fmla="*/ 128 h 174"/>
                <a:gd name="T12" fmla="*/ 26 w 147"/>
                <a:gd name="T13" fmla="*/ 46 h 174"/>
                <a:gd name="T14" fmla="*/ 57 w 147"/>
                <a:gd name="T15" fmla="*/ 128 h 174"/>
                <a:gd name="T16" fmla="*/ 84 w 147"/>
                <a:gd name="T17" fmla="*/ 77 h 174"/>
                <a:gd name="T18" fmla="*/ 109 w 147"/>
                <a:gd name="T19" fmla="*/ 122 h 174"/>
                <a:gd name="T20" fmla="*/ 130 w 147"/>
                <a:gd name="T21" fmla="*/ 0 h 174"/>
                <a:gd name="T22" fmla="*/ 147 w 147"/>
                <a:gd name="T23" fmla="*/ 3 h 174"/>
                <a:gd name="T24" fmla="*/ 117 w 147"/>
                <a:gd name="T25"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174">
                  <a:moveTo>
                    <a:pt x="117" y="174"/>
                  </a:moveTo>
                  <a:lnTo>
                    <a:pt x="84" y="113"/>
                  </a:lnTo>
                  <a:lnTo>
                    <a:pt x="54" y="168"/>
                  </a:lnTo>
                  <a:lnTo>
                    <a:pt x="27" y="99"/>
                  </a:lnTo>
                  <a:lnTo>
                    <a:pt x="16" y="132"/>
                  </a:lnTo>
                  <a:lnTo>
                    <a:pt x="0" y="128"/>
                  </a:lnTo>
                  <a:lnTo>
                    <a:pt x="26" y="46"/>
                  </a:lnTo>
                  <a:lnTo>
                    <a:pt x="57" y="128"/>
                  </a:lnTo>
                  <a:lnTo>
                    <a:pt x="84" y="77"/>
                  </a:lnTo>
                  <a:lnTo>
                    <a:pt x="109" y="122"/>
                  </a:lnTo>
                  <a:lnTo>
                    <a:pt x="130" y="0"/>
                  </a:lnTo>
                  <a:lnTo>
                    <a:pt x="147" y="3"/>
                  </a:lnTo>
                  <a:lnTo>
                    <a:pt x="117" y="174"/>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3" name="Freeform 81"/>
            <p:cNvSpPr>
              <a:spLocks/>
            </p:cNvSpPr>
            <p:nvPr/>
          </p:nvSpPr>
          <p:spPr bwMode="auto">
            <a:xfrm>
              <a:off x="6019" y="2357"/>
              <a:ext cx="61" cy="58"/>
            </a:xfrm>
            <a:custGeom>
              <a:avLst/>
              <a:gdLst>
                <a:gd name="T0" fmla="*/ 57 w 61"/>
                <a:gd name="T1" fmla="*/ 58 h 58"/>
                <a:gd name="T2" fmla="*/ 33 w 61"/>
                <a:gd name="T3" fmla="*/ 24 h 58"/>
                <a:gd name="T4" fmla="*/ 0 w 61"/>
                <a:gd name="T5" fmla="*/ 48 h 58"/>
                <a:gd name="T6" fmla="*/ 4 w 61"/>
                <a:gd name="T7" fmla="*/ 23 h 58"/>
                <a:gd name="T8" fmla="*/ 38 w 61"/>
                <a:gd name="T9" fmla="*/ 0 h 58"/>
                <a:gd name="T10" fmla="*/ 61 w 61"/>
                <a:gd name="T11" fmla="*/ 33 h 58"/>
                <a:gd name="T12" fmla="*/ 57 w 61"/>
                <a:gd name="T13" fmla="*/ 58 h 58"/>
              </a:gdLst>
              <a:ahLst/>
              <a:cxnLst>
                <a:cxn ang="0">
                  <a:pos x="T0" y="T1"/>
                </a:cxn>
                <a:cxn ang="0">
                  <a:pos x="T2" y="T3"/>
                </a:cxn>
                <a:cxn ang="0">
                  <a:pos x="T4" y="T5"/>
                </a:cxn>
                <a:cxn ang="0">
                  <a:pos x="T6" y="T7"/>
                </a:cxn>
                <a:cxn ang="0">
                  <a:pos x="T8" y="T9"/>
                </a:cxn>
                <a:cxn ang="0">
                  <a:pos x="T10" y="T11"/>
                </a:cxn>
                <a:cxn ang="0">
                  <a:pos x="T12" y="T13"/>
                </a:cxn>
              </a:cxnLst>
              <a:rect l="0" t="0" r="r" b="b"/>
              <a:pathLst>
                <a:path w="61" h="58">
                  <a:moveTo>
                    <a:pt x="57" y="58"/>
                  </a:moveTo>
                  <a:lnTo>
                    <a:pt x="33" y="24"/>
                  </a:lnTo>
                  <a:lnTo>
                    <a:pt x="0" y="48"/>
                  </a:lnTo>
                  <a:lnTo>
                    <a:pt x="4" y="23"/>
                  </a:lnTo>
                  <a:lnTo>
                    <a:pt x="38" y="0"/>
                  </a:lnTo>
                  <a:lnTo>
                    <a:pt x="61" y="33"/>
                  </a:lnTo>
                  <a:lnTo>
                    <a:pt x="57" y="58"/>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4" name="Freeform 82"/>
            <p:cNvSpPr>
              <a:spLocks/>
            </p:cNvSpPr>
            <p:nvPr/>
          </p:nvSpPr>
          <p:spPr bwMode="auto">
            <a:xfrm>
              <a:off x="5999" y="2451"/>
              <a:ext cx="26" cy="45"/>
            </a:xfrm>
            <a:custGeom>
              <a:avLst/>
              <a:gdLst>
                <a:gd name="T0" fmla="*/ 0 w 26"/>
                <a:gd name="T1" fmla="*/ 0 h 45"/>
                <a:gd name="T2" fmla="*/ 6 w 26"/>
                <a:gd name="T3" fmla="*/ 0 h 45"/>
                <a:gd name="T4" fmla="*/ 26 w 26"/>
                <a:gd name="T5" fmla="*/ 37 h 45"/>
                <a:gd name="T6" fmla="*/ 25 w 26"/>
                <a:gd name="T7" fmla="*/ 45 h 45"/>
                <a:gd name="T8" fmla="*/ 0 w 26"/>
                <a:gd name="T9" fmla="*/ 0 h 45"/>
              </a:gdLst>
              <a:ahLst/>
              <a:cxnLst>
                <a:cxn ang="0">
                  <a:pos x="T0" y="T1"/>
                </a:cxn>
                <a:cxn ang="0">
                  <a:pos x="T2" y="T3"/>
                </a:cxn>
                <a:cxn ang="0">
                  <a:pos x="T4" y="T5"/>
                </a:cxn>
                <a:cxn ang="0">
                  <a:pos x="T6" y="T7"/>
                </a:cxn>
                <a:cxn ang="0">
                  <a:pos x="T8" y="T9"/>
                </a:cxn>
              </a:cxnLst>
              <a:rect l="0" t="0" r="r" b="b"/>
              <a:pathLst>
                <a:path w="26" h="45">
                  <a:moveTo>
                    <a:pt x="0" y="0"/>
                  </a:moveTo>
                  <a:lnTo>
                    <a:pt x="6" y="0"/>
                  </a:lnTo>
                  <a:lnTo>
                    <a:pt x="26" y="37"/>
                  </a:lnTo>
                  <a:lnTo>
                    <a:pt x="25" y="45"/>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5" name="Freeform 83"/>
            <p:cNvSpPr>
              <a:spLocks/>
            </p:cNvSpPr>
            <p:nvPr/>
          </p:nvSpPr>
          <p:spPr bwMode="auto">
            <a:xfrm>
              <a:off x="5969" y="2487"/>
              <a:ext cx="33" cy="55"/>
            </a:xfrm>
            <a:custGeom>
              <a:avLst/>
              <a:gdLst>
                <a:gd name="T0" fmla="*/ 0 w 33"/>
                <a:gd name="T1" fmla="*/ 55 h 55"/>
                <a:gd name="T2" fmla="*/ 6 w 33"/>
                <a:gd name="T3" fmla="*/ 55 h 55"/>
                <a:gd name="T4" fmla="*/ 33 w 33"/>
                <a:gd name="T5" fmla="*/ 7 h 55"/>
                <a:gd name="T6" fmla="*/ 30 w 33"/>
                <a:gd name="T7" fmla="*/ 0 h 55"/>
                <a:gd name="T8" fmla="*/ 0 w 33"/>
                <a:gd name="T9" fmla="*/ 55 h 55"/>
              </a:gdLst>
              <a:ahLst/>
              <a:cxnLst>
                <a:cxn ang="0">
                  <a:pos x="T0" y="T1"/>
                </a:cxn>
                <a:cxn ang="0">
                  <a:pos x="T2" y="T3"/>
                </a:cxn>
                <a:cxn ang="0">
                  <a:pos x="T4" y="T5"/>
                </a:cxn>
                <a:cxn ang="0">
                  <a:pos x="T6" y="T7"/>
                </a:cxn>
                <a:cxn ang="0">
                  <a:pos x="T8" y="T9"/>
                </a:cxn>
              </a:cxnLst>
              <a:rect l="0" t="0" r="r" b="b"/>
              <a:pathLst>
                <a:path w="33" h="55">
                  <a:moveTo>
                    <a:pt x="0" y="55"/>
                  </a:moveTo>
                  <a:lnTo>
                    <a:pt x="6" y="55"/>
                  </a:lnTo>
                  <a:lnTo>
                    <a:pt x="33" y="7"/>
                  </a:lnTo>
                  <a:lnTo>
                    <a:pt x="30" y="0"/>
                  </a:lnTo>
                  <a:lnTo>
                    <a:pt x="0" y="5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6" name="Freeform 84"/>
            <p:cNvSpPr>
              <a:spLocks/>
            </p:cNvSpPr>
            <p:nvPr/>
          </p:nvSpPr>
          <p:spPr bwMode="auto">
            <a:xfrm>
              <a:off x="5941" y="2420"/>
              <a:ext cx="34" cy="82"/>
            </a:xfrm>
            <a:custGeom>
              <a:avLst/>
              <a:gdLst>
                <a:gd name="T0" fmla="*/ 0 w 34"/>
                <a:gd name="T1" fmla="*/ 0 h 82"/>
                <a:gd name="T2" fmla="*/ 6 w 34"/>
                <a:gd name="T3" fmla="*/ 0 h 82"/>
                <a:gd name="T4" fmla="*/ 34 w 34"/>
                <a:gd name="T5" fmla="*/ 76 h 82"/>
                <a:gd name="T6" fmla="*/ 31 w 34"/>
                <a:gd name="T7" fmla="*/ 82 h 82"/>
                <a:gd name="T8" fmla="*/ 0 w 34"/>
                <a:gd name="T9" fmla="*/ 0 h 82"/>
              </a:gdLst>
              <a:ahLst/>
              <a:cxnLst>
                <a:cxn ang="0">
                  <a:pos x="T0" y="T1"/>
                </a:cxn>
                <a:cxn ang="0">
                  <a:pos x="T2" y="T3"/>
                </a:cxn>
                <a:cxn ang="0">
                  <a:pos x="T4" y="T5"/>
                </a:cxn>
                <a:cxn ang="0">
                  <a:pos x="T6" y="T7"/>
                </a:cxn>
                <a:cxn ang="0">
                  <a:pos x="T8" y="T9"/>
                </a:cxn>
              </a:cxnLst>
              <a:rect l="0" t="0" r="r" b="b"/>
              <a:pathLst>
                <a:path w="34" h="82">
                  <a:moveTo>
                    <a:pt x="0" y="0"/>
                  </a:moveTo>
                  <a:lnTo>
                    <a:pt x="6" y="0"/>
                  </a:lnTo>
                  <a:lnTo>
                    <a:pt x="34" y="76"/>
                  </a:lnTo>
                  <a:lnTo>
                    <a:pt x="31" y="82"/>
                  </a:lnTo>
                  <a:lnTo>
                    <a:pt x="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7" name="Freeform 85"/>
            <p:cNvSpPr>
              <a:spLocks/>
            </p:cNvSpPr>
            <p:nvPr/>
          </p:nvSpPr>
          <p:spPr bwMode="auto">
            <a:xfrm>
              <a:off x="5931" y="2473"/>
              <a:ext cx="15" cy="33"/>
            </a:xfrm>
            <a:custGeom>
              <a:avLst/>
              <a:gdLst>
                <a:gd name="T0" fmla="*/ 0 w 15"/>
                <a:gd name="T1" fmla="*/ 33 h 33"/>
                <a:gd name="T2" fmla="*/ 6 w 15"/>
                <a:gd name="T3" fmla="*/ 33 h 33"/>
                <a:gd name="T4" fmla="*/ 15 w 15"/>
                <a:gd name="T5" fmla="*/ 7 h 33"/>
                <a:gd name="T6" fmla="*/ 11 w 15"/>
                <a:gd name="T7" fmla="*/ 0 h 33"/>
                <a:gd name="T8" fmla="*/ 0 w 15"/>
                <a:gd name="T9" fmla="*/ 33 h 33"/>
              </a:gdLst>
              <a:ahLst/>
              <a:cxnLst>
                <a:cxn ang="0">
                  <a:pos x="T0" y="T1"/>
                </a:cxn>
                <a:cxn ang="0">
                  <a:pos x="T2" y="T3"/>
                </a:cxn>
                <a:cxn ang="0">
                  <a:pos x="T4" y="T5"/>
                </a:cxn>
                <a:cxn ang="0">
                  <a:pos x="T6" y="T7"/>
                </a:cxn>
                <a:cxn ang="0">
                  <a:pos x="T8" y="T9"/>
                </a:cxn>
              </a:cxnLst>
              <a:rect l="0" t="0" r="r" b="b"/>
              <a:pathLst>
                <a:path w="15" h="33">
                  <a:moveTo>
                    <a:pt x="0" y="33"/>
                  </a:moveTo>
                  <a:lnTo>
                    <a:pt x="6" y="33"/>
                  </a:lnTo>
                  <a:lnTo>
                    <a:pt x="15" y="7"/>
                  </a:lnTo>
                  <a:lnTo>
                    <a:pt x="11" y="0"/>
                  </a:lnTo>
                  <a:lnTo>
                    <a:pt x="0" y="3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8" name="Freeform 86"/>
            <p:cNvSpPr>
              <a:spLocks/>
            </p:cNvSpPr>
            <p:nvPr/>
          </p:nvSpPr>
          <p:spPr bwMode="auto">
            <a:xfrm>
              <a:off x="5789" y="2290"/>
              <a:ext cx="371" cy="368"/>
            </a:xfrm>
            <a:custGeom>
              <a:avLst/>
              <a:gdLst>
                <a:gd name="T0" fmla="*/ 378 w 381"/>
                <a:gd name="T1" fmla="*/ 190 h 381"/>
                <a:gd name="T2" fmla="*/ 381 w 381"/>
                <a:gd name="T3" fmla="*/ 190 h 381"/>
                <a:gd name="T4" fmla="*/ 190 w 381"/>
                <a:gd name="T5" fmla="*/ 0 h 381"/>
                <a:gd name="T6" fmla="*/ 0 w 381"/>
                <a:gd name="T7" fmla="*/ 190 h 381"/>
                <a:gd name="T8" fmla="*/ 190 w 381"/>
                <a:gd name="T9" fmla="*/ 381 h 381"/>
                <a:gd name="T10" fmla="*/ 381 w 381"/>
                <a:gd name="T11" fmla="*/ 190 h 381"/>
                <a:gd name="T12" fmla="*/ 378 w 381"/>
                <a:gd name="T13" fmla="*/ 190 h 381"/>
                <a:gd name="T14" fmla="*/ 376 w 381"/>
                <a:gd name="T15" fmla="*/ 190 h 381"/>
                <a:gd name="T16" fmla="*/ 322 w 381"/>
                <a:gd name="T17" fmla="*/ 322 h 381"/>
                <a:gd name="T18" fmla="*/ 190 w 381"/>
                <a:gd name="T19" fmla="*/ 377 h 381"/>
                <a:gd name="T20" fmla="*/ 58 w 381"/>
                <a:gd name="T21" fmla="*/ 322 h 381"/>
                <a:gd name="T22" fmla="*/ 4 w 381"/>
                <a:gd name="T23" fmla="*/ 190 h 381"/>
                <a:gd name="T24" fmla="*/ 58 w 381"/>
                <a:gd name="T25" fmla="*/ 59 h 381"/>
                <a:gd name="T26" fmla="*/ 190 w 381"/>
                <a:gd name="T27" fmla="*/ 4 h 381"/>
                <a:gd name="T28" fmla="*/ 322 w 381"/>
                <a:gd name="T29" fmla="*/ 59 h 381"/>
                <a:gd name="T30" fmla="*/ 376 w 381"/>
                <a:gd name="T31" fmla="*/ 190 h 381"/>
                <a:gd name="T32" fmla="*/ 378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8" y="190"/>
                  </a:moveTo>
                  <a:cubicBezTo>
                    <a:pt x="381" y="190"/>
                    <a:pt x="381" y="190"/>
                    <a:pt x="381" y="190"/>
                  </a:cubicBezTo>
                  <a:cubicBezTo>
                    <a:pt x="381" y="85"/>
                    <a:pt x="295" y="0"/>
                    <a:pt x="190" y="0"/>
                  </a:cubicBezTo>
                  <a:cubicBezTo>
                    <a:pt x="85" y="0"/>
                    <a:pt x="0" y="85"/>
                    <a:pt x="0" y="190"/>
                  </a:cubicBezTo>
                  <a:cubicBezTo>
                    <a:pt x="0" y="295"/>
                    <a:pt x="85" y="381"/>
                    <a:pt x="190" y="381"/>
                  </a:cubicBezTo>
                  <a:cubicBezTo>
                    <a:pt x="295" y="381"/>
                    <a:pt x="381" y="295"/>
                    <a:pt x="381" y="190"/>
                  </a:cubicBezTo>
                  <a:cubicBezTo>
                    <a:pt x="378" y="190"/>
                    <a:pt x="378" y="190"/>
                    <a:pt x="378" y="190"/>
                  </a:cubicBezTo>
                  <a:cubicBezTo>
                    <a:pt x="376" y="190"/>
                    <a:pt x="376" y="190"/>
                    <a:pt x="376" y="190"/>
                  </a:cubicBezTo>
                  <a:cubicBezTo>
                    <a:pt x="376" y="242"/>
                    <a:pt x="356" y="288"/>
                    <a:pt x="322" y="322"/>
                  </a:cubicBezTo>
                  <a:cubicBezTo>
                    <a:pt x="288" y="356"/>
                    <a:pt x="242" y="377"/>
                    <a:pt x="190" y="377"/>
                  </a:cubicBezTo>
                  <a:cubicBezTo>
                    <a:pt x="139" y="377"/>
                    <a:pt x="92" y="356"/>
                    <a:pt x="58" y="322"/>
                  </a:cubicBezTo>
                  <a:cubicBezTo>
                    <a:pt x="25" y="288"/>
                    <a:pt x="4" y="242"/>
                    <a:pt x="4" y="190"/>
                  </a:cubicBezTo>
                  <a:cubicBezTo>
                    <a:pt x="4" y="139"/>
                    <a:pt x="25" y="92"/>
                    <a:pt x="58" y="59"/>
                  </a:cubicBezTo>
                  <a:cubicBezTo>
                    <a:pt x="92" y="25"/>
                    <a:pt x="139" y="4"/>
                    <a:pt x="190" y="4"/>
                  </a:cubicBezTo>
                  <a:cubicBezTo>
                    <a:pt x="242" y="4"/>
                    <a:pt x="288" y="25"/>
                    <a:pt x="322" y="59"/>
                  </a:cubicBezTo>
                  <a:cubicBezTo>
                    <a:pt x="356" y="92"/>
                    <a:pt x="376" y="139"/>
                    <a:pt x="376" y="190"/>
                  </a:cubicBezTo>
                  <a:lnTo>
                    <a:pt x="378"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9" name="Freeform 87"/>
            <p:cNvSpPr>
              <a:spLocks/>
            </p:cNvSpPr>
            <p:nvPr/>
          </p:nvSpPr>
          <p:spPr bwMode="auto">
            <a:xfrm>
              <a:off x="7059" y="2432"/>
              <a:ext cx="133" cy="173"/>
            </a:xfrm>
            <a:custGeom>
              <a:avLst/>
              <a:gdLst>
                <a:gd name="T0" fmla="*/ 137 w 137"/>
                <a:gd name="T1" fmla="*/ 42 h 179"/>
                <a:gd name="T2" fmla="*/ 137 w 137"/>
                <a:gd name="T3" fmla="*/ 179 h 179"/>
                <a:gd name="T4" fmla="*/ 0 w 137"/>
                <a:gd name="T5" fmla="*/ 42 h 179"/>
                <a:gd name="T6" fmla="*/ 7 w 137"/>
                <a:gd name="T7" fmla="*/ 0 h 179"/>
                <a:gd name="T8" fmla="*/ 137 w 137"/>
                <a:gd name="T9" fmla="*/ 42 h 179"/>
              </a:gdLst>
              <a:ahLst/>
              <a:cxnLst>
                <a:cxn ang="0">
                  <a:pos x="T0" y="T1"/>
                </a:cxn>
                <a:cxn ang="0">
                  <a:pos x="T2" y="T3"/>
                </a:cxn>
                <a:cxn ang="0">
                  <a:pos x="T4" y="T5"/>
                </a:cxn>
                <a:cxn ang="0">
                  <a:pos x="T6" y="T7"/>
                </a:cxn>
                <a:cxn ang="0">
                  <a:pos x="T8" y="T9"/>
                </a:cxn>
              </a:cxnLst>
              <a:rect l="0" t="0" r="r" b="b"/>
              <a:pathLst>
                <a:path w="137" h="179">
                  <a:moveTo>
                    <a:pt x="137" y="42"/>
                  </a:moveTo>
                  <a:cubicBezTo>
                    <a:pt x="137" y="179"/>
                    <a:pt x="137" y="179"/>
                    <a:pt x="137" y="179"/>
                  </a:cubicBezTo>
                  <a:cubicBezTo>
                    <a:pt x="61" y="179"/>
                    <a:pt x="0" y="118"/>
                    <a:pt x="0" y="42"/>
                  </a:cubicBezTo>
                  <a:cubicBezTo>
                    <a:pt x="0" y="27"/>
                    <a:pt x="2" y="14"/>
                    <a:pt x="7" y="0"/>
                  </a:cubicBezTo>
                  <a:lnTo>
                    <a:pt x="137" y="4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0" name="Freeform 88"/>
            <p:cNvSpPr>
              <a:spLocks/>
            </p:cNvSpPr>
            <p:nvPr/>
          </p:nvSpPr>
          <p:spPr bwMode="auto">
            <a:xfrm>
              <a:off x="7192" y="2341"/>
              <a:ext cx="133" cy="264"/>
            </a:xfrm>
            <a:custGeom>
              <a:avLst/>
              <a:gdLst>
                <a:gd name="T0" fmla="*/ 0 w 137"/>
                <a:gd name="T1" fmla="*/ 136 h 273"/>
                <a:gd name="T2" fmla="*/ 0 w 137"/>
                <a:gd name="T3" fmla="*/ 0 h 273"/>
                <a:gd name="T4" fmla="*/ 137 w 137"/>
                <a:gd name="T5" fmla="*/ 136 h 273"/>
                <a:gd name="T6" fmla="*/ 0 w 137"/>
                <a:gd name="T7" fmla="*/ 273 h 273"/>
                <a:gd name="T8" fmla="*/ 0 w 137"/>
                <a:gd name="T9" fmla="*/ 136 h 273"/>
              </a:gdLst>
              <a:ahLst/>
              <a:cxnLst>
                <a:cxn ang="0">
                  <a:pos x="T0" y="T1"/>
                </a:cxn>
                <a:cxn ang="0">
                  <a:pos x="T2" y="T3"/>
                </a:cxn>
                <a:cxn ang="0">
                  <a:pos x="T4" y="T5"/>
                </a:cxn>
                <a:cxn ang="0">
                  <a:pos x="T6" y="T7"/>
                </a:cxn>
                <a:cxn ang="0">
                  <a:pos x="T8" y="T9"/>
                </a:cxn>
              </a:cxnLst>
              <a:rect l="0" t="0" r="r" b="b"/>
              <a:pathLst>
                <a:path w="137" h="273">
                  <a:moveTo>
                    <a:pt x="0" y="136"/>
                  </a:moveTo>
                  <a:cubicBezTo>
                    <a:pt x="0" y="0"/>
                    <a:pt x="0" y="0"/>
                    <a:pt x="0" y="0"/>
                  </a:cubicBezTo>
                  <a:cubicBezTo>
                    <a:pt x="75" y="0"/>
                    <a:pt x="137" y="61"/>
                    <a:pt x="137" y="136"/>
                  </a:cubicBezTo>
                  <a:cubicBezTo>
                    <a:pt x="137" y="212"/>
                    <a:pt x="75" y="273"/>
                    <a:pt x="0" y="273"/>
                  </a:cubicBezTo>
                  <a:lnTo>
                    <a:pt x="0" y="136"/>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1" name="Freeform 89"/>
            <p:cNvSpPr>
              <a:spLocks/>
            </p:cNvSpPr>
            <p:nvPr/>
          </p:nvSpPr>
          <p:spPr bwMode="auto">
            <a:xfrm>
              <a:off x="7006" y="2289"/>
              <a:ext cx="371" cy="368"/>
            </a:xfrm>
            <a:custGeom>
              <a:avLst/>
              <a:gdLst>
                <a:gd name="T0" fmla="*/ 379 w 381"/>
                <a:gd name="T1" fmla="*/ 190 h 381"/>
                <a:gd name="T2" fmla="*/ 381 w 381"/>
                <a:gd name="T3" fmla="*/ 190 h 381"/>
                <a:gd name="T4" fmla="*/ 191 w 381"/>
                <a:gd name="T5" fmla="*/ 0 h 381"/>
                <a:gd name="T6" fmla="*/ 0 w 381"/>
                <a:gd name="T7" fmla="*/ 190 h 381"/>
                <a:gd name="T8" fmla="*/ 191 w 381"/>
                <a:gd name="T9" fmla="*/ 381 h 381"/>
                <a:gd name="T10" fmla="*/ 381 w 381"/>
                <a:gd name="T11" fmla="*/ 190 h 381"/>
                <a:gd name="T12" fmla="*/ 379 w 381"/>
                <a:gd name="T13" fmla="*/ 190 h 381"/>
                <a:gd name="T14" fmla="*/ 377 w 381"/>
                <a:gd name="T15" fmla="*/ 190 h 381"/>
                <a:gd name="T16" fmla="*/ 323 w 381"/>
                <a:gd name="T17" fmla="*/ 322 h 381"/>
                <a:gd name="T18" fmla="*/ 191 w 381"/>
                <a:gd name="T19" fmla="*/ 377 h 381"/>
                <a:gd name="T20" fmla="*/ 59 w 381"/>
                <a:gd name="T21" fmla="*/ 322 h 381"/>
                <a:gd name="T22" fmla="*/ 5 w 381"/>
                <a:gd name="T23" fmla="*/ 190 h 381"/>
                <a:gd name="T24" fmla="*/ 59 w 381"/>
                <a:gd name="T25" fmla="*/ 59 h 381"/>
                <a:gd name="T26" fmla="*/ 191 w 381"/>
                <a:gd name="T27" fmla="*/ 4 h 381"/>
                <a:gd name="T28" fmla="*/ 323 w 381"/>
                <a:gd name="T29" fmla="*/ 59 h 381"/>
                <a:gd name="T30" fmla="*/ 377 w 381"/>
                <a:gd name="T31" fmla="*/ 190 h 381"/>
                <a:gd name="T32" fmla="*/ 379 w 381"/>
                <a:gd name="T33" fmla="*/ 190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81" h="381">
                  <a:moveTo>
                    <a:pt x="379" y="190"/>
                  </a:moveTo>
                  <a:cubicBezTo>
                    <a:pt x="381" y="190"/>
                    <a:pt x="381" y="190"/>
                    <a:pt x="381" y="190"/>
                  </a:cubicBezTo>
                  <a:cubicBezTo>
                    <a:pt x="381" y="85"/>
                    <a:pt x="296" y="0"/>
                    <a:pt x="191" y="0"/>
                  </a:cubicBezTo>
                  <a:cubicBezTo>
                    <a:pt x="86" y="0"/>
                    <a:pt x="0" y="85"/>
                    <a:pt x="0" y="190"/>
                  </a:cubicBezTo>
                  <a:cubicBezTo>
                    <a:pt x="0" y="295"/>
                    <a:pt x="86" y="381"/>
                    <a:pt x="191" y="381"/>
                  </a:cubicBezTo>
                  <a:cubicBezTo>
                    <a:pt x="296" y="381"/>
                    <a:pt x="381" y="295"/>
                    <a:pt x="381" y="190"/>
                  </a:cubicBezTo>
                  <a:cubicBezTo>
                    <a:pt x="379" y="190"/>
                    <a:pt x="379" y="190"/>
                    <a:pt x="379" y="190"/>
                  </a:cubicBezTo>
                  <a:cubicBezTo>
                    <a:pt x="377" y="190"/>
                    <a:pt x="377" y="190"/>
                    <a:pt x="377" y="190"/>
                  </a:cubicBezTo>
                  <a:cubicBezTo>
                    <a:pt x="377" y="242"/>
                    <a:pt x="356" y="288"/>
                    <a:pt x="323" y="322"/>
                  </a:cubicBezTo>
                  <a:cubicBezTo>
                    <a:pt x="289" y="356"/>
                    <a:pt x="242" y="377"/>
                    <a:pt x="191" y="377"/>
                  </a:cubicBezTo>
                  <a:cubicBezTo>
                    <a:pt x="139" y="377"/>
                    <a:pt x="93" y="356"/>
                    <a:pt x="59" y="322"/>
                  </a:cubicBezTo>
                  <a:cubicBezTo>
                    <a:pt x="25" y="288"/>
                    <a:pt x="5" y="242"/>
                    <a:pt x="5" y="190"/>
                  </a:cubicBezTo>
                  <a:cubicBezTo>
                    <a:pt x="5" y="139"/>
                    <a:pt x="25" y="92"/>
                    <a:pt x="59" y="59"/>
                  </a:cubicBezTo>
                  <a:cubicBezTo>
                    <a:pt x="93" y="25"/>
                    <a:pt x="139" y="4"/>
                    <a:pt x="191" y="4"/>
                  </a:cubicBezTo>
                  <a:cubicBezTo>
                    <a:pt x="242" y="4"/>
                    <a:pt x="289" y="25"/>
                    <a:pt x="323" y="59"/>
                  </a:cubicBezTo>
                  <a:cubicBezTo>
                    <a:pt x="356" y="92"/>
                    <a:pt x="377" y="139"/>
                    <a:pt x="377" y="190"/>
                  </a:cubicBezTo>
                  <a:lnTo>
                    <a:pt x="379" y="19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2" name="Freeform 90"/>
            <p:cNvSpPr>
              <a:spLocks/>
            </p:cNvSpPr>
            <p:nvPr/>
          </p:nvSpPr>
          <p:spPr bwMode="auto">
            <a:xfrm>
              <a:off x="6520" y="2773"/>
              <a:ext cx="90" cy="436"/>
            </a:xfrm>
            <a:custGeom>
              <a:avLst/>
              <a:gdLst>
                <a:gd name="T0" fmla="*/ 92 w 92"/>
                <a:gd name="T1" fmla="*/ 0 h 451"/>
                <a:gd name="T2" fmla="*/ 0 w 92"/>
                <a:gd name="T3" fmla="*/ 0 h 451"/>
                <a:gd name="T4" fmla="*/ 0 w 92"/>
                <a:gd name="T5" fmla="*/ 433 h 451"/>
                <a:gd name="T6" fmla="*/ 18 w 92"/>
                <a:gd name="T7" fmla="*/ 451 h 451"/>
                <a:gd name="T8" fmla="*/ 73 w 92"/>
                <a:gd name="T9" fmla="*/ 451 h 451"/>
                <a:gd name="T10" fmla="*/ 92 w 92"/>
                <a:gd name="T11" fmla="*/ 433 h 451"/>
                <a:gd name="T12" fmla="*/ 92 w 92"/>
                <a:gd name="T13" fmla="*/ 0 h 451"/>
              </a:gdLst>
              <a:ahLst/>
              <a:cxnLst>
                <a:cxn ang="0">
                  <a:pos x="T0" y="T1"/>
                </a:cxn>
                <a:cxn ang="0">
                  <a:pos x="T2" y="T3"/>
                </a:cxn>
                <a:cxn ang="0">
                  <a:pos x="T4" y="T5"/>
                </a:cxn>
                <a:cxn ang="0">
                  <a:pos x="T6" y="T7"/>
                </a:cxn>
                <a:cxn ang="0">
                  <a:pos x="T8" y="T9"/>
                </a:cxn>
                <a:cxn ang="0">
                  <a:pos x="T10" y="T11"/>
                </a:cxn>
                <a:cxn ang="0">
                  <a:pos x="T12" y="T13"/>
                </a:cxn>
              </a:cxnLst>
              <a:rect l="0" t="0" r="r" b="b"/>
              <a:pathLst>
                <a:path w="92" h="451">
                  <a:moveTo>
                    <a:pt x="92" y="0"/>
                  </a:moveTo>
                  <a:cubicBezTo>
                    <a:pt x="0" y="0"/>
                    <a:pt x="0" y="0"/>
                    <a:pt x="0" y="0"/>
                  </a:cubicBezTo>
                  <a:cubicBezTo>
                    <a:pt x="0" y="433"/>
                    <a:pt x="0" y="433"/>
                    <a:pt x="0" y="433"/>
                  </a:cubicBezTo>
                  <a:cubicBezTo>
                    <a:pt x="0" y="443"/>
                    <a:pt x="8" y="451"/>
                    <a:pt x="18" y="451"/>
                  </a:cubicBezTo>
                  <a:cubicBezTo>
                    <a:pt x="73" y="451"/>
                    <a:pt x="73" y="451"/>
                    <a:pt x="73" y="451"/>
                  </a:cubicBezTo>
                  <a:cubicBezTo>
                    <a:pt x="84" y="451"/>
                    <a:pt x="92" y="443"/>
                    <a:pt x="92" y="433"/>
                  </a:cubicBezTo>
                  <a:cubicBezTo>
                    <a:pt x="92" y="0"/>
                    <a:pt x="92" y="0"/>
                    <a:pt x="92" y="0"/>
                  </a:cubicBezTo>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5" name="Freeform 93"/>
            <p:cNvSpPr>
              <a:spLocks noEditPoints="1"/>
            </p:cNvSpPr>
            <p:nvPr/>
          </p:nvSpPr>
          <p:spPr bwMode="auto">
            <a:xfrm>
              <a:off x="6584" y="2773"/>
              <a:ext cx="26" cy="206"/>
            </a:xfrm>
            <a:custGeom>
              <a:avLst/>
              <a:gdLst>
                <a:gd name="T0" fmla="*/ 26 w 26"/>
                <a:gd name="T1" fmla="*/ 202 h 206"/>
                <a:gd name="T2" fmla="*/ 0 w 26"/>
                <a:gd name="T3" fmla="*/ 202 h 206"/>
                <a:gd name="T4" fmla="*/ 0 w 26"/>
                <a:gd name="T5" fmla="*/ 206 h 206"/>
                <a:gd name="T6" fmla="*/ 26 w 26"/>
                <a:gd name="T7" fmla="*/ 206 h 206"/>
                <a:gd name="T8" fmla="*/ 26 w 26"/>
                <a:gd name="T9" fmla="*/ 202 h 206"/>
                <a:gd name="T10" fmla="*/ 26 w 26"/>
                <a:gd name="T11" fmla="*/ 0 h 206"/>
                <a:gd name="T12" fmla="*/ 0 w 26"/>
                <a:gd name="T13" fmla="*/ 0 h 206"/>
                <a:gd name="T14" fmla="*/ 0 w 26"/>
                <a:gd name="T15" fmla="*/ 147 h 206"/>
                <a:gd name="T16" fmla="*/ 26 w 26"/>
                <a:gd name="T17" fmla="*/ 147 h 206"/>
                <a:gd name="T18" fmla="*/ 26 w 26"/>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206">
                  <a:moveTo>
                    <a:pt x="26" y="202"/>
                  </a:moveTo>
                  <a:lnTo>
                    <a:pt x="0" y="202"/>
                  </a:lnTo>
                  <a:lnTo>
                    <a:pt x="0" y="206"/>
                  </a:lnTo>
                  <a:lnTo>
                    <a:pt x="26" y="206"/>
                  </a:lnTo>
                  <a:lnTo>
                    <a:pt x="26" y="202"/>
                  </a:lnTo>
                  <a:moveTo>
                    <a:pt x="26" y="0"/>
                  </a:moveTo>
                  <a:lnTo>
                    <a:pt x="0" y="0"/>
                  </a:lnTo>
                  <a:lnTo>
                    <a:pt x="0" y="147"/>
                  </a:lnTo>
                  <a:lnTo>
                    <a:pt x="26" y="147"/>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8" name="Freeform 96"/>
            <p:cNvSpPr>
              <a:spLocks/>
            </p:cNvSpPr>
            <p:nvPr/>
          </p:nvSpPr>
          <p:spPr bwMode="auto">
            <a:xfrm>
              <a:off x="6610" y="3089"/>
              <a:ext cx="40" cy="29"/>
            </a:xfrm>
            <a:custGeom>
              <a:avLst/>
              <a:gdLst>
                <a:gd name="T0" fmla="*/ 17 w 41"/>
                <a:gd name="T1" fmla="*/ 0 h 30"/>
                <a:gd name="T2" fmla="*/ 0 w 41"/>
                <a:gd name="T3" fmla="*/ 0 h 30"/>
                <a:gd name="T4" fmla="*/ 17 w 41"/>
                <a:gd name="T5" fmla="*/ 0 h 30"/>
                <a:gd name="T6" fmla="*/ 41 w 41"/>
                <a:gd name="T7" fmla="*/ 24 h 30"/>
                <a:gd name="T8" fmla="*/ 41 w 41"/>
                <a:gd name="T9" fmla="*/ 28 h 30"/>
                <a:gd name="T10" fmla="*/ 41 w 41"/>
                <a:gd name="T11" fmla="*/ 29 h 30"/>
                <a:gd name="T12" fmla="*/ 41 w 41"/>
                <a:gd name="T13" fmla="*/ 30 h 30"/>
                <a:gd name="T14" fmla="*/ 41 w 41"/>
                <a:gd name="T15" fmla="*/ 28 h 30"/>
                <a:gd name="T16" fmla="*/ 41 w 41"/>
                <a:gd name="T17" fmla="*/ 24 h 30"/>
                <a:gd name="T18" fmla="*/ 17 w 41"/>
                <a:gd name="T19"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0">
                  <a:moveTo>
                    <a:pt x="17" y="0"/>
                  </a:moveTo>
                  <a:cubicBezTo>
                    <a:pt x="0" y="0"/>
                    <a:pt x="0" y="0"/>
                    <a:pt x="0" y="0"/>
                  </a:cubicBezTo>
                  <a:cubicBezTo>
                    <a:pt x="17" y="0"/>
                    <a:pt x="17" y="0"/>
                    <a:pt x="17" y="0"/>
                  </a:cubicBezTo>
                  <a:cubicBezTo>
                    <a:pt x="31" y="0"/>
                    <a:pt x="41" y="11"/>
                    <a:pt x="41" y="24"/>
                  </a:cubicBezTo>
                  <a:cubicBezTo>
                    <a:pt x="41" y="28"/>
                    <a:pt x="41" y="28"/>
                    <a:pt x="41" y="28"/>
                  </a:cubicBezTo>
                  <a:cubicBezTo>
                    <a:pt x="41" y="29"/>
                    <a:pt x="41" y="29"/>
                    <a:pt x="41" y="29"/>
                  </a:cubicBezTo>
                  <a:cubicBezTo>
                    <a:pt x="41" y="29"/>
                    <a:pt x="41" y="30"/>
                    <a:pt x="41" y="30"/>
                  </a:cubicBezTo>
                  <a:cubicBezTo>
                    <a:pt x="41" y="28"/>
                    <a:pt x="41" y="28"/>
                    <a:pt x="41" y="28"/>
                  </a:cubicBezTo>
                  <a:cubicBezTo>
                    <a:pt x="41" y="24"/>
                    <a:pt x="41" y="24"/>
                    <a:pt x="41" y="24"/>
                  </a:cubicBezTo>
                  <a:cubicBezTo>
                    <a:pt x="41" y="11"/>
                    <a:pt x="31" y="0"/>
                    <a:pt x="17"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1" name="Freeform 99"/>
            <p:cNvSpPr>
              <a:spLocks/>
            </p:cNvSpPr>
            <p:nvPr/>
          </p:nvSpPr>
          <p:spPr bwMode="auto">
            <a:xfrm>
              <a:off x="6610" y="3034"/>
              <a:ext cx="73" cy="29"/>
            </a:xfrm>
            <a:custGeom>
              <a:avLst/>
              <a:gdLst>
                <a:gd name="T0" fmla="*/ 51 w 75"/>
                <a:gd name="T1" fmla="*/ 0 h 30"/>
                <a:gd name="T2" fmla="*/ 19 w 75"/>
                <a:gd name="T3" fmla="*/ 0 h 30"/>
                <a:gd name="T4" fmla="*/ 0 w 75"/>
                <a:gd name="T5" fmla="*/ 0 h 30"/>
                <a:gd name="T6" fmla="*/ 19 w 75"/>
                <a:gd name="T7" fmla="*/ 0 h 30"/>
                <a:gd name="T8" fmla="*/ 51 w 75"/>
                <a:gd name="T9" fmla="*/ 0 h 30"/>
                <a:gd name="T10" fmla="*/ 75 w 75"/>
                <a:gd name="T11" fmla="*/ 24 h 30"/>
                <a:gd name="T12" fmla="*/ 75 w 75"/>
                <a:gd name="T13" fmla="*/ 28 h 30"/>
                <a:gd name="T14" fmla="*/ 75 w 75"/>
                <a:gd name="T15" fmla="*/ 29 h 30"/>
                <a:gd name="T16" fmla="*/ 75 w 75"/>
                <a:gd name="T17" fmla="*/ 30 h 30"/>
                <a:gd name="T18" fmla="*/ 75 w 75"/>
                <a:gd name="T19" fmla="*/ 28 h 30"/>
                <a:gd name="T20" fmla="*/ 75 w 75"/>
                <a:gd name="T21" fmla="*/ 24 h 30"/>
                <a:gd name="T22" fmla="*/ 51 w 75"/>
                <a:gd name="T23" fmla="*/ 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30">
                  <a:moveTo>
                    <a:pt x="51" y="0"/>
                  </a:moveTo>
                  <a:cubicBezTo>
                    <a:pt x="19" y="0"/>
                    <a:pt x="19" y="0"/>
                    <a:pt x="19" y="0"/>
                  </a:cubicBezTo>
                  <a:cubicBezTo>
                    <a:pt x="0" y="0"/>
                    <a:pt x="0" y="0"/>
                    <a:pt x="0" y="0"/>
                  </a:cubicBezTo>
                  <a:cubicBezTo>
                    <a:pt x="19" y="0"/>
                    <a:pt x="19" y="0"/>
                    <a:pt x="19" y="0"/>
                  </a:cubicBezTo>
                  <a:cubicBezTo>
                    <a:pt x="51" y="0"/>
                    <a:pt x="51" y="0"/>
                    <a:pt x="51" y="0"/>
                  </a:cubicBezTo>
                  <a:cubicBezTo>
                    <a:pt x="64" y="0"/>
                    <a:pt x="75" y="10"/>
                    <a:pt x="75" y="24"/>
                  </a:cubicBezTo>
                  <a:cubicBezTo>
                    <a:pt x="75" y="28"/>
                    <a:pt x="75" y="28"/>
                    <a:pt x="75" y="28"/>
                  </a:cubicBezTo>
                  <a:cubicBezTo>
                    <a:pt x="75" y="29"/>
                    <a:pt x="75" y="29"/>
                    <a:pt x="75" y="29"/>
                  </a:cubicBezTo>
                  <a:cubicBezTo>
                    <a:pt x="75" y="29"/>
                    <a:pt x="75" y="30"/>
                    <a:pt x="75" y="30"/>
                  </a:cubicBezTo>
                  <a:cubicBezTo>
                    <a:pt x="75" y="28"/>
                    <a:pt x="75" y="28"/>
                    <a:pt x="75" y="28"/>
                  </a:cubicBezTo>
                  <a:cubicBezTo>
                    <a:pt x="75" y="24"/>
                    <a:pt x="75" y="24"/>
                    <a:pt x="75" y="24"/>
                  </a:cubicBezTo>
                  <a:cubicBezTo>
                    <a:pt x="75" y="10"/>
                    <a:pt x="64" y="0"/>
                    <a:pt x="51"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2" name="Freeform 100"/>
            <p:cNvSpPr>
              <a:spLocks/>
            </p:cNvSpPr>
            <p:nvPr/>
          </p:nvSpPr>
          <p:spPr bwMode="auto">
            <a:xfrm>
              <a:off x="6546" y="3034"/>
              <a:ext cx="38" cy="6"/>
            </a:xfrm>
            <a:custGeom>
              <a:avLst/>
              <a:gdLst>
                <a:gd name="T0" fmla="*/ 39 w 39"/>
                <a:gd name="T1" fmla="*/ 0 h 6"/>
                <a:gd name="T2" fmla="*/ 18 w 39"/>
                <a:gd name="T3" fmla="*/ 0 h 6"/>
                <a:gd name="T4" fmla="*/ 0 w 39"/>
                <a:gd name="T5" fmla="*/ 6 h 6"/>
                <a:gd name="T6" fmla="*/ 0 w 39"/>
                <a:gd name="T7" fmla="*/ 6 h 6"/>
                <a:gd name="T8" fmla="*/ 18 w 39"/>
                <a:gd name="T9" fmla="*/ 0 h 6"/>
                <a:gd name="T10" fmla="*/ 39 w 39"/>
                <a:gd name="T11" fmla="*/ 0 h 6"/>
              </a:gdLst>
              <a:ahLst/>
              <a:cxnLst>
                <a:cxn ang="0">
                  <a:pos x="T0" y="T1"/>
                </a:cxn>
                <a:cxn ang="0">
                  <a:pos x="T2" y="T3"/>
                </a:cxn>
                <a:cxn ang="0">
                  <a:pos x="T4" y="T5"/>
                </a:cxn>
                <a:cxn ang="0">
                  <a:pos x="T6" y="T7"/>
                </a:cxn>
                <a:cxn ang="0">
                  <a:pos x="T8" y="T9"/>
                </a:cxn>
                <a:cxn ang="0">
                  <a:pos x="T10" y="T11"/>
                </a:cxn>
              </a:cxnLst>
              <a:rect l="0" t="0" r="r" b="b"/>
              <a:pathLst>
                <a:path w="39" h="6">
                  <a:moveTo>
                    <a:pt x="39" y="0"/>
                  </a:moveTo>
                  <a:cubicBezTo>
                    <a:pt x="18" y="0"/>
                    <a:pt x="18" y="0"/>
                    <a:pt x="18" y="0"/>
                  </a:cubicBezTo>
                  <a:cubicBezTo>
                    <a:pt x="11" y="0"/>
                    <a:pt x="5" y="2"/>
                    <a:pt x="0" y="6"/>
                  </a:cubicBezTo>
                  <a:cubicBezTo>
                    <a:pt x="0" y="6"/>
                    <a:pt x="0" y="6"/>
                    <a:pt x="0" y="6"/>
                  </a:cubicBezTo>
                  <a:cubicBezTo>
                    <a:pt x="5" y="2"/>
                    <a:pt x="11" y="0"/>
                    <a:pt x="18" y="0"/>
                  </a:cubicBezTo>
                  <a:cubicBezTo>
                    <a:pt x="39" y="0"/>
                    <a:pt x="39" y="0"/>
                    <a:pt x="39" y="0"/>
                  </a:cubicBezTo>
                </a:path>
              </a:pathLst>
            </a:custGeom>
            <a:solidFill>
              <a:srgbClr val="3348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3" name="Freeform 101"/>
            <p:cNvSpPr>
              <a:spLocks/>
            </p:cNvSpPr>
            <p:nvPr/>
          </p:nvSpPr>
          <p:spPr bwMode="auto">
            <a:xfrm>
              <a:off x="6536" y="3040"/>
              <a:ext cx="10" cy="21"/>
            </a:xfrm>
            <a:custGeom>
              <a:avLst/>
              <a:gdLst>
                <a:gd name="T0" fmla="*/ 10 w 10"/>
                <a:gd name="T1" fmla="*/ 0 h 22"/>
                <a:gd name="T2" fmla="*/ 0 w 10"/>
                <a:gd name="T3" fmla="*/ 22 h 22"/>
                <a:gd name="T4" fmla="*/ 0 w 10"/>
                <a:gd name="T5" fmla="*/ 22 h 22"/>
                <a:gd name="T6" fmla="*/ 10 w 10"/>
                <a:gd name="T7" fmla="*/ 0 h 22"/>
                <a:gd name="T8" fmla="*/ 10 w 10"/>
                <a:gd name="T9" fmla="*/ 0 h 22"/>
              </a:gdLst>
              <a:ahLst/>
              <a:cxnLst>
                <a:cxn ang="0">
                  <a:pos x="T0" y="T1"/>
                </a:cxn>
                <a:cxn ang="0">
                  <a:pos x="T2" y="T3"/>
                </a:cxn>
                <a:cxn ang="0">
                  <a:pos x="T4" y="T5"/>
                </a:cxn>
                <a:cxn ang="0">
                  <a:pos x="T6" y="T7"/>
                </a:cxn>
                <a:cxn ang="0">
                  <a:pos x="T8" y="T9"/>
                </a:cxn>
              </a:cxnLst>
              <a:rect l="0" t="0" r="r" b="b"/>
              <a:pathLst>
                <a:path w="10" h="22">
                  <a:moveTo>
                    <a:pt x="10" y="0"/>
                  </a:moveTo>
                  <a:cubicBezTo>
                    <a:pt x="4" y="5"/>
                    <a:pt x="0" y="13"/>
                    <a:pt x="0" y="22"/>
                  </a:cubicBezTo>
                  <a:cubicBezTo>
                    <a:pt x="0" y="22"/>
                    <a:pt x="0" y="22"/>
                    <a:pt x="0" y="22"/>
                  </a:cubicBezTo>
                  <a:cubicBezTo>
                    <a:pt x="0" y="13"/>
                    <a:pt x="4" y="5"/>
                    <a:pt x="10" y="0"/>
                  </a:cubicBezTo>
                  <a:cubicBezTo>
                    <a:pt x="10" y="0"/>
                    <a:pt x="10" y="0"/>
                    <a:pt x="10" y="0"/>
                  </a:cubicBezTo>
                </a:path>
              </a:pathLst>
            </a:custGeom>
            <a:solidFill>
              <a:srgbClr val="859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6" name="Freeform 104"/>
            <p:cNvSpPr>
              <a:spLocks/>
            </p:cNvSpPr>
            <p:nvPr/>
          </p:nvSpPr>
          <p:spPr bwMode="auto">
            <a:xfrm>
              <a:off x="6488" y="2979"/>
              <a:ext cx="32" cy="27"/>
            </a:xfrm>
            <a:custGeom>
              <a:avLst/>
              <a:gdLst>
                <a:gd name="T0" fmla="*/ 33 w 33"/>
                <a:gd name="T1" fmla="*/ 0 h 28"/>
                <a:gd name="T2" fmla="*/ 5 w 33"/>
                <a:gd name="T3" fmla="*/ 28 h 28"/>
                <a:gd name="T4" fmla="*/ 0 w 33"/>
                <a:gd name="T5" fmla="*/ 28 h 28"/>
                <a:gd name="T6" fmla="*/ 5 w 33"/>
                <a:gd name="T7" fmla="*/ 28 h 28"/>
                <a:gd name="T8" fmla="*/ 5 w 33"/>
                <a:gd name="T9" fmla="*/ 28 h 28"/>
                <a:gd name="T10" fmla="*/ 33 w 33"/>
                <a:gd name="T11" fmla="*/ 0 h 28"/>
                <a:gd name="T12" fmla="*/ 33 w 3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33" h="28">
                  <a:moveTo>
                    <a:pt x="33" y="0"/>
                  </a:moveTo>
                  <a:cubicBezTo>
                    <a:pt x="18" y="0"/>
                    <a:pt x="5" y="13"/>
                    <a:pt x="5" y="28"/>
                  </a:cubicBezTo>
                  <a:cubicBezTo>
                    <a:pt x="0" y="28"/>
                    <a:pt x="0" y="28"/>
                    <a:pt x="0" y="28"/>
                  </a:cubicBezTo>
                  <a:cubicBezTo>
                    <a:pt x="5" y="28"/>
                    <a:pt x="5" y="28"/>
                    <a:pt x="5" y="28"/>
                  </a:cubicBezTo>
                  <a:cubicBezTo>
                    <a:pt x="5" y="28"/>
                    <a:pt x="5" y="28"/>
                    <a:pt x="5" y="28"/>
                  </a:cubicBezTo>
                  <a:cubicBezTo>
                    <a:pt x="5" y="13"/>
                    <a:pt x="18" y="0"/>
                    <a:pt x="33" y="0"/>
                  </a:cubicBezTo>
                  <a:cubicBezTo>
                    <a:pt x="33" y="0"/>
                    <a:pt x="33" y="0"/>
                    <a:pt x="33" y="0"/>
                  </a:cubicBezTo>
                </a:path>
              </a:pathLst>
            </a:custGeom>
            <a:solidFill>
              <a:srgbClr val="8963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7" name="Freeform 105"/>
            <p:cNvSpPr>
              <a:spLocks/>
            </p:cNvSpPr>
            <p:nvPr/>
          </p:nvSpPr>
          <p:spPr bwMode="auto">
            <a:xfrm>
              <a:off x="6690" y="3002"/>
              <a:ext cx="0" cy="6"/>
            </a:xfrm>
            <a:custGeom>
              <a:avLst/>
              <a:gdLst>
                <a:gd name="T0" fmla="*/ 0 h 6"/>
                <a:gd name="T1" fmla="*/ 0 h 6"/>
                <a:gd name="T2" fmla="*/ 4 h 6"/>
                <a:gd name="T3" fmla="*/ 5 h 6"/>
                <a:gd name="T4" fmla="*/ 6 h 6"/>
                <a:gd name="T5" fmla="*/ 4 h 6"/>
                <a:gd name="T6" fmla="*/ 0 h 6"/>
                <a:gd name="T7" fmla="*/ 0 h 6"/>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6">
                  <a:moveTo>
                    <a:pt x="0" y="0"/>
                  </a:moveTo>
                  <a:cubicBezTo>
                    <a:pt x="0" y="0"/>
                    <a:pt x="0" y="0"/>
                    <a:pt x="0" y="0"/>
                  </a:cubicBezTo>
                  <a:cubicBezTo>
                    <a:pt x="0" y="4"/>
                    <a:pt x="0" y="4"/>
                    <a:pt x="0" y="4"/>
                  </a:cubicBezTo>
                  <a:cubicBezTo>
                    <a:pt x="0" y="4"/>
                    <a:pt x="0" y="5"/>
                    <a:pt x="0" y="5"/>
                  </a:cubicBezTo>
                  <a:cubicBezTo>
                    <a:pt x="0" y="5"/>
                    <a:pt x="0" y="6"/>
                    <a:pt x="0" y="6"/>
                  </a:cubicBezTo>
                  <a:cubicBezTo>
                    <a:pt x="0" y="4"/>
                    <a:pt x="0" y="4"/>
                    <a:pt x="0" y="4"/>
                  </a:cubicBezTo>
                  <a:cubicBezTo>
                    <a:pt x="0" y="0"/>
                    <a:pt x="0" y="0"/>
                    <a:pt x="0" y="0"/>
                  </a:cubicBezTo>
                  <a:cubicBezTo>
                    <a:pt x="0" y="0"/>
                    <a:pt x="0" y="0"/>
                    <a:pt x="0"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9" name="Freeform 107"/>
            <p:cNvSpPr>
              <a:spLocks noEditPoints="1"/>
            </p:cNvSpPr>
            <p:nvPr/>
          </p:nvSpPr>
          <p:spPr bwMode="auto">
            <a:xfrm>
              <a:off x="6349" y="228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383 h 446"/>
                <a:gd name="T12" fmla="*/ 42 w 446"/>
                <a:gd name="T13" fmla="*/ 202 h 446"/>
                <a:gd name="T14" fmla="*/ 223 w 446"/>
                <a:gd name="T15" fmla="*/ 21 h 446"/>
                <a:gd name="T16" fmla="*/ 404 w 446"/>
                <a:gd name="T17" fmla="*/ 202 h 446"/>
                <a:gd name="T18" fmla="*/ 223 w 446"/>
                <a:gd name="T19" fmla="*/ 383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383"/>
                  </a:moveTo>
                  <a:cubicBezTo>
                    <a:pt x="123" y="383"/>
                    <a:pt x="42" y="302"/>
                    <a:pt x="42" y="202"/>
                  </a:cubicBezTo>
                  <a:cubicBezTo>
                    <a:pt x="42" y="102"/>
                    <a:pt x="123" y="21"/>
                    <a:pt x="223" y="21"/>
                  </a:cubicBezTo>
                  <a:cubicBezTo>
                    <a:pt x="323" y="21"/>
                    <a:pt x="404" y="102"/>
                    <a:pt x="404" y="202"/>
                  </a:cubicBezTo>
                  <a:cubicBezTo>
                    <a:pt x="404" y="302"/>
                    <a:pt x="323" y="383"/>
                    <a:pt x="223" y="383"/>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0" name="Freeform 108"/>
            <p:cNvSpPr>
              <a:spLocks noEditPoints="1"/>
            </p:cNvSpPr>
            <p:nvPr/>
          </p:nvSpPr>
          <p:spPr bwMode="auto">
            <a:xfrm>
              <a:off x="6349" y="2269"/>
              <a:ext cx="434" cy="416"/>
            </a:xfrm>
            <a:custGeom>
              <a:avLst/>
              <a:gdLst>
                <a:gd name="T0" fmla="*/ 223 w 446"/>
                <a:gd name="T1" fmla="*/ 431 h 431"/>
                <a:gd name="T2" fmla="*/ 446 w 446"/>
                <a:gd name="T3" fmla="*/ 208 h 431"/>
                <a:gd name="T4" fmla="*/ 223 w 446"/>
                <a:gd name="T5" fmla="*/ 0 h 431"/>
                <a:gd name="T6" fmla="*/ 0 w 446"/>
                <a:gd name="T7" fmla="*/ 208 h 431"/>
                <a:gd name="T8" fmla="*/ 223 w 446"/>
                <a:gd name="T9" fmla="*/ 431 h 431"/>
                <a:gd name="T10" fmla="*/ 223 w 446"/>
                <a:gd name="T11" fmla="*/ 48 h 431"/>
                <a:gd name="T12" fmla="*/ 404 w 446"/>
                <a:gd name="T13" fmla="*/ 229 h 431"/>
                <a:gd name="T14" fmla="*/ 223 w 446"/>
                <a:gd name="T15" fmla="*/ 410 h 431"/>
                <a:gd name="T16" fmla="*/ 42 w 446"/>
                <a:gd name="T17" fmla="*/ 229 h 431"/>
                <a:gd name="T18" fmla="*/ 223 w 446"/>
                <a:gd name="T19" fmla="*/ 48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31">
                  <a:moveTo>
                    <a:pt x="223" y="431"/>
                  </a:moveTo>
                  <a:cubicBezTo>
                    <a:pt x="346" y="431"/>
                    <a:pt x="446" y="331"/>
                    <a:pt x="446" y="208"/>
                  </a:cubicBezTo>
                  <a:cubicBezTo>
                    <a:pt x="446" y="103"/>
                    <a:pt x="346" y="0"/>
                    <a:pt x="223" y="0"/>
                  </a:cubicBezTo>
                  <a:cubicBezTo>
                    <a:pt x="100" y="0"/>
                    <a:pt x="0" y="107"/>
                    <a:pt x="0" y="208"/>
                  </a:cubicBezTo>
                  <a:cubicBezTo>
                    <a:pt x="0" y="331"/>
                    <a:pt x="100" y="431"/>
                    <a:pt x="223" y="431"/>
                  </a:cubicBezTo>
                  <a:moveTo>
                    <a:pt x="223" y="48"/>
                  </a:moveTo>
                  <a:cubicBezTo>
                    <a:pt x="323" y="48"/>
                    <a:pt x="404" y="129"/>
                    <a:pt x="404" y="229"/>
                  </a:cubicBezTo>
                  <a:cubicBezTo>
                    <a:pt x="404" y="329"/>
                    <a:pt x="323" y="410"/>
                    <a:pt x="223" y="410"/>
                  </a:cubicBezTo>
                  <a:cubicBezTo>
                    <a:pt x="123" y="410"/>
                    <a:pt x="42" y="329"/>
                    <a:pt x="42" y="229"/>
                  </a:cubicBezTo>
                  <a:cubicBezTo>
                    <a:pt x="42" y="129"/>
                    <a:pt x="123" y="48"/>
                    <a:pt x="223" y="48"/>
                  </a:cubicBezTo>
                </a:path>
              </a:pathLst>
            </a:custGeom>
            <a:solidFill>
              <a:srgbClr val="CE91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1" name="Freeform 109"/>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2" name="Freeform 110"/>
            <p:cNvSpPr>
              <a:spLocks noEditPoints="1"/>
            </p:cNvSpPr>
            <p:nvPr/>
          </p:nvSpPr>
          <p:spPr bwMode="auto">
            <a:xfrm>
              <a:off x="6349" y="2262"/>
              <a:ext cx="434" cy="431"/>
            </a:xfrm>
            <a:custGeom>
              <a:avLst/>
              <a:gdLst>
                <a:gd name="T0" fmla="*/ 223 w 446"/>
                <a:gd name="T1" fmla="*/ 0 h 446"/>
                <a:gd name="T2" fmla="*/ 0 w 446"/>
                <a:gd name="T3" fmla="*/ 223 h 446"/>
                <a:gd name="T4" fmla="*/ 223 w 446"/>
                <a:gd name="T5" fmla="*/ 446 h 446"/>
                <a:gd name="T6" fmla="*/ 446 w 446"/>
                <a:gd name="T7" fmla="*/ 223 h 446"/>
                <a:gd name="T8" fmla="*/ 223 w 446"/>
                <a:gd name="T9" fmla="*/ 0 h 446"/>
                <a:gd name="T10" fmla="*/ 223 w 446"/>
                <a:gd name="T11" fmla="*/ 404 h 446"/>
                <a:gd name="T12" fmla="*/ 42 w 446"/>
                <a:gd name="T13" fmla="*/ 223 h 446"/>
                <a:gd name="T14" fmla="*/ 223 w 446"/>
                <a:gd name="T15" fmla="*/ 42 h 446"/>
                <a:gd name="T16" fmla="*/ 404 w 446"/>
                <a:gd name="T17" fmla="*/ 223 h 446"/>
                <a:gd name="T18" fmla="*/ 223 w 446"/>
                <a:gd name="T19" fmla="*/ 404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46">
                  <a:moveTo>
                    <a:pt x="223" y="0"/>
                  </a:moveTo>
                  <a:cubicBezTo>
                    <a:pt x="100" y="0"/>
                    <a:pt x="0" y="100"/>
                    <a:pt x="0" y="223"/>
                  </a:cubicBezTo>
                  <a:cubicBezTo>
                    <a:pt x="0" y="346"/>
                    <a:pt x="100" y="446"/>
                    <a:pt x="223" y="446"/>
                  </a:cubicBezTo>
                  <a:cubicBezTo>
                    <a:pt x="346" y="446"/>
                    <a:pt x="446" y="346"/>
                    <a:pt x="446" y="223"/>
                  </a:cubicBezTo>
                  <a:cubicBezTo>
                    <a:pt x="446" y="100"/>
                    <a:pt x="346" y="0"/>
                    <a:pt x="223" y="0"/>
                  </a:cubicBezTo>
                  <a:moveTo>
                    <a:pt x="223" y="404"/>
                  </a:moveTo>
                  <a:cubicBezTo>
                    <a:pt x="123" y="404"/>
                    <a:pt x="42" y="323"/>
                    <a:pt x="42" y="223"/>
                  </a:cubicBezTo>
                  <a:cubicBezTo>
                    <a:pt x="42" y="123"/>
                    <a:pt x="123" y="42"/>
                    <a:pt x="223" y="42"/>
                  </a:cubicBezTo>
                  <a:cubicBezTo>
                    <a:pt x="323" y="42"/>
                    <a:pt x="404" y="123"/>
                    <a:pt x="404" y="223"/>
                  </a:cubicBezTo>
                  <a:cubicBezTo>
                    <a:pt x="404" y="323"/>
                    <a:pt x="323" y="404"/>
                    <a:pt x="223" y="404"/>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3" name="Freeform 111"/>
            <p:cNvSpPr>
              <a:spLocks noEditPoints="1"/>
            </p:cNvSpPr>
            <p:nvPr/>
          </p:nvSpPr>
          <p:spPr bwMode="auto">
            <a:xfrm>
              <a:off x="6349" y="2477"/>
              <a:ext cx="434" cy="1"/>
            </a:xfrm>
            <a:custGeom>
              <a:avLst/>
              <a:gdLst>
                <a:gd name="T0" fmla="*/ 0 w 446"/>
                <a:gd name="T1" fmla="*/ 0 h 1"/>
                <a:gd name="T2" fmla="*/ 0 w 446"/>
                <a:gd name="T3" fmla="*/ 1 h 1"/>
                <a:gd name="T4" fmla="*/ 0 w 446"/>
                <a:gd name="T5" fmla="*/ 0 h 1"/>
                <a:gd name="T6" fmla="*/ 446 w 446"/>
                <a:gd name="T7" fmla="*/ 0 h 1"/>
                <a:gd name="T8" fmla="*/ 446 w 446"/>
                <a:gd name="T9" fmla="*/ 1 h 1"/>
                <a:gd name="T10" fmla="*/ 446 w 446"/>
                <a:gd name="T11" fmla="*/ 0 h 1"/>
              </a:gdLst>
              <a:ahLst/>
              <a:cxnLst>
                <a:cxn ang="0">
                  <a:pos x="T0" y="T1"/>
                </a:cxn>
                <a:cxn ang="0">
                  <a:pos x="T2" y="T3"/>
                </a:cxn>
                <a:cxn ang="0">
                  <a:pos x="T4" y="T5"/>
                </a:cxn>
                <a:cxn ang="0">
                  <a:pos x="T6" y="T7"/>
                </a:cxn>
                <a:cxn ang="0">
                  <a:pos x="T8" y="T9"/>
                </a:cxn>
                <a:cxn ang="0">
                  <a:pos x="T10" y="T11"/>
                </a:cxn>
              </a:cxnLst>
              <a:rect l="0" t="0" r="r" b="b"/>
              <a:pathLst>
                <a:path w="446" h="1">
                  <a:moveTo>
                    <a:pt x="0" y="0"/>
                  </a:moveTo>
                  <a:cubicBezTo>
                    <a:pt x="0" y="0"/>
                    <a:pt x="0" y="1"/>
                    <a:pt x="0" y="1"/>
                  </a:cubicBezTo>
                  <a:cubicBezTo>
                    <a:pt x="0" y="1"/>
                    <a:pt x="0" y="0"/>
                    <a:pt x="0" y="0"/>
                  </a:cubicBezTo>
                  <a:moveTo>
                    <a:pt x="446" y="0"/>
                  </a:moveTo>
                  <a:cubicBezTo>
                    <a:pt x="446" y="0"/>
                    <a:pt x="446" y="1"/>
                    <a:pt x="446" y="1"/>
                  </a:cubicBezTo>
                  <a:cubicBezTo>
                    <a:pt x="446" y="1"/>
                    <a:pt x="446" y="0"/>
                    <a:pt x="44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4" name="Freeform 112"/>
            <p:cNvSpPr>
              <a:spLocks/>
            </p:cNvSpPr>
            <p:nvPr/>
          </p:nvSpPr>
          <p:spPr bwMode="auto">
            <a:xfrm>
              <a:off x="6349" y="2262"/>
              <a:ext cx="434" cy="224"/>
            </a:xfrm>
            <a:custGeom>
              <a:avLst/>
              <a:gdLst>
                <a:gd name="T0" fmla="*/ 223 w 446"/>
                <a:gd name="T1" fmla="*/ 0 h 232"/>
                <a:gd name="T2" fmla="*/ 0 w 446"/>
                <a:gd name="T3" fmla="*/ 223 h 232"/>
                <a:gd name="T4" fmla="*/ 0 w 446"/>
                <a:gd name="T5" fmla="*/ 223 h 232"/>
                <a:gd name="T6" fmla="*/ 0 w 446"/>
                <a:gd name="T7" fmla="*/ 224 h 232"/>
                <a:gd name="T8" fmla="*/ 0 w 446"/>
                <a:gd name="T9" fmla="*/ 232 h 232"/>
                <a:gd name="T10" fmla="*/ 223 w 446"/>
                <a:gd name="T11" fmla="*/ 17 h 232"/>
                <a:gd name="T12" fmla="*/ 446 w 446"/>
                <a:gd name="T13" fmla="*/ 232 h 232"/>
                <a:gd name="T14" fmla="*/ 446 w 446"/>
                <a:gd name="T15" fmla="*/ 224 h 232"/>
                <a:gd name="T16" fmla="*/ 446 w 446"/>
                <a:gd name="T17" fmla="*/ 223 h 232"/>
                <a:gd name="T18" fmla="*/ 446 w 446"/>
                <a:gd name="T19" fmla="*/ 223 h 232"/>
                <a:gd name="T20" fmla="*/ 223 w 446"/>
                <a:gd name="T21"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6" h="232">
                  <a:moveTo>
                    <a:pt x="223" y="0"/>
                  </a:moveTo>
                  <a:cubicBezTo>
                    <a:pt x="100" y="0"/>
                    <a:pt x="0" y="100"/>
                    <a:pt x="0" y="223"/>
                  </a:cubicBezTo>
                  <a:cubicBezTo>
                    <a:pt x="0" y="223"/>
                    <a:pt x="0" y="223"/>
                    <a:pt x="0" y="223"/>
                  </a:cubicBezTo>
                  <a:cubicBezTo>
                    <a:pt x="0" y="223"/>
                    <a:pt x="0" y="224"/>
                    <a:pt x="0" y="224"/>
                  </a:cubicBezTo>
                  <a:cubicBezTo>
                    <a:pt x="0" y="226"/>
                    <a:pt x="0" y="229"/>
                    <a:pt x="0" y="232"/>
                  </a:cubicBezTo>
                  <a:cubicBezTo>
                    <a:pt x="5" y="112"/>
                    <a:pt x="103" y="17"/>
                    <a:pt x="223" y="17"/>
                  </a:cubicBezTo>
                  <a:cubicBezTo>
                    <a:pt x="343" y="17"/>
                    <a:pt x="442" y="112"/>
                    <a:pt x="446" y="232"/>
                  </a:cubicBezTo>
                  <a:cubicBezTo>
                    <a:pt x="446" y="229"/>
                    <a:pt x="446" y="226"/>
                    <a:pt x="446" y="224"/>
                  </a:cubicBezTo>
                  <a:cubicBezTo>
                    <a:pt x="446" y="224"/>
                    <a:pt x="446" y="223"/>
                    <a:pt x="446" y="223"/>
                  </a:cubicBezTo>
                  <a:cubicBezTo>
                    <a:pt x="446" y="223"/>
                    <a:pt x="446" y="223"/>
                    <a:pt x="446" y="223"/>
                  </a:cubicBezTo>
                  <a:cubicBezTo>
                    <a:pt x="446" y="100"/>
                    <a:pt x="346" y="0"/>
                    <a:pt x="223" y="0"/>
                  </a:cubicBezTo>
                </a:path>
              </a:pathLst>
            </a:custGeom>
            <a:solidFill>
              <a:srgbClr val="F5C6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5" name="Rectangle 113"/>
            <p:cNvSpPr>
              <a:spLocks noChangeArrowheads="1"/>
            </p:cNvSpPr>
            <p:nvPr/>
          </p:nvSpPr>
          <p:spPr bwMode="auto">
            <a:xfrm>
              <a:off x="6546" y="2703"/>
              <a:ext cx="38" cy="70"/>
            </a:xfrm>
            <a:prstGeom prst="rect">
              <a:avLst/>
            </a:prstGeom>
            <a:solidFill>
              <a:srgbClr val="F0AE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6" name="Rectangle 114"/>
            <p:cNvSpPr>
              <a:spLocks noChangeArrowheads="1"/>
            </p:cNvSpPr>
            <p:nvPr/>
          </p:nvSpPr>
          <p:spPr bwMode="auto">
            <a:xfrm>
              <a:off x="6546" y="2703"/>
              <a:ext cx="38"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7" name="Rectangle 115"/>
            <p:cNvSpPr>
              <a:spLocks noChangeArrowheads="1"/>
            </p:cNvSpPr>
            <p:nvPr/>
          </p:nvSpPr>
          <p:spPr bwMode="auto">
            <a:xfrm>
              <a:off x="6546" y="2759"/>
              <a:ext cx="38" cy="14"/>
            </a:xfrm>
            <a:prstGeom prst="rect">
              <a:avLst/>
            </a:prstGeom>
            <a:solidFill>
              <a:srgbClr val="A87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8" name="Rectangle 116"/>
            <p:cNvSpPr>
              <a:spLocks noChangeArrowheads="1"/>
            </p:cNvSpPr>
            <p:nvPr/>
          </p:nvSpPr>
          <p:spPr bwMode="auto">
            <a:xfrm>
              <a:off x="6546" y="2759"/>
              <a:ext cx="38" cy="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0" name="Freeform 118"/>
            <p:cNvSpPr>
              <a:spLocks/>
            </p:cNvSpPr>
            <p:nvPr/>
          </p:nvSpPr>
          <p:spPr bwMode="auto">
            <a:xfrm>
              <a:off x="6610" y="2920"/>
              <a:ext cx="64" cy="30"/>
            </a:xfrm>
            <a:custGeom>
              <a:avLst/>
              <a:gdLst>
                <a:gd name="T0" fmla="*/ 42 w 66"/>
                <a:gd name="T1" fmla="*/ 0 h 31"/>
                <a:gd name="T2" fmla="*/ 1 w 66"/>
                <a:gd name="T3" fmla="*/ 0 h 31"/>
                <a:gd name="T4" fmla="*/ 0 w 66"/>
                <a:gd name="T5" fmla="*/ 0 h 31"/>
                <a:gd name="T6" fmla="*/ 1 w 66"/>
                <a:gd name="T7" fmla="*/ 0 h 31"/>
                <a:gd name="T8" fmla="*/ 42 w 66"/>
                <a:gd name="T9" fmla="*/ 0 h 31"/>
                <a:gd name="T10" fmla="*/ 66 w 66"/>
                <a:gd name="T11" fmla="*/ 24 h 31"/>
                <a:gd name="T12" fmla="*/ 66 w 66"/>
                <a:gd name="T13" fmla="*/ 29 h 31"/>
                <a:gd name="T14" fmla="*/ 66 w 66"/>
                <a:gd name="T15" fmla="*/ 30 h 31"/>
                <a:gd name="T16" fmla="*/ 66 w 66"/>
                <a:gd name="T17" fmla="*/ 31 h 31"/>
                <a:gd name="T18" fmla="*/ 66 w 66"/>
                <a:gd name="T19" fmla="*/ 29 h 31"/>
                <a:gd name="T20" fmla="*/ 66 w 66"/>
                <a:gd name="T21" fmla="*/ 24 h 31"/>
                <a:gd name="T22" fmla="*/ 42 w 66"/>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 h="31">
                  <a:moveTo>
                    <a:pt x="42" y="0"/>
                  </a:moveTo>
                  <a:cubicBezTo>
                    <a:pt x="1" y="0"/>
                    <a:pt x="1" y="0"/>
                    <a:pt x="1" y="0"/>
                  </a:cubicBezTo>
                  <a:cubicBezTo>
                    <a:pt x="0" y="0"/>
                    <a:pt x="0" y="0"/>
                    <a:pt x="0" y="0"/>
                  </a:cubicBezTo>
                  <a:cubicBezTo>
                    <a:pt x="1" y="0"/>
                    <a:pt x="1" y="0"/>
                    <a:pt x="1" y="0"/>
                  </a:cubicBezTo>
                  <a:cubicBezTo>
                    <a:pt x="42" y="0"/>
                    <a:pt x="42" y="0"/>
                    <a:pt x="42" y="0"/>
                  </a:cubicBezTo>
                  <a:cubicBezTo>
                    <a:pt x="55" y="0"/>
                    <a:pt x="66" y="11"/>
                    <a:pt x="66" y="24"/>
                  </a:cubicBezTo>
                  <a:cubicBezTo>
                    <a:pt x="66" y="29"/>
                    <a:pt x="66" y="29"/>
                    <a:pt x="66" y="29"/>
                  </a:cubicBezTo>
                  <a:cubicBezTo>
                    <a:pt x="66" y="29"/>
                    <a:pt x="66" y="30"/>
                    <a:pt x="66" y="30"/>
                  </a:cubicBezTo>
                  <a:cubicBezTo>
                    <a:pt x="66" y="30"/>
                    <a:pt x="66" y="30"/>
                    <a:pt x="66" y="31"/>
                  </a:cubicBezTo>
                  <a:cubicBezTo>
                    <a:pt x="66" y="29"/>
                    <a:pt x="66" y="29"/>
                    <a:pt x="66" y="29"/>
                  </a:cubicBezTo>
                  <a:cubicBezTo>
                    <a:pt x="66" y="24"/>
                    <a:pt x="66" y="24"/>
                    <a:pt x="66" y="24"/>
                  </a:cubicBezTo>
                  <a:cubicBezTo>
                    <a:pt x="66" y="11"/>
                    <a:pt x="55" y="0"/>
                    <a:pt x="42"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5" name="Freeform 123"/>
            <p:cNvSpPr>
              <a:spLocks/>
            </p:cNvSpPr>
            <p:nvPr/>
          </p:nvSpPr>
          <p:spPr bwMode="auto">
            <a:xfrm>
              <a:off x="6220" y="3114"/>
              <a:ext cx="21" cy="1"/>
            </a:xfrm>
            <a:custGeom>
              <a:avLst/>
              <a:gdLst>
                <a:gd name="T0" fmla="*/ 21 w 21"/>
                <a:gd name="T1" fmla="*/ 0 h 1"/>
                <a:gd name="T2" fmla="*/ 0 w 21"/>
                <a:gd name="T3" fmla="*/ 1 h 1"/>
                <a:gd name="T4" fmla="*/ 21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0" y="1"/>
                  </a:lnTo>
                  <a:lnTo>
                    <a:pt x="21"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7" name="Freeform 125"/>
            <p:cNvSpPr>
              <a:spLocks noEditPoints="1"/>
            </p:cNvSpPr>
            <p:nvPr/>
          </p:nvSpPr>
          <p:spPr bwMode="auto">
            <a:xfrm>
              <a:off x="6448" y="2315"/>
              <a:ext cx="294" cy="286"/>
            </a:xfrm>
            <a:custGeom>
              <a:avLst/>
              <a:gdLst>
                <a:gd name="T0" fmla="*/ 254 w 303"/>
                <a:gd name="T1" fmla="*/ 292 h 296"/>
                <a:gd name="T2" fmla="*/ 246 w 303"/>
                <a:gd name="T3" fmla="*/ 292 h 296"/>
                <a:gd name="T4" fmla="*/ 250 w 303"/>
                <a:gd name="T5" fmla="*/ 296 h 296"/>
                <a:gd name="T6" fmla="*/ 254 w 303"/>
                <a:gd name="T7" fmla="*/ 292 h 296"/>
                <a:gd name="T8" fmla="*/ 122 w 303"/>
                <a:gd name="T9" fmla="*/ 0 h 296"/>
                <a:gd name="T10" fmla="*/ 0 w 303"/>
                <a:gd name="T11" fmla="*/ 47 h 296"/>
                <a:gd name="T12" fmla="*/ 83 w 303"/>
                <a:gd name="T13" fmla="*/ 129 h 296"/>
                <a:gd name="T14" fmla="*/ 83 w 303"/>
                <a:gd name="T15" fmla="*/ 97 h 296"/>
                <a:gd name="T16" fmla="*/ 144 w 303"/>
                <a:gd name="T17" fmla="*/ 97 h 296"/>
                <a:gd name="T18" fmla="*/ 144 w 303"/>
                <a:gd name="T19" fmla="*/ 190 h 296"/>
                <a:gd name="T20" fmla="*/ 160 w 303"/>
                <a:gd name="T21" fmla="*/ 207 h 296"/>
                <a:gd name="T22" fmla="*/ 160 w 303"/>
                <a:gd name="T23" fmla="*/ 48 h 296"/>
                <a:gd name="T24" fmla="*/ 221 w 303"/>
                <a:gd name="T25" fmla="*/ 48 h 296"/>
                <a:gd name="T26" fmla="*/ 221 w 303"/>
                <a:gd name="T27" fmla="*/ 268 h 296"/>
                <a:gd name="T28" fmla="*/ 241 w 303"/>
                <a:gd name="T29" fmla="*/ 288 h 296"/>
                <a:gd name="T30" fmla="*/ 258 w 303"/>
                <a:gd name="T31" fmla="*/ 288 h 296"/>
                <a:gd name="T32" fmla="*/ 303 w 303"/>
                <a:gd name="T33" fmla="*/ 174 h 296"/>
                <a:gd name="T34" fmla="*/ 122 w 303"/>
                <a:gd name="T35"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3" h="296">
                  <a:moveTo>
                    <a:pt x="254" y="292"/>
                  </a:moveTo>
                  <a:cubicBezTo>
                    <a:pt x="246" y="292"/>
                    <a:pt x="246" y="292"/>
                    <a:pt x="246" y="292"/>
                  </a:cubicBezTo>
                  <a:cubicBezTo>
                    <a:pt x="250" y="296"/>
                    <a:pt x="250" y="296"/>
                    <a:pt x="250" y="296"/>
                  </a:cubicBezTo>
                  <a:cubicBezTo>
                    <a:pt x="252" y="295"/>
                    <a:pt x="253" y="293"/>
                    <a:pt x="254" y="292"/>
                  </a:cubicBezTo>
                  <a:moveTo>
                    <a:pt x="122" y="0"/>
                  </a:moveTo>
                  <a:cubicBezTo>
                    <a:pt x="75" y="0"/>
                    <a:pt x="32" y="17"/>
                    <a:pt x="0" y="47"/>
                  </a:cubicBezTo>
                  <a:cubicBezTo>
                    <a:pt x="83" y="129"/>
                    <a:pt x="83" y="129"/>
                    <a:pt x="83" y="129"/>
                  </a:cubicBezTo>
                  <a:cubicBezTo>
                    <a:pt x="83" y="97"/>
                    <a:pt x="83" y="97"/>
                    <a:pt x="83" y="97"/>
                  </a:cubicBezTo>
                  <a:cubicBezTo>
                    <a:pt x="144" y="97"/>
                    <a:pt x="144" y="97"/>
                    <a:pt x="144" y="97"/>
                  </a:cubicBezTo>
                  <a:cubicBezTo>
                    <a:pt x="144" y="190"/>
                    <a:pt x="144" y="190"/>
                    <a:pt x="144" y="190"/>
                  </a:cubicBezTo>
                  <a:cubicBezTo>
                    <a:pt x="160" y="207"/>
                    <a:pt x="160" y="207"/>
                    <a:pt x="160" y="207"/>
                  </a:cubicBezTo>
                  <a:cubicBezTo>
                    <a:pt x="160" y="48"/>
                    <a:pt x="160" y="48"/>
                    <a:pt x="160" y="48"/>
                  </a:cubicBezTo>
                  <a:cubicBezTo>
                    <a:pt x="221" y="48"/>
                    <a:pt x="221" y="48"/>
                    <a:pt x="221" y="48"/>
                  </a:cubicBezTo>
                  <a:cubicBezTo>
                    <a:pt x="221" y="268"/>
                    <a:pt x="221" y="268"/>
                    <a:pt x="221" y="268"/>
                  </a:cubicBezTo>
                  <a:cubicBezTo>
                    <a:pt x="241" y="288"/>
                    <a:pt x="241" y="288"/>
                    <a:pt x="241" y="288"/>
                  </a:cubicBezTo>
                  <a:cubicBezTo>
                    <a:pt x="258" y="288"/>
                    <a:pt x="258" y="288"/>
                    <a:pt x="258" y="288"/>
                  </a:cubicBezTo>
                  <a:cubicBezTo>
                    <a:pt x="285" y="257"/>
                    <a:pt x="302" y="218"/>
                    <a:pt x="303" y="174"/>
                  </a:cubicBezTo>
                  <a:cubicBezTo>
                    <a:pt x="300" y="77"/>
                    <a:pt x="220" y="0"/>
                    <a:pt x="12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8" name="Freeform 126"/>
            <p:cNvSpPr>
              <a:spLocks/>
            </p:cNvSpPr>
            <p:nvPr/>
          </p:nvSpPr>
          <p:spPr bwMode="auto">
            <a:xfrm>
              <a:off x="6682" y="2593"/>
              <a:ext cx="16" cy="4"/>
            </a:xfrm>
            <a:custGeom>
              <a:avLst/>
              <a:gdLst>
                <a:gd name="T0" fmla="*/ 17 w 17"/>
                <a:gd name="T1" fmla="*/ 0 h 4"/>
                <a:gd name="T2" fmla="*/ 0 w 17"/>
                <a:gd name="T3" fmla="*/ 0 h 4"/>
                <a:gd name="T4" fmla="*/ 5 w 17"/>
                <a:gd name="T5" fmla="*/ 4 h 4"/>
                <a:gd name="T6" fmla="*/ 13 w 17"/>
                <a:gd name="T7" fmla="*/ 4 h 4"/>
                <a:gd name="T8" fmla="*/ 17 w 17"/>
                <a:gd name="T9" fmla="*/ 0 h 4"/>
              </a:gdLst>
              <a:ahLst/>
              <a:cxnLst>
                <a:cxn ang="0">
                  <a:pos x="T0" y="T1"/>
                </a:cxn>
                <a:cxn ang="0">
                  <a:pos x="T2" y="T3"/>
                </a:cxn>
                <a:cxn ang="0">
                  <a:pos x="T4" y="T5"/>
                </a:cxn>
                <a:cxn ang="0">
                  <a:pos x="T6" y="T7"/>
                </a:cxn>
                <a:cxn ang="0">
                  <a:pos x="T8" y="T9"/>
                </a:cxn>
              </a:cxnLst>
              <a:rect l="0" t="0" r="r" b="b"/>
              <a:pathLst>
                <a:path w="17" h="4">
                  <a:moveTo>
                    <a:pt x="17" y="0"/>
                  </a:moveTo>
                  <a:cubicBezTo>
                    <a:pt x="0" y="0"/>
                    <a:pt x="0" y="0"/>
                    <a:pt x="0" y="0"/>
                  </a:cubicBezTo>
                  <a:cubicBezTo>
                    <a:pt x="5" y="4"/>
                    <a:pt x="5" y="4"/>
                    <a:pt x="5" y="4"/>
                  </a:cubicBezTo>
                  <a:cubicBezTo>
                    <a:pt x="13" y="4"/>
                    <a:pt x="13" y="4"/>
                    <a:pt x="13" y="4"/>
                  </a:cubicBezTo>
                  <a:cubicBezTo>
                    <a:pt x="15" y="3"/>
                    <a:pt x="16" y="1"/>
                    <a:pt x="17" y="0"/>
                  </a:cubicBezTo>
                </a:path>
              </a:pathLst>
            </a:custGeom>
            <a:solidFill>
              <a:srgbClr val="E8E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9" name="Freeform 127"/>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0" name="Freeform 128"/>
            <p:cNvSpPr>
              <a:spLocks/>
            </p:cNvSpPr>
            <p:nvPr/>
          </p:nvSpPr>
          <p:spPr bwMode="auto">
            <a:xfrm>
              <a:off x="6528" y="2409"/>
              <a:ext cx="60" cy="90"/>
            </a:xfrm>
            <a:custGeom>
              <a:avLst/>
              <a:gdLst>
                <a:gd name="T0" fmla="*/ 60 w 60"/>
                <a:gd name="T1" fmla="*/ 0 h 90"/>
                <a:gd name="T2" fmla="*/ 0 w 60"/>
                <a:gd name="T3" fmla="*/ 0 h 90"/>
                <a:gd name="T4" fmla="*/ 0 w 60"/>
                <a:gd name="T5" fmla="*/ 31 h 90"/>
                <a:gd name="T6" fmla="*/ 60 w 60"/>
                <a:gd name="T7" fmla="*/ 90 h 90"/>
                <a:gd name="T8" fmla="*/ 60 w 60"/>
                <a:gd name="T9" fmla="*/ 0 h 90"/>
              </a:gdLst>
              <a:ahLst/>
              <a:cxnLst>
                <a:cxn ang="0">
                  <a:pos x="T0" y="T1"/>
                </a:cxn>
                <a:cxn ang="0">
                  <a:pos x="T2" y="T3"/>
                </a:cxn>
                <a:cxn ang="0">
                  <a:pos x="T4" y="T5"/>
                </a:cxn>
                <a:cxn ang="0">
                  <a:pos x="T6" y="T7"/>
                </a:cxn>
                <a:cxn ang="0">
                  <a:pos x="T8" y="T9"/>
                </a:cxn>
              </a:cxnLst>
              <a:rect l="0" t="0" r="r" b="b"/>
              <a:pathLst>
                <a:path w="60" h="90">
                  <a:moveTo>
                    <a:pt x="60" y="0"/>
                  </a:moveTo>
                  <a:lnTo>
                    <a:pt x="0" y="0"/>
                  </a:lnTo>
                  <a:lnTo>
                    <a:pt x="0" y="31"/>
                  </a:lnTo>
                  <a:lnTo>
                    <a:pt x="60" y="90"/>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1" name="Freeform 129"/>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2" name="Freeform 130"/>
            <p:cNvSpPr>
              <a:spLocks/>
            </p:cNvSpPr>
            <p:nvPr/>
          </p:nvSpPr>
          <p:spPr bwMode="auto">
            <a:xfrm>
              <a:off x="6603" y="2361"/>
              <a:ext cx="59" cy="213"/>
            </a:xfrm>
            <a:custGeom>
              <a:avLst/>
              <a:gdLst>
                <a:gd name="T0" fmla="*/ 59 w 59"/>
                <a:gd name="T1" fmla="*/ 0 h 213"/>
                <a:gd name="T2" fmla="*/ 0 w 59"/>
                <a:gd name="T3" fmla="*/ 0 h 213"/>
                <a:gd name="T4" fmla="*/ 0 w 59"/>
                <a:gd name="T5" fmla="*/ 154 h 213"/>
                <a:gd name="T6" fmla="*/ 59 w 59"/>
                <a:gd name="T7" fmla="*/ 213 h 213"/>
                <a:gd name="T8" fmla="*/ 59 w 59"/>
                <a:gd name="T9" fmla="*/ 0 h 213"/>
              </a:gdLst>
              <a:ahLst/>
              <a:cxnLst>
                <a:cxn ang="0">
                  <a:pos x="T0" y="T1"/>
                </a:cxn>
                <a:cxn ang="0">
                  <a:pos x="T2" y="T3"/>
                </a:cxn>
                <a:cxn ang="0">
                  <a:pos x="T4" y="T5"/>
                </a:cxn>
                <a:cxn ang="0">
                  <a:pos x="T6" y="T7"/>
                </a:cxn>
                <a:cxn ang="0">
                  <a:pos x="T8" y="T9"/>
                </a:cxn>
              </a:cxnLst>
              <a:rect l="0" t="0" r="r" b="b"/>
              <a:pathLst>
                <a:path w="59" h="213">
                  <a:moveTo>
                    <a:pt x="59" y="0"/>
                  </a:moveTo>
                  <a:lnTo>
                    <a:pt x="0" y="0"/>
                  </a:lnTo>
                  <a:lnTo>
                    <a:pt x="0" y="154"/>
                  </a:lnTo>
                  <a:lnTo>
                    <a:pt x="59" y="213"/>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3" name="Freeform 131"/>
            <p:cNvSpPr>
              <a:spLocks/>
            </p:cNvSpPr>
            <p:nvPr/>
          </p:nvSpPr>
          <p:spPr bwMode="auto">
            <a:xfrm>
              <a:off x="6442" y="2302"/>
              <a:ext cx="300" cy="181"/>
            </a:xfrm>
            <a:custGeom>
              <a:avLst/>
              <a:gdLst>
                <a:gd name="T0" fmla="*/ 128 w 309"/>
                <a:gd name="T1" fmla="*/ 0 h 187"/>
                <a:gd name="T2" fmla="*/ 0 w 309"/>
                <a:gd name="T3" fmla="*/ 53 h 187"/>
                <a:gd name="T4" fmla="*/ 6 w 309"/>
                <a:gd name="T5" fmla="*/ 60 h 187"/>
                <a:gd name="T6" fmla="*/ 128 w 309"/>
                <a:gd name="T7" fmla="*/ 13 h 187"/>
                <a:gd name="T8" fmla="*/ 309 w 309"/>
                <a:gd name="T9" fmla="*/ 187 h 187"/>
                <a:gd name="T10" fmla="*/ 309 w 309"/>
                <a:gd name="T11" fmla="*/ 181 h 187"/>
                <a:gd name="T12" fmla="*/ 309 w 309"/>
                <a:gd name="T13" fmla="*/ 181 h 187"/>
                <a:gd name="T14" fmla="*/ 256 w 309"/>
                <a:gd name="T15" fmla="*/ 53 h 187"/>
                <a:gd name="T16" fmla="*/ 128 w 309"/>
                <a:gd name="T17"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9" h="187">
                  <a:moveTo>
                    <a:pt x="128" y="0"/>
                  </a:moveTo>
                  <a:cubicBezTo>
                    <a:pt x="82" y="0"/>
                    <a:pt x="35" y="18"/>
                    <a:pt x="0" y="53"/>
                  </a:cubicBezTo>
                  <a:cubicBezTo>
                    <a:pt x="6" y="60"/>
                    <a:pt x="6" y="60"/>
                    <a:pt x="6" y="60"/>
                  </a:cubicBezTo>
                  <a:cubicBezTo>
                    <a:pt x="38" y="30"/>
                    <a:pt x="81" y="13"/>
                    <a:pt x="128" y="13"/>
                  </a:cubicBezTo>
                  <a:cubicBezTo>
                    <a:pt x="226" y="13"/>
                    <a:pt x="306" y="90"/>
                    <a:pt x="309" y="187"/>
                  </a:cubicBezTo>
                  <a:cubicBezTo>
                    <a:pt x="309" y="185"/>
                    <a:pt x="309" y="183"/>
                    <a:pt x="309" y="181"/>
                  </a:cubicBezTo>
                  <a:cubicBezTo>
                    <a:pt x="309" y="181"/>
                    <a:pt x="309" y="181"/>
                    <a:pt x="309" y="181"/>
                  </a:cubicBezTo>
                  <a:cubicBezTo>
                    <a:pt x="309" y="135"/>
                    <a:pt x="291" y="89"/>
                    <a:pt x="256" y="53"/>
                  </a:cubicBezTo>
                  <a:cubicBezTo>
                    <a:pt x="221" y="18"/>
                    <a:pt x="174" y="0"/>
                    <a:pt x="128" y="0"/>
                  </a:cubicBezTo>
                </a:path>
              </a:pathLst>
            </a:custGeom>
            <a:solidFill>
              <a:srgbClr val="E7C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4" name="Freeform 132"/>
            <p:cNvSpPr>
              <a:spLocks/>
            </p:cNvSpPr>
            <p:nvPr/>
          </p:nvSpPr>
          <p:spPr bwMode="auto">
            <a:xfrm>
              <a:off x="6691" y="2477"/>
              <a:ext cx="51" cy="124"/>
            </a:xfrm>
            <a:custGeom>
              <a:avLst/>
              <a:gdLst>
                <a:gd name="T0" fmla="*/ 53 w 53"/>
                <a:gd name="T1" fmla="*/ 0 h 128"/>
                <a:gd name="T2" fmla="*/ 53 w 53"/>
                <a:gd name="T3" fmla="*/ 0 h 128"/>
                <a:gd name="T4" fmla="*/ 53 w 53"/>
                <a:gd name="T5" fmla="*/ 0 h 128"/>
                <a:gd name="T6" fmla="*/ 53 w 53"/>
                <a:gd name="T7" fmla="*/ 6 h 128"/>
                <a:gd name="T8" fmla="*/ 8 w 53"/>
                <a:gd name="T9" fmla="*/ 120 h 128"/>
                <a:gd name="T10" fmla="*/ 4 w 53"/>
                <a:gd name="T11" fmla="*/ 124 h 128"/>
                <a:gd name="T12" fmla="*/ 0 w 53"/>
                <a:gd name="T13" fmla="*/ 128 h 128"/>
                <a:gd name="T14" fmla="*/ 0 w 53"/>
                <a:gd name="T15" fmla="*/ 128 h 128"/>
                <a:gd name="T16" fmla="*/ 53 w 53"/>
                <a:gd name="T17"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128">
                  <a:moveTo>
                    <a:pt x="53" y="0"/>
                  </a:moveTo>
                  <a:cubicBezTo>
                    <a:pt x="53" y="0"/>
                    <a:pt x="53" y="0"/>
                    <a:pt x="53" y="0"/>
                  </a:cubicBezTo>
                  <a:cubicBezTo>
                    <a:pt x="53" y="0"/>
                    <a:pt x="53" y="0"/>
                    <a:pt x="53" y="0"/>
                  </a:cubicBezTo>
                  <a:cubicBezTo>
                    <a:pt x="53" y="2"/>
                    <a:pt x="53" y="4"/>
                    <a:pt x="53" y="6"/>
                  </a:cubicBezTo>
                  <a:cubicBezTo>
                    <a:pt x="52" y="50"/>
                    <a:pt x="35" y="89"/>
                    <a:pt x="8" y="120"/>
                  </a:cubicBezTo>
                  <a:cubicBezTo>
                    <a:pt x="7" y="121"/>
                    <a:pt x="6" y="123"/>
                    <a:pt x="4" y="124"/>
                  </a:cubicBezTo>
                  <a:cubicBezTo>
                    <a:pt x="3" y="125"/>
                    <a:pt x="2" y="127"/>
                    <a:pt x="0" y="128"/>
                  </a:cubicBezTo>
                  <a:cubicBezTo>
                    <a:pt x="0" y="128"/>
                    <a:pt x="0" y="128"/>
                    <a:pt x="0" y="128"/>
                  </a:cubicBezTo>
                  <a:cubicBezTo>
                    <a:pt x="36" y="93"/>
                    <a:pt x="53" y="46"/>
                    <a:pt x="53" y="0"/>
                  </a:cubicBezTo>
                </a:path>
              </a:pathLst>
            </a:custGeom>
            <a:solidFill>
              <a:srgbClr val="F8D7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6" name="Freeform 134"/>
            <p:cNvSpPr>
              <a:spLocks/>
            </p:cNvSpPr>
            <p:nvPr/>
          </p:nvSpPr>
          <p:spPr bwMode="auto">
            <a:xfrm>
              <a:off x="6245" y="3090"/>
              <a:ext cx="23" cy="24"/>
            </a:xfrm>
            <a:custGeom>
              <a:avLst/>
              <a:gdLst>
                <a:gd name="T0" fmla="*/ 0 w 23"/>
                <a:gd name="T1" fmla="*/ 24 h 24"/>
                <a:gd name="T2" fmla="*/ 0 w 23"/>
                <a:gd name="T3" fmla="*/ 0 h 24"/>
                <a:gd name="T4" fmla="*/ 23 w 23"/>
                <a:gd name="T5" fmla="*/ 22 h 24"/>
              </a:gdLst>
              <a:ahLst/>
              <a:cxnLst>
                <a:cxn ang="0">
                  <a:pos x="T0" y="T1"/>
                </a:cxn>
                <a:cxn ang="0">
                  <a:pos x="T2" y="T3"/>
                </a:cxn>
                <a:cxn ang="0">
                  <a:pos x="T4" y="T5"/>
                </a:cxn>
              </a:cxnLst>
              <a:rect l="0" t="0" r="r" b="b"/>
              <a:pathLst>
                <a:path w="23" h="24">
                  <a:moveTo>
                    <a:pt x="0" y="24"/>
                  </a:moveTo>
                  <a:lnTo>
                    <a:pt x="0" y="0"/>
                  </a:lnTo>
                  <a:lnTo>
                    <a:pt x="23" y="2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27" name="Group 126"/>
          <p:cNvGrpSpPr/>
          <p:nvPr/>
        </p:nvGrpSpPr>
        <p:grpSpPr>
          <a:xfrm>
            <a:off x="11012489" y="292846"/>
            <a:ext cx="896425" cy="896425"/>
            <a:chOff x="1548393" y="3497262"/>
            <a:chExt cx="1828800" cy="1828800"/>
          </a:xfrm>
          <a:solidFill>
            <a:schemeClr val="accent4"/>
          </a:solidFill>
        </p:grpSpPr>
        <p:sp>
          <p:nvSpPr>
            <p:cNvPr id="128" name="Oval 127"/>
            <p:cNvSpPr/>
            <p:nvPr/>
          </p:nvSpPr>
          <p:spPr bwMode="auto">
            <a:xfrm>
              <a:off x="1548393" y="3497262"/>
              <a:ext cx="1828800" cy="1828800"/>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9" name="Group 128"/>
            <p:cNvGrpSpPr/>
            <p:nvPr/>
          </p:nvGrpSpPr>
          <p:grpSpPr>
            <a:xfrm>
              <a:off x="1895426" y="4062299"/>
              <a:ext cx="1134734" cy="698727"/>
              <a:chOff x="2960687" y="4940300"/>
              <a:chExt cx="1611314" cy="992187"/>
            </a:xfrm>
            <a:grpFill/>
          </p:grpSpPr>
          <p:sp>
            <p:nvSpPr>
              <p:cNvPr id="130"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 name="Rectangle 49"/>
              <p:cNvSpPr>
                <a:spLocks noChangeArrowheads="1"/>
              </p:cNvSpPr>
              <p:nvPr/>
            </p:nvSpPr>
            <p:spPr bwMode="auto">
              <a:xfrm>
                <a:off x="3127375"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 name="Rectangle 50"/>
              <p:cNvSpPr>
                <a:spLocks noChangeArrowheads="1"/>
              </p:cNvSpPr>
              <p:nvPr/>
            </p:nvSpPr>
            <p:spPr bwMode="auto">
              <a:xfrm>
                <a:off x="4171950"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5" name="Rectangle 51"/>
              <p:cNvSpPr>
                <a:spLocks noChangeArrowheads="1"/>
              </p:cNvSpPr>
              <p:nvPr/>
            </p:nvSpPr>
            <p:spPr bwMode="auto">
              <a:xfrm>
                <a:off x="3127375"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6" name="Rectangle 52"/>
              <p:cNvSpPr>
                <a:spLocks noChangeArrowheads="1"/>
              </p:cNvSpPr>
              <p:nvPr/>
            </p:nvSpPr>
            <p:spPr bwMode="auto">
              <a:xfrm>
                <a:off x="4171950"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Tree>
    <p:extLst>
      <p:ext uri="{BB962C8B-B14F-4D97-AF65-F5344CB8AC3E}">
        <p14:creationId xmlns:p14="http://schemas.microsoft.com/office/powerpoint/2010/main" val="4284347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8740140" cy="899537"/>
          </a:xfrm>
        </p:spPr>
        <p:txBody>
          <a:bodyPr/>
          <a:lstStyle/>
          <a:p>
            <a:r>
              <a:rPr lang="en-US" dirty="0">
                <a:solidFill>
                  <a:schemeClr val="bg1"/>
                </a:solidFill>
              </a:rPr>
              <a:t>Most cost-effective cloud for Windows Server</a:t>
            </a:r>
          </a:p>
        </p:txBody>
      </p:sp>
      <p:sp>
        <p:nvSpPr>
          <p:cNvPr id="3" name="Text Placeholder 2"/>
          <p:cNvSpPr>
            <a:spLocks noGrp="1"/>
          </p:cNvSpPr>
          <p:nvPr>
            <p:ph type="body" sz="quarter" idx="10"/>
          </p:nvPr>
        </p:nvSpPr>
        <p:spPr>
          <a:xfrm>
            <a:off x="292843" y="2273500"/>
            <a:ext cx="4930273" cy="3548301"/>
          </a:xfrm>
        </p:spPr>
        <p:txBody>
          <a:bodyPr/>
          <a:lstStyle/>
          <a:p>
            <a:pPr marL="0" indent="0">
              <a:spcAft>
                <a:spcPts val="2353"/>
              </a:spcAft>
              <a:buNone/>
            </a:pPr>
            <a:r>
              <a:rPr lang="en-US" sz="3137" dirty="0">
                <a:solidFill>
                  <a:schemeClr val="bg1"/>
                </a:solidFill>
              </a:rPr>
              <a:t>Save </a:t>
            </a:r>
            <a:r>
              <a:rPr lang="en-US" sz="4313" dirty="0">
                <a:solidFill>
                  <a:srgbClr val="00B0F0"/>
                </a:solidFill>
              </a:rPr>
              <a:t>40%</a:t>
            </a:r>
            <a:r>
              <a:rPr lang="en-US" sz="4313" dirty="0">
                <a:solidFill>
                  <a:schemeClr val="accent4"/>
                </a:solidFill>
              </a:rPr>
              <a:t> </a:t>
            </a:r>
            <a:r>
              <a:rPr lang="en-US" sz="3137" dirty="0">
                <a:solidFill>
                  <a:schemeClr val="bg1"/>
                </a:solidFill>
              </a:rPr>
              <a:t>with Azure Hybrid Benefit for Windows Server</a:t>
            </a:r>
          </a:p>
          <a:p>
            <a:pPr marL="0" indent="0">
              <a:spcAft>
                <a:spcPts val="2353"/>
              </a:spcAft>
              <a:buNone/>
            </a:pPr>
            <a:r>
              <a:rPr lang="en-US" sz="3137" dirty="0">
                <a:solidFill>
                  <a:schemeClr val="bg1"/>
                </a:solidFill>
              </a:rPr>
              <a:t>Save up to </a:t>
            </a:r>
            <a:r>
              <a:rPr lang="en-US" sz="4313" dirty="0">
                <a:solidFill>
                  <a:srgbClr val="00B0F0"/>
                </a:solidFill>
              </a:rPr>
              <a:t>82%* </a:t>
            </a:r>
            <a:r>
              <a:rPr lang="en-US" sz="3137" dirty="0">
                <a:solidFill>
                  <a:schemeClr val="bg1"/>
                </a:solidFill>
              </a:rPr>
              <a:t>with the Azure Hybrid Benefit combined with RI</a:t>
            </a:r>
          </a:p>
        </p:txBody>
      </p:sp>
      <p:sp>
        <p:nvSpPr>
          <p:cNvPr id="5" name="TextBox 4"/>
          <p:cNvSpPr txBox="1"/>
          <p:nvPr/>
        </p:nvSpPr>
        <p:spPr>
          <a:xfrm>
            <a:off x="8411765" y="6439092"/>
            <a:ext cx="3880577" cy="452590"/>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solidFill>
                  <a:srgbClr val="FFFFFF"/>
                </a:solidFill>
                <a:latin typeface="Segoe UI Semilight"/>
              </a:rPr>
              <a:t>*Based on Dv2 three-year RI with Azure Hybrid Benefit</a:t>
            </a:r>
          </a:p>
        </p:txBody>
      </p:sp>
      <p:sp>
        <p:nvSpPr>
          <p:cNvPr id="6" name="Rectangle 5"/>
          <p:cNvSpPr/>
          <p:nvPr/>
        </p:nvSpPr>
        <p:spPr bwMode="auto">
          <a:xfrm>
            <a:off x="6462656" y="2273500"/>
            <a:ext cx="1045829" cy="31374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Rectangle 17"/>
          <p:cNvSpPr/>
          <p:nvPr/>
        </p:nvSpPr>
        <p:spPr bwMode="auto">
          <a:xfrm>
            <a:off x="8065659" y="3528495"/>
            <a:ext cx="1045829" cy="188249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Rectangle 18"/>
          <p:cNvSpPr/>
          <p:nvPr/>
        </p:nvSpPr>
        <p:spPr bwMode="auto">
          <a:xfrm>
            <a:off x="9668663" y="4846239"/>
            <a:ext cx="1045829" cy="5647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8" name="Straight Connector 7"/>
          <p:cNvCxnSpPr/>
          <p:nvPr/>
        </p:nvCxnSpPr>
        <p:spPr>
          <a:xfrm>
            <a:off x="5342125" y="5410987"/>
            <a:ext cx="6356530"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6179505" y="5371255"/>
            <a:ext cx="1635357" cy="506901"/>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FFFFFF"/>
                </a:solidFill>
                <a:latin typeface="Segoe UI Semilight"/>
              </a:rPr>
              <a:t>Pay-as-you-go</a:t>
            </a:r>
          </a:p>
        </p:txBody>
      </p:sp>
      <p:sp>
        <p:nvSpPr>
          <p:cNvPr id="23" name="TextBox 22"/>
          <p:cNvSpPr txBox="1"/>
          <p:nvPr/>
        </p:nvSpPr>
        <p:spPr>
          <a:xfrm>
            <a:off x="7782508" y="5371254"/>
            <a:ext cx="1595693" cy="724143"/>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568" dirty="0">
                <a:solidFill>
                  <a:srgbClr val="FFFFFF"/>
                </a:solidFill>
                <a:latin typeface="Segoe UI Semilight"/>
              </a:rPr>
              <a:t>Azure </a:t>
            </a:r>
            <a:br>
              <a:rPr lang="en-US" sz="1568" dirty="0">
                <a:solidFill>
                  <a:srgbClr val="FFFFFF"/>
                </a:solidFill>
                <a:latin typeface="Segoe UI Semilight"/>
              </a:rPr>
            </a:br>
            <a:r>
              <a:rPr lang="en-US" sz="1568" dirty="0">
                <a:solidFill>
                  <a:srgbClr val="FFFFFF"/>
                </a:solidFill>
                <a:latin typeface="Segoe UI Semilight"/>
              </a:rPr>
              <a:t>Hybrid Benefit</a:t>
            </a:r>
          </a:p>
        </p:txBody>
      </p:sp>
      <p:sp>
        <p:nvSpPr>
          <p:cNvPr id="24" name="TextBox 23"/>
          <p:cNvSpPr txBox="1"/>
          <p:nvPr/>
        </p:nvSpPr>
        <p:spPr>
          <a:xfrm>
            <a:off x="9430643" y="5371254"/>
            <a:ext cx="1595693" cy="724143"/>
          </a:xfrm>
          <a:prstGeom prst="rect">
            <a:avLst/>
          </a:prstGeom>
          <a:noFill/>
        </p:spPr>
        <p:txBody>
          <a:bodyPr wrap="none" lIns="179285" tIns="143428" rIns="179285" bIns="143428" rtlCol="0">
            <a:spAutoFit/>
          </a:bodyPr>
          <a:lstStyle/>
          <a:p>
            <a:pPr algn="ctr" defTabSz="914367">
              <a:lnSpc>
                <a:spcPct val="90000"/>
              </a:lnSpc>
              <a:spcAft>
                <a:spcPts val="588"/>
              </a:spcAft>
              <a:defRPr/>
            </a:pPr>
            <a:r>
              <a:rPr lang="en-US" sz="1568" dirty="0">
                <a:solidFill>
                  <a:srgbClr val="FFFFFF"/>
                </a:solidFill>
                <a:latin typeface="Segoe UI Semilight"/>
              </a:rPr>
              <a:t>RI + Azure </a:t>
            </a:r>
            <a:br>
              <a:rPr lang="en-US" sz="1568" dirty="0">
                <a:solidFill>
                  <a:srgbClr val="FFFFFF"/>
                </a:solidFill>
                <a:latin typeface="Segoe UI Semilight"/>
              </a:rPr>
            </a:br>
            <a:r>
              <a:rPr lang="en-US" sz="1568" dirty="0">
                <a:solidFill>
                  <a:srgbClr val="FFFFFF"/>
                </a:solidFill>
                <a:latin typeface="Segoe UI Semilight"/>
              </a:rPr>
              <a:t>Hybrid Benefit</a:t>
            </a:r>
          </a:p>
        </p:txBody>
      </p:sp>
      <p:sp>
        <p:nvSpPr>
          <p:cNvPr id="22" name="TextBox 21"/>
          <p:cNvSpPr txBox="1"/>
          <p:nvPr/>
        </p:nvSpPr>
        <p:spPr>
          <a:xfrm>
            <a:off x="7679267" y="2634269"/>
            <a:ext cx="1802187" cy="814661"/>
          </a:xfrm>
          <a:prstGeom prst="rect">
            <a:avLst/>
          </a:prstGeom>
          <a:solidFill>
            <a:srgbClr val="353535"/>
          </a:solidFill>
        </p:spPr>
        <p:txBody>
          <a:bodyPr wrap="none" lIns="179285" tIns="0" rIns="179285" bIns="0" rtlCol="0">
            <a:spAutoFit/>
          </a:bodyPr>
          <a:lstStyle/>
          <a:p>
            <a:pPr algn="ctr" defTabSz="914367">
              <a:lnSpc>
                <a:spcPct val="90000"/>
              </a:lnSpc>
              <a:spcAft>
                <a:spcPts val="588"/>
              </a:spcAft>
              <a:defRPr/>
            </a:pPr>
            <a:r>
              <a:rPr lang="en-US" sz="2353" dirty="0">
                <a:solidFill>
                  <a:srgbClr val="00B0F0"/>
                </a:solidFill>
                <a:latin typeface="Segoe UI Semilight"/>
              </a:rPr>
              <a:t>40%</a:t>
            </a:r>
            <a:br>
              <a:rPr lang="en-US" sz="1568" dirty="0">
                <a:solidFill>
                  <a:srgbClr val="FFFFFF"/>
                </a:solidFill>
                <a:latin typeface="Segoe UI Semilight"/>
              </a:rPr>
            </a:br>
            <a:r>
              <a:rPr lang="en-US" sz="1765" dirty="0">
                <a:solidFill>
                  <a:srgbClr val="FFFFFF"/>
                </a:solidFill>
                <a:latin typeface="Segoe UI Semilight"/>
              </a:rPr>
              <a:t>discount vs. </a:t>
            </a:r>
            <a:br>
              <a:rPr lang="en-US" sz="1765" dirty="0">
                <a:solidFill>
                  <a:srgbClr val="FFFFFF"/>
                </a:solidFill>
                <a:latin typeface="Segoe UI Semilight"/>
              </a:rPr>
            </a:br>
            <a:r>
              <a:rPr lang="en-US" sz="1765" dirty="0">
                <a:solidFill>
                  <a:srgbClr val="FFFFFF"/>
                </a:solidFill>
                <a:latin typeface="Segoe UI Semilight"/>
              </a:rPr>
              <a:t>pay-as-you-go</a:t>
            </a:r>
          </a:p>
        </p:txBody>
      </p:sp>
      <p:sp>
        <p:nvSpPr>
          <p:cNvPr id="25" name="TextBox 24"/>
          <p:cNvSpPr txBox="1"/>
          <p:nvPr/>
        </p:nvSpPr>
        <p:spPr>
          <a:xfrm>
            <a:off x="9127570" y="4013287"/>
            <a:ext cx="2111771" cy="814661"/>
          </a:xfrm>
          <a:prstGeom prst="rect">
            <a:avLst/>
          </a:prstGeom>
          <a:solidFill>
            <a:srgbClr val="353535"/>
          </a:solidFill>
        </p:spPr>
        <p:txBody>
          <a:bodyPr wrap="none" lIns="179285" tIns="0" rIns="179285" bIns="0" rtlCol="0">
            <a:spAutoFit/>
          </a:bodyPr>
          <a:lstStyle/>
          <a:p>
            <a:pPr algn="ctr" defTabSz="914367">
              <a:lnSpc>
                <a:spcPct val="90000"/>
              </a:lnSpc>
              <a:spcAft>
                <a:spcPts val="588"/>
              </a:spcAft>
              <a:defRPr/>
            </a:pPr>
            <a:r>
              <a:rPr lang="en-US" sz="2353" dirty="0">
                <a:solidFill>
                  <a:srgbClr val="00B0F0"/>
                </a:solidFill>
                <a:latin typeface="Segoe UI Semilight"/>
              </a:rPr>
              <a:t>82%</a:t>
            </a:r>
            <a:br>
              <a:rPr lang="en-US" sz="1568" dirty="0">
                <a:solidFill>
                  <a:srgbClr val="FFFFFF"/>
                </a:solidFill>
                <a:latin typeface="Segoe UI Semilight"/>
              </a:rPr>
            </a:br>
            <a:r>
              <a:rPr lang="en-US" sz="1765" dirty="0">
                <a:solidFill>
                  <a:srgbClr val="FFFFFF"/>
                </a:solidFill>
                <a:latin typeface="Segoe UI Semilight"/>
              </a:rPr>
              <a:t>3-year discount </a:t>
            </a:r>
            <a:br>
              <a:rPr lang="en-US" sz="1765" dirty="0">
                <a:solidFill>
                  <a:srgbClr val="FFFFFF"/>
                </a:solidFill>
                <a:latin typeface="Segoe UI Semilight"/>
              </a:rPr>
            </a:br>
            <a:r>
              <a:rPr lang="en-US" sz="1765" dirty="0">
                <a:solidFill>
                  <a:srgbClr val="FFFFFF"/>
                </a:solidFill>
                <a:latin typeface="Segoe UI Semilight"/>
              </a:rPr>
              <a:t>vs. pay-as-you-go</a:t>
            </a:r>
          </a:p>
        </p:txBody>
      </p:sp>
      <p:grpSp>
        <p:nvGrpSpPr>
          <p:cNvPr id="26" name="Group 25"/>
          <p:cNvGrpSpPr/>
          <p:nvPr/>
        </p:nvGrpSpPr>
        <p:grpSpPr>
          <a:xfrm>
            <a:off x="11012489" y="292846"/>
            <a:ext cx="896425" cy="896425"/>
            <a:chOff x="1548393" y="3497262"/>
            <a:chExt cx="1828800" cy="1828800"/>
          </a:xfrm>
          <a:solidFill>
            <a:schemeClr val="accent4"/>
          </a:solidFill>
        </p:grpSpPr>
        <p:sp>
          <p:nvSpPr>
            <p:cNvPr id="27" name="Oval 26"/>
            <p:cNvSpPr/>
            <p:nvPr/>
          </p:nvSpPr>
          <p:spPr bwMode="auto">
            <a:xfrm>
              <a:off x="1548393" y="3497262"/>
              <a:ext cx="1828800" cy="1828800"/>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8" name="Group 37"/>
            <p:cNvGrpSpPr/>
            <p:nvPr/>
          </p:nvGrpSpPr>
          <p:grpSpPr>
            <a:xfrm>
              <a:off x="1895426" y="4062299"/>
              <a:ext cx="1134734" cy="698727"/>
              <a:chOff x="2960687" y="4940300"/>
              <a:chExt cx="1611314" cy="992187"/>
            </a:xfrm>
            <a:grpFill/>
          </p:grpSpPr>
          <p:sp>
            <p:nvSpPr>
              <p:cNvPr id="39"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 name="Rectangle 49"/>
              <p:cNvSpPr>
                <a:spLocks noChangeArrowheads="1"/>
              </p:cNvSpPr>
              <p:nvPr/>
            </p:nvSpPr>
            <p:spPr bwMode="auto">
              <a:xfrm>
                <a:off x="3127375"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 name="Rectangle 50"/>
              <p:cNvSpPr>
                <a:spLocks noChangeArrowheads="1"/>
              </p:cNvSpPr>
              <p:nvPr/>
            </p:nvSpPr>
            <p:spPr bwMode="auto">
              <a:xfrm>
                <a:off x="4171950"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 name="Rectangle 51"/>
              <p:cNvSpPr>
                <a:spLocks noChangeArrowheads="1"/>
              </p:cNvSpPr>
              <p:nvPr/>
            </p:nvSpPr>
            <p:spPr bwMode="auto">
              <a:xfrm>
                <a:off x="3127375"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 name="Rectangle 52"/>
              <p:cNvSpPr>
                <a:spLocks noChangeArrowheads="1"/>
              </p:cNvSpPr>
              <p:nvPr/>
            </p:nvSpPr>
            <p:spPr bwMode="auto">
              <a:xfrm>
                <a:off x="4171950"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Tree>
    <p:extLst>
      <p:ext uri="{BB962C8B-B14F-4D97-AF65-F5344CB8AC3E}">
        <p14:creationId xmlns:p14="http://schemas.microsoft.com/office/powerpoint/2010/main" val="210103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60" name="Title 1"/>
          <p:cNvSpPr>
            <a:spLocks noGrp="1"/>
          </p:cNvSpPr>
          <p:nvPr>
            <p:ph type="title"/>
          </p:nvPr>
        </p:nvSpPr>
        <p:spPr>
          <a:xfrm>
            <a:off x="269241" y="64295"/>
            <a:ext cx="11655840" cy="899537"/>
          </a:xfrm>
        </p:spPr>
        <p:txBody>
          <a:bodyPr/>
          <a:lstStyle/>
          <a:p>
            <a:r>
              <a:rPr lang="en-US" sz="4509" dirty="0">
                <a:solidFill>
                  <a:schemeClr val="bg1"/>
                </a:solidFill>
              </a:rPr>
              <a:t>Typical savings with RI </a:t>
            </a:r>
          </a:p>
        </p:txBody>
      </p:sp>
      <p:cxnSp>
        <p:nvCxnSpPr>
          <p:cNvPr id="175" name="Straight Connector 174"/>
          <p:cNvCxnSpPr/>
          <p:nvPr/>
        </p:nvCxnSpPr>
        <p:spPr>
          <a:xfrm flipV="1">
            <a:off x="520164" y="3695770"/>
            <a:ext cx="10551750" cy="19252"/>
          </a:xfrm>
          <a:prstGeom prst="line">
            <a:avLst/>
          </a:prstGeom>
          <a:ln w="31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811342" y="1232158"/>
            <a:ext cx="12668" cy="4930336"/>
          </a:xfrm>
          <a:prstGeom prst="line">
            <a:avLst/>
          </a:prstGeom>
          <a:ln w="31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5855191" y="6642197"/>
            <a:ext cx="3510995" cy="226294"/>
          </a:xfrm>
          <a:prstGeom prst="rect">
            <a:avLst/>
          </a:prstGeom>
        </p:spPr>
        <p:txBody>
          <a:bodyPr wrap="square">
            <a:spAutoFit/>
          </a:bodyPr>
          <a:lstStyle/>
          <a:p>
            <a:pPr defTabSz="914367">
              <a:defRPr/>
            </a:pPr>
            <a:r>
              <a:rPr lang="en-US" sz="882" dirty="0">
                <a:solidFill>
                  <a:srgbClr val="00B0F0"/>
                </a:solidFill>
                <a:latin typeface="Segoe UI" panose="020B0502040204020203" pitchFamily="34" charset="0"/>
                <a:cs typeface="Segoe UI" panose="020B0502040204020203" pitchFamily="34" charset="0"/>
              </a:rPr>
              <a:t>Azure RI price</a:t>
            </a:r>
            <a:endParaRPr lang="en-US" sz="882" dirty="0">
              <a:solidFill>
                <a:srgbClr val="00B0F0"/>
              </a:solidFill>
              <a:latin typeface="Segoe UI Semilight"/>
            </a:endParaRPr>
          </a:p>
        </p:txBody>
      </p:sp>
      <p:sp>
        <p:nvSpPr>
          <p:cNvPr id="177" name="Rectangle 176"/>
          <p:cNvSpPr/>
          <p:nvPr/>
        </p:nvSpPr>
        <p:spPr>
          <a:xfrm>
            <a:off x="4079044" y="6637806"/>
            <a:ext cx="1662952" cy="226294"/>
          </a:xfrm>
          <a:prstGeom prst="rect">
            <a:avLst/>
          </a:prstGeom>
        </p:spPr>
        <p:txBody>
          <a:bodyPr wrap="none">
            <a:spAutoFit/>
          </a:bodyPr>
          <a:lstStyle/>
          <a:p>
            <a:pPr defTabSz="914367">
              <a:defRPr/>
            </a:pPr>
            <a:r>
              <a:rPr lang="en-US" sz="882" dirty="0">
                <a:solidFill>
                  <a:srgbClr val="D2D2D2"/>
                </a:solidFill>
                <a:latin typeface="Segoe UI" panose="020B0502040204020203" pitchFamily="34" charset="0"/>
                <a:cs typeface="Segoe UI" panose="020B0502040204020203" pitchFamily="34" charset="0"/>
              </a:rPr>
              <a:t>Base VM pay-as-you-go price</a:t>
            </a:r>
          </a:p>
        </p:txBody>
      </p:sp>
      <p:grpSp>
        <p:nvGrpSpPr>
          <p:cNvPr id="4" name="Group 3"/>
          <p:cNvGrpSpPr/>
          <p:nvPr/>
        </p:nvGrpSpPr>
        <p:grpSpPr>
          <a:xfrm>
            <a:off x="291874" y="1061947"/>
            <a:ext cx="4557688" cy="2748908"/>
            <a:chOff x="297726" y="1082744"/>
            <a:chExt cx="4649079" cy="2804029"/>
          </a:xfrm>
        </p:grpSpPr>
        <p:grpSp>
          <p:nvGrpSpPr>
            <p:cNvPr id="10" name="Group 9"/>
            <p:cNvGrpSpPr/>
            <p:nvPr/>
          </p:nvGrpSpPr>
          <p:grpSpPr>
            <a:xfrm>
              <a:off x="1262130" y="1190515"/>
              <a:ext cx="1371600" cy="2285996"/>
              <a:chOff x="128060" y="2127008"/>
              <a:chExt cx="2615837" cy="2285996"/>
            </a:xfrm>
          </p:grpSpPr>
          <p:sp>
            <p:nvSpPr>
              <p:cNvPr id="45" name="Rectangle 44"/>
              <p:cNvSpPr/>
              <p:nvPr/>
            </p:nvSpPr>
            <p:spPr bwMode="auto">
              <a:xfrm>
                <a:off x="128060" y="2127008"/>
                <a:ext cx="26110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46" name="Rectangle 45"/>
              <p:cNvSpPr/>
              <p:nvPr/>
            </p:nvSpPr>
            <p:spPr bwMode="auto">
              <a:xfrm>
                <a:off x="132897" y="3160276"/>
                <a:ext cx="2611000" cy="125272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grpSp>
        <p:sp>
          <p:nvSpPr>
            <p:cNvPr id="171" name="TextBox 170"/>
            <p:cNvSpPr txBox="1"/>
            <p:nvPr/>
          </p:nvSpPr>
          <p:spPr>
            <a:xfrm rot="16200000">
              <a:off x="-645642" y="2026112"/>
              <a:ext cx="2514600"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Dv2 Series</a:t>
              </a:r>
            </a:p>
          </p:txBody>
        </p:sp>
        <p:sp>
          <p:nvSpPr>
            <p:cNvPr id="3" name="TextBox 2"/>
            <p:cNvSpPr txBox="1"/>
            <p:nvPr/>
          </p:nvSpPr>
          <p:spPr>
            <a:xfrm>
              <a:off x="1355815" y="3397408"/>
              <a:ext cx="1245149"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57" name="TextBox 56"/>
            <p:cNvSpPr txBox="1"/>
            <p:nvPr/>
          </p:nvSpPr>
          <p:spPr>
            <a:xfrm>
              <a:off x="3674405" y="3397408"/>
              <a:ext cx="1272400"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61" name="Rectangle 60"/>
            <p:cNvSpPr/>
            <p:nvPr/>
          </p:nvSpPr>
          <p:spPr bwMode="auto">
            <a:xfrm>
              <a:off x="3575205" y="1190515"/>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62" name="Rectangle 61"/>
            <p:cNvSpPr/>
            <p:nvPr/>
          </p:nvSpPr>
          <p:spPr bwMode="auto">
            <a:xfrm>
              <a:off x="3575204" y="2671839"/>
              <a:ext cx="1371600" cy="80467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89642"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2" name="TextBox 1"/>
            <p:cNvSpPr txBox="1"/>
            <p:nvPr/>
          </p:nvSpPr>
          <p:spPr>
            <a:xfrm>
              <a:off x="1168949" y="1781798"/>
              <a:ext cx="1315488"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46%</a:t>
              </a:r>
              <a:endParaRPr lang="en-US" sz="2353" dirty="0">
                <a:solidFill>
                  <a:srgbClr val="353535"/>
                </a:solidFill>
                <a:latin typeface="Segoe UI Semilight"/>
              </a:endParaRPr>
            </a:p>
          </p:txBody>
        </p:sp>
        <p:sp>
          <p:nvSpPr>
            <p:cNvPr id="59" name="TextBox 58"/>
            <p:cNvSpPr txBox="1"/>
            <p:nvPr/>
          </p:nvSpPr>
          <p:spPr>
            <a:xfrm>
              <a:off x="3475037" y="2238998"/>
              <a:ext cx="1309076"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65%</a:t>
              </a:r>
              <a:endParaRPr lang="en-US" sz="2353" dirty="0">
                <a:solidFill>
                  <a:srgbClr val="353535"/>
                </a:solidFill>
                <a:latin typeface="Segoe UI Semilight"/>
              </a:endParaRPr>
            </a:p>
          </p:txBody>
        </p:sp>
      </p:grpSp>
      <p:grpSp>
        <p:nvGrpSpPr>
          <p:cNvPr id="6" name="Group 5"/>
          <p:cNvGrpSpPr/>
          <p:nvPr/>
        </p:nvGrpSpPr>
        <p:grpSpPr>
          <a:xfrm>
            <a:off x="291875" y="3919880"/>
            <a:ext cx="4560893" cy="2653214"/>
            <a:chOff x="297727" y="3997985"/>
            <a:chExt cx="4652348" cy="2706416"/>
          </a:xfrm>
        </p:grpSpPr>
        <p:sp>
          <p:nvSpPr>
            <p:cNvPr id="174" name="TextBox 173"/>
            <p:cNvSpPr txBox="1"/>
            <p:nvPr/>
          </p:nvSpPr>
          <p:spPr>
            <a:xfrm rot="16200000">
              <a:off x="-175905" y="5445943"/>
              <a:ext cx="1575127"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F Series</a:t>
              </a:r>
            </a:p>
          </p:txBody>
        </p:sp>
        <p:sp>
          <p:nvSpPr>
            <p:cNvPr id="56" name="TextBox 55"/>
            <p:cNvSpPr txBox="1"/>
            <p:nvPr/>
          </p:nvSpPr>
          <p:spPr>
            <a:xfrm>
              <a:off x="1355815" y="6215036"/>
              <a:ext cx="1245149"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58" name="TextBox 57"/>
            <p:cNvSpPr txBox="1"/>
            <p:nvPr/>
          </p:nvSpPr>
          <p:spPr>
            <a:xfrm>
              <a:off x="3674405" y="6215036"/>
              <a:ext cx="1272400"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72" name="Rectangle 71"/>
            <p:cNvSpPr/>
            <p:nvPr/>
          </p:nvSpPr>
          <p:spPr bwMode="auto">
            <a:xfrm>
              <a:off x="1304327" y="3997985"/>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73" name="Rectangle 72"/>
            <p:cNvSpPr/>
            <p:nvPr/>
          </p:nvSpPr>
          <p:spPr bwMode="auto">
            <a:xfrm>
              <a:off x="1304327" y="4866661"/>
              <a:ext cx="1371600" cy="141732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75" name="Rectangle 74"/>
            <p:cNvSpPr/>
            <p:nvPr/>
          </p:nvSpPr>
          <p:spPr bwMode="auto">
            <a:xfrm>
              <a:off x="3578475" y="3997985"/>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76" name="Rectangle 75"/>
            <p:cNvSpPr/>
            <p:nvPr/>
          </p:nvSpPr>
          <p:spPr bwMode="auto">
            <a:xfrm>
              <a:off x="3578475" y="5387869"/>
              <a:ext cx="1371600" cy="89611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60" name="TextBox 59"/>
            <p:cNvSpPr txBox="1"/>
            <p:nvPr/>
          </p:nvSpPr>
          <p:spPr>
            <a:xfrm>
              <a:off x="1189037" y="4183062"/>
              <a:ext cx="1416093" cy="7940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961" dirty="0">
                  <a:solidFill>
                    <a:srgbClr val="353535"/>
                  </a:solidFill>
                  <a:latin typeface="Segoe UI Semilight"/>
                </a:rPr>
                <a:t>37%-38%</a:t>
              </a:r>
              <a:endParaRPr lang="en-US" sz="2353" dirty="0">
                <a:solidFill>
                  <a:srgbClr val="353535"/>
                </a:solidFill>
                <a:latin typeface="Segoe UI Semilight"/>
              </a:endParaRPr>
            </a:p>
          </p:txBody>
        </p:sp>
        <p:sp>
          <p:nvSpPr>
            <p:cNvPr id="88" name="TextBox 87"/>
            <p:cNvSpPr txBox="1"/>
            <p:nvPr/>
          </p:nvSpPr>
          <p:spPr>
            <a:xfrm>
              <a:off x="3495909" y="4732847"/>
              <a:ext cx="1382430" cy="7940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961" dirty="0">
                  <a:solidFill>
                    <a:srgbClr val="353535"/>
                  </a:solidFill>
                  <a:latin typeface="Segoe UI Semilight"/>
                </a:rPr>
                <a:t>60%-61%</a:t>
              </a:r>
              <a:endParaRPr lang="en-US" sz="2353" dirty="0">
                <a:solidFill>
                  <a:srgbClr val="353535"/>
                </a:solidFill>
                <a:latin typeface="Segoe UI Semilight"/>
              </a:endParaRPr>
            </a:p>
          </p:txBody>
        </p:sp>
      </p:grpSp>
      <p:grpSp>
        <p:nvGrpSpPr>
          <p:cNvPr id="5" name="Group 4"/>
          <p:cNvGrpSpPr/>
          <p:nvPr/>
        </p:nvGrpSpPr>
        <p:grpSpPr>
          <a:xfrm>
            <a:off x="5799249" y="1081198"/>
            <a:ext cx="4626215" cy="2723705"/>
            <a:chOff x="5915536" y="1102381"/>
            <a:chExt cx="4718980" cy="2778321"/>
          </a:xfrm>
        </p:grpSpPr>
        <p:sp>
          <p:nvSpPr>
            <p:cNvPr id="172" name="TextBox 171"/>
            <p:cNvSpPr txBox="1"/>
            <p:nvPr/>
          </p:nvSpPr>
          <p:spPr>
            <a:xfrm rot="16200000">
              <a:off x="4972168" y="2045749"/>
              <a:ext cx="2514600"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Ev3 Series</a:t>
              </a:r>
            </a:p>
          </p:txBody>
        </p:sp>
        <p:sp>
          <p:nvSpPr>
            <p:cNvPr id="64" name="Rectangle 63"/>
            <p:cNvSpPr/>
            <p:nvPr/>
          </p:nvSpPr>
          <p:spPr bwMode="auto">
            <a:xfrm>
              <a:off x="6977188" y="1196150"/>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65" name="Rectangle 64"/>
            <p:cNvSpPr/>
            <p:nvPr/>
          </p:nvSpPr>
          <p:spPr bwMode="auto">
            <a:xfrm>
              <a:off x="6980237" y="2156266"/>
              <a:ext cx="1371600" cy="13258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89642"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67" name="Rectangle 66"/>
            <p:cNvSpPr/>
            <p:nvPr/>
          </p:nvSpPr>
          <p:spPr bwMode="auto">
            <a:xfrm>
              <a:off x="9262916" y="1200868"/>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68" name="Rectangle 67"/>
            <p:cNvSpPr/>
            <p:nvPr/>
          </p:nvSpPr>
          <p:spPr bwMode="auto">
            <a:xfrm>
              <a:off x="9262916" y="2618184"/>
              <a:ext cx="1371600" cy="8686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89642"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70" name="TextBox 69"/>
            <p:cNvSpPr txBox="1"/>
            <p:nvPr/>
          </p:nvSpPr>
          <p:spPr>
            <a:xfrm>
              <a:off x="7028009" y="3391337"/>
              <a:ext cx="1245149"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71" name="TextBox 70"/>
            <p:cNvSpPr txBox="1"/>
            <p:nvPr/>
          </p:nvSpPr>
          <p:spPr>
            <a:xfrm>
              <a:off x="9346599" y="3391337"/>
              <a:ext cx="1272400"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89" name="TextBox 88"/>
            <p:cNvSpPr txBox="1"/>
            <p:nvPr/>
          </p:nvSpPr>
          <p:spPr>
            <a:xfrm>
              <a:off x="6883949" y="1719222"/>
              <a:ext cx="1315488"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42%</a:t>
              </a:r>
              <a:endParaRPr lang="en-US" sz="2353" dirty="0">
                <a:solidFill>
                  <a:srgbClr val="353535"/>
                </a:solidFill>
                <a:latin typeface="Segoe UI Semilight"/>
              </a:endParaRPr>
            </a:p>
          </p:txBody>
        </p:sp>
        <p:sp>
          <p:nvSpPr>
            <p:cNvPr id="90" name="TextBox 89"/>
            <p:cNvSpPr txBox="1"/>
            <p:nvPr/>
          </p:nvSpPr>
          <p:spPr>
            <a:xfrm>
              <a:off x="9176361" y="2176422"/>
              <a:ext cx="1309076"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62%</a:t>
              </a:r>
              <a:endParaRPr lang="en-US" sz="2353" dirty="0">
                <a:solidFill>
                  <a:srgbClr val="353535"/>
                </a:solidFill>
                <a:latin typeface="Segoe UI Semilight"/>
              </a:endParaRPr>
            </a:p>
          </p:txBody>
        </p:sp>
      </p:grpSp>
      <p:grpSp>
        <p:nvGrpSpPr>
          <p:cNvPr id="7" name="Group 6"/>
          <p:cNvGrpSpPr/>
          <p:nvPr/>
        </p:nvGrpSpPr>
        <p:grpSpPr>
          <a:xfrm>
            <a:off x="5793066" y="3919880"/>
            <a:ext cx="4613447" cy="2653214"/>
            <a:chOff x="5909229" y="3997985"/>
            <a:chExt cx="4705956" cy="2706416"/>
          </a:xfrm>
        </p:grpSpPr>
        <p:sp>
          <p:nvSpPr>
            <p:cNvPr id="173" name="TextBox 172"/>
            <p:cNvSpPr txBox="1"/>
            <p:nvPr/>
          </p:nvSpPr>
          <p:spPr>
            <a:xfrm rot="16200000">
              <a:off x="5435597" y="5442232"/>
              <a:ext cx="1575127" cy="62786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M Series</a:t>
              </a:r>
            </a:p>
          </p:txBody>
        </p:sp>
        <p:sp>
          <p:nvSpPr>
            <p:cNvPr id="78" name="TextBox 77"/>
            <p:cNvSpPr txBox="1"/>
            <p:nvPr/>
          </p:nvSpPr>
          <p:spPr>
            <a:xfrm>
              <a:off x="7017876" y="6215036"/>
              <a:ext cx="1245149"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79" name="TextBox 78"/>
            <p:cNvSpPr txBox="1"/>
            <p:nvPr/>
          </p:nvSpPr>
          <p:spPr>
            <a:xfrm>
              <a:off x="9336466" y="6215036"/>
              <a:ext cx="1272400" cy="48936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80" name="Rectangle 79"/>
            <p:cNvSpPr/>
            <p:nvPr/>
          </p:nvSpPr>
          <p:spPr bwMode="auto">
            <a:xfrm>
              <a:off x="6977188" y="3997985"/>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81" name="Rectangle 80"/>
            <p:cNvSpPr/>
            <p:nvPr/>
          </p:nvSpPr>
          <p:spPr bwMode="auto">
            <a:xfrm>
              <a:off x="6980237" y="4958101"/>
              <a:ext cx="1371600" cy="13258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83" name="Rectangle 82"/>
            <p:cNvSpPr/>
            <p:nvPr/>
          </p:nvSpPr>
          <p:spPr bwMode="auto">
            <a:xfrm>
              <a:off x="9240536" y="3997985"/>
              <a:ext cx="1371600" cy="228599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84" name="Rectangle 83"/>
            <p:cNvSpPr/>
            <p:nvPr/>
          </p:nvSpPr>
          <p:spPr bwMode="auto">
            <a:xfrm>
              <a:off x="9243585" y="5643901"/>
              <a:ext cx="1371600" cy="64008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176" spc="-50" dirty="0">
                <a:solidFill>
                  <a:srgbClr val="FFFFFF">
                    <a:lumMod val="50000"/>
                  </a:srgbClr>
                </a:solidFill>
                <a:latin typeface="Segoe UI Semilight"/>
                <a:ea typeface="Segoe UI" pitchFamily="34" charset="0"/>
                <a:cs typeface="Segoe UI" pitchFamily="34" charset="0"/>
              </a:endParaRPr>
            </a:p>
          </p:txBody>
        </p:sp>
        <p:sp>
          <p:nvSpPr>
            <p:cNvPr id="91" name="TextBox 90"/>
            <p:cNvSpPr txBox="1"/>
            <p:nvPr/>
          </p:nvSpPr>
          <p:spPr>
            <a:xfrm>
              <a:off x="6893606" y="4487862"/>
              <a:ext cx="1315488"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42%</a:t>
              </a:r>
              <a:endParaRPr lang="en-US" sz="2353" dirty="0">
                <a:solidFill>
                  <a:srgbClr val="353535"/>
                </a:solidFill>
                <a:latin typeface="Segoe UI Semilight"/>
              </a:endParaRPr>
            </a:p>
          </p:txBody>
        </p:sp>
        <p:sp>
          <p:nvSpPr>
            <p:cNvPr id="92" name="TextBox 91"/>
            <p:cNvSpPr txBox="1"/>
            <p:nvPr/>
          </p:nvSpPr>
          <p:spPr>
            <a:xfrm>
              <a:off x="9186018" y="5210798"/>
              <a:ext cx="1309076" cy="57246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r>
                <a:rPr lang="en-US" sz="1961" dirty="0">
                  <a:solidFill>
                    <a:srgbClr val="353535"/>
                  </a:solidFill>
                  <a:latin typeface="Segoe UI Semilight"/>
                </a:rPr>
                <a:t>72%</a:t>
              </a:r>
              <a:endParaRPr lang="en-US" sz="2353" dirty="0">
                <a:solidFill>
                  <a:srgbClr val="353535"/>
                </a:solidFill>
                <a:latin typeface="Segoe UI Semilight"/>
              </a:endParaRPr>
            </a:p>
          </p:txBody>
        </p:sp>
      </p:grpSp>
      <p:grpSp>
        <p:nvGrpSpPr>
          <p:cNvPr id="63" name="Group 62"/>
          <p:cNvGrpSpPr/>
          <p:nvPr/>
        </p:nvGrpSpPr>
        <p:grpSpPr>
          <a:xfrm>
            <a:off x="11012489" y="292846"/>
            <a:ext cx="896425" cy="896425"/>
            <a:chOff x="1548393" y="3497262"/>
            <a:chExt cx="1828800" cy="1828800"/>
          </a:xfrm>
          <a:solidFill>
            <a:schemeClr val="accent4"/>
          </a:solidFill>
        </p:grpSpPr>
        <p:sp>
          <p:nvSpPr>
            <p:cNvPr id="66" name="Oval 65"/>
            <p:cNvSpPr/>
            <p:nvPr/>
          </p:nvSpPr>
          <p:spPr bwMode="auto">
            <a:xfrm>
              <a:off x="1548393" y="3497262"/>
              <a:ext cx="1828800" cy="1828800"/>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69" name="Group 68"/>
            <p:cNvGrpSpPr/>
            <p:nvPr/>
          </p:nvGrpSpPr>
          <p:grpSpPr>
            <a:xfrm>
              <a:off x="1895426" y="4062299"/>
              <a:ext cx="1134734" cy="698727"/>
              <a:chOff x="2960687" y="4940300"/>
              <a:chExt cx="1611314" cy="992187"/>
            </a:xfrm>
            <a:grpFill/>
          </p:grpSpPr>
          <p:sp>
            <p:nvSpPr>
              <p:cNvPr id="74"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 name="Rectangle 49"/>
              <p:cNvSpPr>
                <a:spLocks noChangeArrowheads="1"/>
              </p:cNvSpPr>
              <p:nvPr/>
            </p:nvSpPr>
            <p:spPr bwMode="auto">
              <a:xfrm>
                <a:off x="3127375"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 name="Rectangle 50"/>
              <p:cNvSpPr>
                <a:spLocks noChangeArrowheads="1"/>
              </p:cNvSpPr>
              <p:nvPr/>
            </p:nvSpPr>
            <p:spPr bwMode="auto">
              <a:xfrm>
                <a:off x="4171950"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 name="Rectangle 51"/>
              <p:cNvSpPr>
                <a:spLocks noChangeArrowheads="1"/>
              </p:cNvSpPr>
              <p:nvPr/>
            </p:nvSpPr>
            <p:spPr bwMode="auto">
              <a:xfrm>
                <a:off x="3127375"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 name="Rectangle 52"/>
              <p:cNvSpPr>
                <a:spLocks noChangeArrowheads="1"/>
              </p:cNvSpPr>
              <p:nvPr/>
            </p:nvSpPr>
            <p:spPr bwMode="auto">
              <a:xfrm>
                <a:off x="4171950"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Tree>
    <p:extLst>
      <p:ext uri="{BB962C8B-B14F-4D97-AF65-F5344CB8AC3E}">
        <p14:creationId xmlns:p14="http://schemas.microsoft.com/office/powerpoint/2010/main" val="14417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Optimization is the path to success</a:t>
            </a:r>
            <a:endParaRPr lang="en-US" dirty="0"/>
          </a:p>
        </p:txBody>
      </p:sp>
      <p:sp>
        <p:nvSpPr>
          <p:cNvPr id="2" name="Content Placeholder 1"/>
          <p:cNvSpPr>
            <a:spLocks noGrp="1"/>
          </p:cNvSpPr>
          <p:nvPr>
            <p:ph type="body" sz="quarter" idx="10"/>
          </p:nvPr>
        </p:nvSpPr>
        <p:spPr>
          <a:xfrm>
            <a:off x="269303" y="1187962"/>
            <a:ext cx="11655078" cy="5250038"/>
          </a:xfrm>
        </p:spPr>
        <p:txBody>
          <a:bodyPr/>
          <a:lstStyle/>
          <a:p>
            <a:pPr marL="0" indent="0">
              <a:buNone/>
            </a:pPr>
            <a:r>
              <a:rPr lang="en-US" dirty="0">
                <a:solidFill>
                  <a:srgbClr val="FF0000"/>
                </a:solidFill>
                <a:latin typeface="+mn-lt"/>
              </a:rPr>
              <a:t>Optimization is not a one-time effort</a:t>
            </a:r>
          </a:p>
          <a:p>
            <a:r>
              <a:rPr lang="en-US" dirty="0"/>
              <a:t>Cloud is a constantly changing place</a:t>
            </a:r>
          </a:p>
          <a:p>
            <a:pPr lvl="1"/>
            <a:r>
              <a:rPr lang="en-US" dirty="0"/>
              <a:t>New projects, new applications, changing loads</a:t>
            </a:r>
          </a:p>
          <a:p>
            <a:pPr lvl="1"/>
            <a:endParaRPr lang="en-US" dirty="0"/>
          </a:p>
          <a:p>
            <a:r>
              <a:rPr lang="en-US" dirty="0"/>
              <a:t>Resource optimization</a:t>
            </a:r>
          </a:p>
          <a:p>
            <a:pPr lvl="1"/>
            <a:r>
              <a:rPr lang="en-US" dirty="0"/>
              <a:t>Correct families &amp; sizes</a:t>
            </a:r>
          </a:p>
          <a:p>
            <a:pPr lvl="1"/>
            <a:r>
              <a:rPr lang="en-US" dirty="0"/>
              <a:t>Correct resource/service types</a:t>
            </a:r>
          </a:p>
          <a:p>
            <a:pPr lvl="1"/>
            <a:endParaRPr lang="en-US" dirty="0"/>
          </a:p>
          <a:p>
            <a:r>
              <a:rPr lang="en-US" dirty="0"/>
              <a:t>Cost optimization</a:t>
            </a:r>
          </a:p>
          <a:p>
            <a:pPr lvl="1"/>
            <a:r>
              <a:rPr lang="en-US" dirty="0"/>
              <a:t>When to buy more/less Reserved Instances</a:t>
            </a:r>
          </a:p>
        </p:txBody>
      </p:sp>
      <p:grpSp>
        <p:nvGrpSpPr>
          <p:cNvPr id="4" name="Group 1">
            <a:extLst>
              <a:ext uri="{FF2B5EF4-FFF2-40B4-BE49-F238E27FC236}">
                <a16:creationId xmlns:a16="http://schemas.microsoft.com/office/drawing/2014/main" id="{7AE8E498-9EB1-43FB-867D-1B0E9270CF15}"/>
              </a:ext>
            </a:extLst>
          </p:cNvPr>
          <p:cNvGrpSpPr>
            <a:grpSpLocks/>
          </p:cNvGrpSpPr>
          <p:nvPr/>
        </p:nvGrpSpPr>
        <p:grpSpPr bwMode="auto">
          <a:xfrm>
            <a:off x="7963552" y="3204894"/>
            <a:ext cx="3222293" cy="2180380"/>
            <a:chOff x="6792913" y="2119313"/>
            <a:chExt cx="1271587" cy="860425"/>
          </a:xfrm>
        </p:grpSpPr>
        <p:sp>
          <p:nvSpPr>
            <p:cNvPr id="5" name="Freeform 33">
              <a:extLst>
                <a:ext uri="{FF2B5EF4-FFF2-40B4-BE49-F238E27FC236}">
                  <a16:creationId xmlns:a16="http://schemas.microsoft.com/office/drawing/2014/main" id="{7301D3A9-4F32-4E32-9E79-2C778BD3C25E}"/>
                </a:ext>
              </a:extLst>
            </p:cNvPr>
            <p:cNvSpPr>
              <a:spLocks noChangeArrowheads="1"/>
            </p:cNvSpPr>
            <p:nvPr/>
          </p:nvSpPr>
          <p:spPr bwMode="auto">
            <a:xfrm>
              <a:off x="6792913" y="2119313"/>
              <a:ext cx="933450" cy="860425"/>
            </a:xfrm>
            <a:custGeom>
              <a:avLst/>
              <a:gdLst>
                <a:gd name="T0" fmla="*/ 240295 w 20569"/>
                <a:gd name="T1" fmla="*/ 779035 h 18955"/>
                <a:gd name="T2" fmla="*/ 198680 w 20569"/>
                <a:gd name="T3" fmla="*/ 766643 h 18955"/>
                <a:gd name="T4" fmla="*/ 161512 w 20569"/>
                <a:gd name="T5" fmla="*/ 745989 h 18955"/>
                <a:gd name="T6" fmla="*/ 129791 w 20569"/>
                <a:gd name="T7" fmla="*/ 717936 h 18955"/>
                <a:gd name="T8" fmla="*/ 104650 w 20569"/>
                <a:gd name="T9" fmla="*/ 683755 h 18955"/>
                <a:gd name="T10" fmla="*/ 87450 w 20569"/>
                <a:gd name="T11" fmla="*/ 644536 h 18955"/>
                <a:gd name="T12" fmla="*/ 79145 w 20569"/>
                <a:gd name="T13" fmla="*/ 601594 h 18955"/>
                <a:gd name="T14" fmla="*/ 80098 w 20569"/>
                <a:gd name="T15" fmla="*/ 561784 h 18955"/>
                <a:gd name="T16" fmla="*/ 90581 w 20569"/>
                <a:gd name="T17" fmla="*/ 519569 h 18955"/>
                <a:gd name="T18" fmla="*/ 109551 w 20569"/>
                <a:gd name="T19" fmla="*/ 481439 h 18955"/>
                <a:gd name="T20" fmla="*/ 136280 w 20569"/>
                <a:gd name="T21" fmla="*/ 448438 h 18955"/>
                <a:gd name="T22" fmla="*/ 169363 w 20569"/>
                <a:gd name="T23" fmla="*/ 422019 h 18955"/>
                <a:gd name="T24" fmla="*/ 207575 w 20569"/>
                <a:gd name="T25" fmla="*/ 403045 h 18955"/>
                <a:gd name="T26" fmla="*/ 250052 w 20569"/>
                <a:gd name="T27" fmla="*/ 392650 h 18955"/>
                <a:gd name="T28" fmla="*/ 284178 w 20569"/>
                <a:gd name="T29" fmla="*/ 391333 h 18955"/>
                <a:gd name="T30" fmla="*/ 300788 w 20569"/>
                <a:gd name="T31" fmla="*/ 397598 h 18955"/>
                <a:gd name="T32" fmla="*/ 353975 w 20569"/>
                <a:gd name="T33" fmla="*/ 338314 h 18955"/>
                <a:gd name="T34" fmla="*/ 363596 w 20569"/>
                <a:gd name="T35" fmla="*/ 278622 h 18955"/>
                <a:gd name="T36" fmla="*/ 385742 w 20569"/>
                <a:gd name="T37" fmla="*/ 223515 h 18955"/>
                <a:gd name="T38" fmla="*/ 418916 w 20569"/>
                <a:gd name="T39" fmla="*/ 174672 h 18955"/>
                <a:gd name="T40" fmla="*/ 461710 w 20569"/>
                <a:gd name="T41" fmla="*/ 133909 h 18955"/>
                <a:gd name="T42" fmla="*/ 513218 w 20569"/>
                <a:gd name="T43" fmla="*/ 103088 h 18955"/>
                <a:gd name="T44" fmla="*/ 571669 w 20569"/>
                <a:gd name="T45" fmla="*/ 83977 h 18955"/>
                <a:gd name="T46" fmla="*/ 628532 w 20569"/>
                <a:gd name="T47" fmla="*/ 78212 h 18955"/>
                <a:gd name="T48" fmla="*/ 698147 w 20569"/>
                <a:gd name="T49" fmla="*/ 87836 h 18955"/>
                <a:gd name="T50" fmla="*/ 762226 w 20569"/>
                <a:gd name="T51" fmla="*/ 115480 h 18955"/>
                <a:gd name="T52" fmla="*/ 818544 w 20569"/>
                <a:gd name="T53" fmla="*/ 159420 h 18955"/>
                <a:gd name="T54" fmla="*/ 861339 w 20569"/>
                <a:gd name="T55" fmla="*/ 186111 h 18955"/>
                <a:gd name="T56" fmla="*/ 910759 w 20569"/>
                <a:gd name="T57" fmla="*/ 179030 h 18955"/>
                <a:gd name="T58" fmla="*/ 921015 w 20569"/>
                <a:gd name="T59" fmla="*/ 158331 h 18955"/>
                <a:gd name="T60" fmla="*/ 888522 w 20569"/>
                <a:gd name="T61" fmla="*/ 117432 h 18955"/>
                <a:gd name="T62" fmla="*/ 850629 w 20569"/>
                <a:gd name="T63" fmla="*/ 81571 h 18955"/>
                <a:gd name="T64" fmla="*/ 807925 w 20569"/>
                <a:gd name="T65" fmla="*/ 51612 h 18955"/>
                <a:gd name="T66" fmla="*/ 761863 w 20569"/>
                <a:gd name="T67" fmla="*/ 27917 h 18955"/>
                <a:gd name="T68" fmla="*/ 713033 w 20569"/>
                <a:gd name="T69" fmla="*/ 11167 h 18955"/>
                <a:gd name="T70" fmla="*/ 662523 w 20569"/>
                <a:gd name="T71" fmla="*/ 1816 h 18955"/>
                <a:gd name="T72" fmla="*/ 611242 w 20569"/>
                <a:gd name="T73" fmla="*/ 363 h 18955"/>
                <a:gd name="T74" fmla="*/ 536317 w 20569"/>
                <a:gd name="T75" fmla="*/ 11666 h 18955"/>
                <a:gd name="T76" fmla="*/ 467882 w 20569"/>
                <a:gd name="T77" fmla="*/ 37041 h 18955"/>
                <a:gd name="T78" fmla="*/ 407343 w 20569"/>
                <a:gd name="T79" fmla="*/ 75171 h 18955"/>
                <a:gd name="T80" fmla="*/ 356244 w 20569"/>
                <a:gd name="T81" fmla="*/ 124286 h 18955"/>
                <a:gd name="T82" fmla="*/ 316081 w 20569"/>
                <a:gd name="T83" fmla="*/ 182752 h 18955"/>
                <a:gd name="T84" fmla="*/ 288172 w 20569"/>
                <a:gd name="T85" fmla="*/ 248935 h 18955"/>
                <a:gd name="T86" fmla="*/ 275057 w 20569"/>
                <a:gd name="T87" fmla="*/ 312894 h 18955"/>
                <a:gd name="T88" fmla="*/ 211205 w 20569"/>
                <a:gd name="T89" fmla="*/ 320157 h 18955"/>
                <a:gd name="T90" fmla="*/ 153480 w 20569"/>
                <a:gd name="T91" fmla="*/ 340584 h 18955"/>
                <a:gd name="T92" fmla="*/ 102970 w 20569"/>
                <a:gd name="T93" fmla="*/ 372722 h 18955"/>
                <a:gd name="T94" fmla="*/ 61083 w 20569"/>
                <a:gd name="T95" fmla="*/ 414348 h 18955"/>
                <a:gd name="T96" fmla="*/ 29135 w 20569"/>
                <a:gd name="T97" fmla="*/ 463962 h 18955"/>
                <a:gd name="T98" fmla="*/ 8305 w 20569"/>
                <a:gd name="T99" fmla="*/ 519659 h 18955"/>
                <a:gd name="T100" fmla="*/ 136 w 20569"/>
                <a:gd name="T101" fmla="*/ 579714 h 18955"/>
                <a:gd name="T102" fmla="*/ 4084 w 20569"/>
                <a:gd name="T103" fmla="*/ 636365 h 18955"/>
                <a:gd name="T104" fmla="*/ 20830 w 20569"/>
                <a:gd name="T105" fmla="*/ 695331 h 18955"/>
                <a:gd name="T106" fmla="*/ 49330 w 20569"/>
                <a:gd name="T107" fmla="*/ 747306 h 18955"/>
                <a:gd name="T108" fmla="*/ 88040 w 20569"/>
                <a:gd name="T109" fmla="*/ 791064 h 18955"/>
                <a:gd name="T110" fmla="*/ 135781 w 20569"/>
                <a:gd name="T111" fmla="*/ 825245 h 18955"/>
                <a:gd name="T112" fmla="*/ 191237 w 20569"/>
                <a:gd name="T113" fmla="*/ 848487 h 18955"/>
                <a:gd name="T114" fmla="*/ 253183 w 20569"/>
                <a:gd name="T115" fmla="*/ 859517 h 18955"/>
                <a:gd name="T116" fmla="*/ 839238 w 20569"/>
                <a:gd name="T117" fmla="*/ 856158 h 18955"/>
                <a:gd name="T118" fmla="*/ 794129 w 20569"/>
                <a:gd name="T119" fmla="*/ 839453 h 18955"/>
                <a:gd name="T120" fmla="*/ 752151 w 20569"/>
                <a:gd name="T121" fmla="*/ 816938 h 18955"/>
                <a:gd name="T122" fmla="*/ 713895 w 20569"/>
                <a:gd name="T123" fmla="*/ 789022 h 1895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569" h="18955">
                  <a:moveTo>
                    <a:pt x="6061" y="17231"/>
                  </a:moveTo>
                  <a:lnTo>
                    <a:pt x="6061" y="17231"/>
                  </a:lnTo>
                  <a:lnTo>
                    <a:pt x="5950" y="17229"/>
                  </a:lnTo>
                  <a:lnTo>
                    <a:pt x="5839" y="17226"/>
                  </a:lnTo>
                  <a:lnTo>
                    <a:pt x="5727" y="17218"/>
                  </a:lnTo>
                  <a:lnTo>
                    <a:pt x="5619" y="17207"/>
                  </a:lnTo>
                  <a:lnTo>
                    <a:pt x="5510" y="17197"/>
                  </a:lnTo>
                  <a:lnTo>
                    <a:pt x="5404" y="17181"/>
                  </a:lnTo>
                  <a:lnTo>
                    <a:pt x="5295" y="17162"/>
                  </a:lnTo>
                  <a:lnTo>
                    <a:pt x="5189" y="17141"/>
                  </a:lnTo>
                  <a:lnTo>
                    <a:pt x="5086" y="17120"/>
                  </a:lnTo>
                  <a:lnTo>
                    <a:pt x="4982" y="17094"/>
                  </a:lnTo>
                  <a:lnTo>
                    <a:pt x="4879" y="17067"/>
                  </a:lnTo>
                  <a:lnTo>
                    <a:pt x="4776" y="17035"/>
                  </a:lnTo>
                  <a:lnTo>
                    <a:pt x="4675" y="17003"/>
                  </a:lnTo>
                  <a:lnTo>
                    <a:pt x="4574" y="16969"/>
                  </a:lnTo>
                  <a:lnTo>
                    <a:pt x="4476" y="16929"/>
                  </a:lnTo>
                  <a:lnTo>
                    <a:pt x="4378" y="16889"/>
                  </a:lnTo>
                  <a:lnTo>
                    <a:pt x="4283" y="16847"/>
                  </a:lnTo>
                  <a:lnTo>
                    <a:pt x="4187" y="16804"/>
                  </a:lnTo>
                  <a:lnTo>
                    <a:pt x="4095" y="16757"/>
                  </a:lnTo>
                  <a:lnTo>
                    <a:pt x="4002" y="16709"/>
                  </a:lnTo>
                  <a:lnTo>
                    <a:pt x="3909" y="16656"/>
                  </a:lnTo>
                  <a:lnTo>
                    <a:pt x="3819" y="16603"/>
                  </a:lnTo>
                  <a:lnTo>
                    <a:pt x="3732" y="16550"/>
                  </a:lnTo>
                  <a:lnTo>
                    <a:pt x="3644" y="16492"/>
                  </a:lnTo>
                  <a:lnTo>
                    <a:pt x="3559" y="16434"/>
                  </a:lnTo>
                  <a:lnTo>
                    <a:pt x="3474" y="16373"/>
                  </a:lnTo>
                  <a:lnTo>
                    <a:pt x="3392" y="16309"/>
                  </a:lnTo>
                  <a:lnTo>
                    <a:pt x="3310" y="16243"/>
                  </a:lnTo>
                  <a:lnTo>
                    <a:pt x="3231" y="16176"/>
                  </a:lnTo>
                  <a:lnTo>
                    <a:pt x="3154" y="16108"/>
                  </a:lnTo>
                  <a:lnTo>
                    <a:pt x="3077" y="16036"/>
                  </a:lnTo>
                  <a:lnTo>
                    <a:pt x="3003" y="15964"/>
                  </a:lnTo>
                  <a:lnTo>
                    <a:pt x="2931" y="15890"/>
                  </a:lnTo>
                  <a:lnTo>
                    <a:pt x="2860" y="15816"/>
                  </a:lnTo>
                  <a:lnTo>
                    <a:pt x="2791" y="15737"/>
                  </a:lnTo>
                  <a:lnTo>
                    <a:pt x="2722" y="15660"/>
                  </a:lnTo>
                  <a:lnTo>
                    <a:pt x="2658" y="15578"/>
                  </a:lnTo>
                  <a:lnTo>
                    <a:pt x="2595" y="15495"/>
                  </a:lnTo>
                  <a:lnTo>
                    <a:pt x="2534" y="15413"/>
                  </a:lnTo>
                  <a:lnTo>
                    <a:pt x="2473" y="15326"/>
                  </a:lnTo>
                  <a:lnTo>
                    <a:pt x="2414" y="15241"/>
                  </a:lnTo>
                  <a:lnTo>
                    <a:pt x="2361" y="15151"/>
                  </a:lnTo>
                  <a:lnTo>
                    <a:pt x="2306" y="15063"/>
                  </a:lnTo>
                  <a:lnTo>
                    <a:pt x="2255" y="14971"/>
                  </a:lnTo>
                  <a:lnTo>
                    <a:pt x="2208" y="14881"/>
                  </a:lnTo>
                  <a:lnTo>
                    <a:pt x="2160" y="14785"/>
                  </a:lnTo>
                  <a:lnTo>
                    <a:pt x="2115" y="14692"/>
                  </a:lnTo>
                  <a:lnTo>
                    <a:pt x="2072" y="14594"/>
                  </a:lnTo>
                  <a:lnTo>
                    <a:pt x="2033" y="14499"/>
                  </a:lnTo>
                  <a:lnTo>
                    <a:pt x="1996" y="14401"/>
                  </a:lnTo>
                  <a:lnTo>
                    <a:pt x="1958" y="14300"/>
                  </a:lnTo>
                  <a:lnTo>
                    <a:pt x="1927" y="14199"/>
                  </a:lnTo>
                  <a:lnTo>
                    <a:pt x="1895" y="14099"/>
                  </a:lnTo>
                  <a:lnTo>
                    <a:pt x="1868" y="13995"/>
                  </a:lnTo>
                  <a:lnTo>
                    <a:pt x="1842" y="13892"/>
                  </a:lnTo>
                  <a:lnTo>
                    <a:pt x="1821" y="13789"/>
                  </a:lnTo>
                  <a:lnTo>
                    <a:pt x="1800" y="13683"/>
                  </a:lnTo>
                  <a:lnTo>
                    <a:pt x="1781" y="13577"/>
                  </a:lnTo>
                  <a:lnTo>
                    <a:pt x="1765" y="13468"/>
                  </a:lnTo>
                  <a:lnTo>
                    <a:pt x="1754" y="13362"/>
                  </a:lnTo>
                  <a:lnTo>
                    <a:pt x="1744" y="13253"/>
                  </a:lnTo>
                  <a:lnTo>
                    <a:pt x="1736" y="13142"/>
                  </a:lnTo>
                  <a:lnTo>
                    <a:pt x="1733" y="13033"/>
                  </a:lnTo>
                  <a:lnTo>
                    <a:pt x="1731" y="12922"/>
                  </a:lnTo>
                  <a:lnTo>
                    <a:pt x="1733" y="12811"/>
                  </a:lnTo>
                  <a:lnTo>
                    <a:pt x="1736" y="12702"/>
                  </a:lnTo>
                  <a:lnTo>
                    <a:pt x="1744" y="12593"/>
                  </a:lnTo>
                  <a:lnTo>
                    <a:pt x="1754" y="12485"/>
                  </a:lnTo>
                  <a:lnTo>
                    <a:pt x="1765" y="12376"/>
                  </a:lnTo>
                  <a:lnTo>
                    <a:pt x="1781" y="12267"/>
                  </a:lnTo>
                  <a:lnTo>
                    <a:pt x="1800" y="12161"/>
                  </a:lnTo>
                  <a:lnTo>
                    <a:pt x="1821" y="12058"/>
                  </a:lnTo>
                  <a:lnTo>
                    <a:pt x="1842" y="11952"/>
                  </a:lnTo>
                  <a:lnTo>
                    <a:pt x="1868" y="11849"/>
                  </a:lnTo>
                  <a:lnTo>
                    <a:pt x="1895" y="11745"/>
                  </a:lnTo>
                  <a:lnTo>
                    <a:pt x="1927" y="11645"/>
                  </a:lnTo>
                  <a:lnTo>
                    <a:pt x="1958" y="11544"/>
                  </a:lnTo>
                  <a:lnTo>
                    <a:pt x="1996" y="11446"/>
                  </a:lnTo>
                  <a:lnTo>
                    <a:pt x="2033" y="11348"/>
                  </a:lnTo>
                  <a:lnTo>
                    <a:pt x="2072" y="11249"/>
                  </a:lnTo>
                  <a:lnTo>
                    <a:pt x="2115" y="11154"/>
                  </a:lnTo>
                  <a:lnTo>
                    <a:pt x="2160" y="11059"/>
                  </a:lnTo>
                  <a:lnTo>
                    <a:pt x="2208" y="10966"/>
                  </a:lnTo>
                  <a:lnTo>
                    <a:pt x="2255" y="10873"/>
                  </a:lnTo>
                  <a:lnTo>
                    <a:pt x="2306" y="10783"/>
                  </a:lnTo>
                  <a:lnTo>
                    <a:pt x="2361" y="10693"/>
                  </a:lnTo>
                  <a:lnTo>
                    <a:pt x="2414" y="10606"/>
                  </a:lnTo>
                  <a:lnTo>
                    <a:pt x="2473" y="10518"/>
                  </a:lnTo>
                  <a:lnTo>
                    <a:pt x="2534" y="10433"/>
                  </a:lnTo>
                  <a:lnTo>
                    <a:pt x="2595" y="10348"/>
                  </a:lnTo>
                  <a:lnTo>
                    <a:pt x="2658" y="10266"/>
                  </a:lnTo>
                  <a:lnTo>
                    <a:pt x="2722" y="10187"/>
                  </a:lnTo>
                  <a:lnTo>
                    <a:pt x="2791" y="10107"/>
                  </a:lnTo>
                  <a:lnTo>
                    <a:pt x="2860" y="10030"/>
                  </a:lnTo>
                  <a:lnTo>
                    <a:pt x="2931" y="9953"/>
                  </a:lnTo>
                  <a:lnTo>
                    <a:pt x="3003" y="9879"/>
                  </a:lnTo>
                  <a:lnTo>
                    <a:pt x="3077" y="9808"/>
                  </a:lnTo>
                  <a:lnTo>
                    <a:pt x="3154" y="9736"/>
                  </a:lnTo>
                  <a:lnTo>
                    <a:pt x="3231" y="9667"/>
                  </a:lnTo>
                  <a:lnTo>
                    <a:pt x="3310" y="9601"/>
                  </a:lnTo>
                  <a:lnTo>
                    <a:pt x="3392" y="9537"/>
                  </a:lnTo>
                  <a:lnTo>
                    <a:pt x="3474" y="9475"/>
                  </a:lnTo>
                  <a:lnTo>
                    <a:pt x="3559" y="9414"/>
                  </a:lnTo>
                  <a:lnTo>
                    <a:pt x="3644" y="9353"/>
                  </a:lnTo>
                  <a:lnTo>
                    <a:pt x="3732" y="9297"/>
                  </a:lnTo>
                  <a:lnTo>
                    <a:pt x="3819" y="9241"/>
                  </a:lnTo>
                  <a:lnTo>
                    <a:pt x="3909" y="9189"/>
                  </a:lnTo>
                  <a:lnTo>
                    <a:pt x="4002" y="9138"/>
                  </a:lnTo>
                  <a:lnTo>
                    <a:pt x="4095" y="9088"/>
                  </a:lnTo>
                  <a:lnTo>
                    <a:pt x="4187" y="9043"/>
                  </a:lnTo>
                  <a:lnTo>
                    <a:pt x="4283" y="8998"/>
                  </a:lnTo>
                  <a:lnTo>
                    <a:pt x="4378" y="8955"/>
                  </a:lnTo>
                  <a:lnTo>
                    <a:pt x="4476" y="8916"/>
                  </a:lnTo>
                  <a:lnTo>
                    <a:pt x="4574" y="8879"/>
                  </a:lnTo>
                  <a:lnTo>
                    <a:pt x="4675" y="8844"/>
                  </a:lnTo>
                  <a:lnTo>
                    <a:pt x="4776" y="8810"/>
                  </a:lnTo>
                  <a:lnTo>
                    <a:pt x="4879" y="8781"/>
                  </a:lnTo>
                  <a:lnTo>
                    <a:pt x="4982" y="8751"/>
                  </a:lnTo>
                  <a:lnTo>
                    <a:pt x="5086" y="8727"/>
                  </a:lnTo>
                  <a:lnTo>
                    <a:pt x="5189" y="8704"/>
                  </a:lnTo>
                  <a:lnTo>
                    <a:pt x="5295" y="8682"/>
                  </a:lnTo>
                  <a:lnTo>
                    <a:pt x="5404" y="8666"/>
                  </a:lnTo>
                  <a:lnTo>
                    <a:pt x="5510" y="8650"/>
                  </a:lnTo>
                  <a:lnTo>
                    <a:pt x="5619" y="8637"/>
                  </a:lnTo>
                  <a:lnTo>
                    <a:pt x="5727" y="8627"/>
                  </a:lnTo>
                  <a:lnTo>
                    <a:pt x="5839" y="8621"/>
                  </a:lnTo>
                  <a:lnTo>
                    <a:pt x="5950" y="8616"/>
                  </a:lnTo>
                  <a:lnTo>
                    <a:pt x="6061" y="8616"/>
                  </a:lnTo>
                  <a:lnTo>
                    <a:pt x="6141" y="8616"/>
                  </a:lnTo>
                  <a:lnTo>
                    <a:pt x="6223" y="8619"/>
                  </a:lnTo>
                  <a:lnTo>
                    <a:pt x="6262" y="8621"/>
                  </a:lnTo>
                  <a:lnTo>
                    <a:pt x="6302" y="8627"/>
                  </a:lnTo>
                  <a:lnTo>
                    <a:pt x="6345" y="8635"/>
                  </a:lnTo>
                  <a:lnTo>
                    <a:pt x="6384" y="8643"/>
                  </a:lnTo>
                  <a:lnTo>
                    <a:pt x="6424" y="8653"/>
                  </a:lnTo>
                  <a:lnTo>
                    <a:pt x="6467" y="8669"/>
                  </a:lnTo>
                  <a:lnTo>
                    <a:pt x="6506" y="8685"/>
                  </a:lnTo>
                  <a:lnTo>
                    <a:pt x="6546" y="8706"/>
                  </a:lnTo>
                  <a:lnTo>
                    <a:pt x="6589" y="8730"/>
                  </a:lnTo>
                  <a:lnTo>
                    <a:pt x="6628" y="8759"/>
                  </a:lnTo>
                  <a:lnTo>
                    <a:pt x="6668" y="8794"/>
                  </a:lnTo>
                  <a:lnTo>
                    <a:pt x="6708" y="8831"/>
                  </a:lnTo>
                  <a:lnTo>
                    <a:pt x="7792" y="8831"/>
                  </a:lnTo>
                  <a:lnTo>
                    <a:pt x="7792" y="7755"/>
                  </a:lnTo>
                  <a:lnTo>
                    <a:pt x="7794" y="7604"/>
                  </a:lnTo>
                  <a:lnTo>
                    <a:pt x="7800" y="7453"/>
                  </a:lnTo>
                  <a:lnTo>
                    <a:pt x="7808" y="7302"/>
                  </a:lnTo>
                  <a:lnTo>
                    <a:pt x="7821" y="7153"/>
                  </a:lnTo>
                  <a:lnTo>
                    <a:pt x="7837" y="7005"/>
                  </a:lnTo>
                  <a:lnTo>
                    <a:pt x="7858" y="6859"/>
                  </a:lnTo>
                  <a:lnTo>
                    <a:pt x="7882" y="6713"/>
                  </a:lnTo>
                  <a:lnTo>
                    <a:pt x="7908" y="6567"/>
                  </a:lnTo>
                  <a:lnTo>
                    <a:pt x="7940" y="6422"/>
                  </a:lnTo>
                  <a:lnTo>
                    <a:pt x="7975" y="6281"/>
                  </a:lnTo>
                  <a:lnTo>
                    <a:pt x="8012" y="6138"/>
                  </a:lnTo>
                  <a:lnTo>
                    <a:pt x="8054" y="5998"/>
                  </a:lnTo>
                  <a:lnTo>
                    <a:pt x="8099" y="5857"/>
                  </a:lnTo>
                  <a:lnTo>
                    <a:pt x="8147" y="5719"/>
                  </a:lnTo>
                  <a:lnTo>
                    <a:pt x="8197" y="5584"/>
                  </a:lnTo>
                  <a:lnTo>
                    <a:pt x="8250" y="5449"/>
                  </a:lnTo>
                  <a:lnTo>
                    <a:pt x="8309" y="5314"/>
                  </a:lnTo>
                  <a:lnTo>
                    <a:pt x="8369" y="5181"/>
                  </a:lnTo>
                  <a:lnTo>
                    <a:pt x="8433" y="5051"/>
                  </a:lnTo>
                  <a:lnTo>
                    <a:pt x="8500" y="4924"/>
                  </a:lnTo>
                  <a:lnTo>
                    <a:pt x="8568" y="4797"/>
                  </a:lnTo>
                  <a:lnTo>
                    <a:pt x="8643" y="4670"/>
                  </a:lnTo>
                  <a:lnTo>
                    <a:pt x="8717" y="4548"/>
                  </a:lnTo>
                  <a:lnTo>
                    <a:pt x="8796" y="4426"/>
                  </a:lnTo>
                  <a:lnTo>
                    <a:pt x="8876" y="4307"/>
                  </a:lnTo>
                  <a:lnTo>
                    <a:pt x="8960" y="4188"/>
                  </a:lnTo>
                  <a:lnTo>
                    <a:pt x="9048" y="4073"/>
                  </a:lnTo>
                  <a:lnTo>
                    <a:pt x="9138" y="3960"/>
                  </a:lnTo>
                  <a:lnTo>
                    <a:pt x="9231" y="3848"/>
                  </a:lnTo>
                  <a:lnTo>
                    <a:pt x="9324" y="3740"/>
                  </a:lnTo>
                  <a:lnTo>
                    <a:pt x="9422" y="3631"/>
                  </a:lnTo>
                  <a:lnTo>
                    <a:pt x="9522" y="3527"/>
                  </a:lnTo>
                  <a:lnTo>
                    <a:pt x="9626" y="3424"/>
                  </a:lnTo>
                  <a:lnTo>
                    <a:pt x="9732" y="3323"/>
                  </a:lnTo>
                  <a:lnTo>
                    <a:pt x="9838" y="3228"/>
                  </a:lnTo>
                  <a:lnTo>
                    <a:pt x="9949" y="3133"/>
                  </a:lnTo>
                  <a:lnTo>
                    <a:pt x="10060" y="3040"/>
                  </a:lnTo>
                  <a:lnTo>
                    <a:pt x="10174" y="2950"/>
                  </a:lnTo>
                  <a:lnTo>
                    <a:pt x="10294" y="2862"/>
                  </a:lnTo>
                  <a:lnTo>
                    <a:pt x="10413" y="2780"/>
                  </a:lnTo>
                  <a:lnTo>
                    <a:pt x="10535" y="2698"/>
                  </a:lnTo>
                  <a:lnTo>
                    <a:pt x="10657" y="2619"/>
                  </a:lnTo>
                  <a:lnTo>
                    <a:pt x="10784" y="2544"/>
                  </a:lnTo>
                  <a:lnTo>
                    <a:pt x="10911" y="2470"/>
                  </a:lnTo>
                  <a:lnTo>
                    <a:pt x="11041" y="2401"/>
                  </a:lnTo>
                  <a:lnTo>
                    <a:pt x="11173" y="2335"/>
                  </a:lnTo>
                  <a:lnTo>
                    <a:pt x="11309" y="2271"/>
                  </a:lnTo>
                  <a:lnTo>
                    <a:pt x="11444" y="2210"/>
                  </a:lnTo>
                  <a:lnTo>
                    <a:pt x="11582" y="2155"/>
                  </a:lnTo>
                  <a:lnTo>
                    <a:pt x="11722" y="2099"/>
                  </a:lnTo>
                  <a:lnTo>
                    <a:pt x="11862" y="2049"/>
                  </a:lnTo>
                  <a:lnTo>
                    <a:pt x="12006" y="2004"/>
                  </a:lnTo>
                  <a:lnTo>
                    <a:pt x="12151" y="1958"/>
                  </a:lnTo>
                  <a:lnTo>
                    <a:pt x="12297" y="1919"/>
                  </a:lnTo>
                  <a:lnTo>
                    <a:pt x="12446" y="1882"/>
                  </a:lnTo>
                  <a:lnTo>
                    <a:pt x="12597" y="1850"/>
                  </a:lnTo>
                  <a:lnTo>
                    <a:pt x="12748" y="1821"/>
                  </a:lnTo>
                  <a:lnTo>
                    <a:pt x="12901" y="1794"/>
                  </a:lnTo>
                  <a:lnTo>
                    <a:pt x="13055" y="1773"/>
                  </a:lnTo>
                  <a:lnTo>
                    <a:pt x="13212" y="1754"/>
                  </a:lnTo>
                  <a:lnTo>
                    <a:pt x="13371" y="1741"/>
                  </a:lnTo>
                  <a:lnTo>
                    <a:pt x="13529" y="1731"/>
                  </a:lnTo>
                  <a:lnTo>
                    <a:pt x="13689" y="1725"/>
                  </a:lnTo>
                  <a:lnTo>
                    <a:pt x="13850" y="1723"/>
                  </a:lnTo>
                  <a:lnTo>
                    <a:pt x="14024" y="1725"/>
                  </a:lnTo>
                  <a:lnTo>
                    <a:pt x="14199" y="1733"/>
                  </a:lnTo>
                  <a:lnTo>
                    <a:pt x="14371" y="1747"/>
                  </a:lnTo>
                  <a:lnTo>
                    <a:pt x="14544" y="1765"/>
                  </a:lnTo>
                  <a:lnTo>
                    <a:pt x="14713" y="1789"/>
                  </a:lnTo>
                  <a:lnTo>
                    <a:pt x="14883" y="1818"/>
                  </a:lnTo>
                  <a:lnTo>
                    <a:pt x="15050" y="1853"/>
                  </a:lnTo>
                  <a:lnTo>
                    <a:pt x="15217" y="1892"/>
                  </a:lnTo>
                  <a:lnTo>
                    <a:pt x="15384" y="1935"/>
                  </a:lnTo>
                  <a:lnTo>
                    <a:pt x="15548" y="1985"/>
                  </a:lnTo>
                  <a:lnTo>
                    <a:pt x="15710" y="2038"/>
                  </a:lnTo>
                  <a:lnTo>
                    <a:pt x="15869" y="2096"/>
                  </a:lnTo>
                  <a:lnTo>
                    <a:pt x="16031" y="2160"/>
                  </a:lnTo>
                  <a:lnTo>
                    <a:pt x="16187" y="2229"/>
                  </a:lnTo>
                  <a:lnTo>
                    <a:pt x="16343" y="2300"/>
                  </a:lnTo>
                  <a:lnTo>
                    <a:pt x="16497" y="2377"/>
                  </a:lnTo>
                  <a:lnTo>
                    <a:pt x="16648" y="2460"/>
                  </a:lnTo>
                  <a:lnTo>
                    <a:pt x="16796" y="2544"/>
                  </a:lnTo>
                  <a:lnTo>
                    <a:pt x="16945" y="2637"/>
                  </a:lnTo>
                  <a:lnTo>
                    <a:pt x="17091" y="2730"/>
                  </a:lnTo>
                  <a:lnTo>
                    <a:pt x="17231" y="2830"/>
                  </a:lnTo>
                  <a:lnTo>
                    <a:pt x="17372" y="2934"/>
                  </a:lnTo>
                  <a:lnTo>
                    <a:pt x="17512" y="3040"/>
                  </a:lnTo>
                  <a:lnTo>
                    <a:pt x="17647" y="3154"/>
                  </a:lnTo>
                  <a:lnTo>
                    <a:pt x="17780" y="3268"/>
                  </a:lnTo>
                  <a:lnTo>
                    <a:pt x="17909" y="3387"/>
                  </a:lnTo>
                  <a:lnTo>
                    <a:pt x="18037" y="3512"/>
                  </a:lnTo>
                  <a:lnTo>
                    <a:pt x="18161" y="3639"/>
                  </a:lnTo>
                  <a:lnTo>
                    <a:pt x="18283" y="3771"/>
                  </a:lnTo>
                  <a:lnTo>
                    <a:pt x="18402" y="3907"/>
                  </a:lnTo>
                  <a:lnTo>
                    <a:pt x="18516" y="4044"/>
                  </a:lnTo>
                  <a:lnTo>
                    <a:pt x="18630" y="4188"/>
                  </a:lnTo>
                  <a:lnTo>
                    <a:pt x="18747" y="4156"/>
                  </a:lnTo>
                  <a:lnTo>
                    <a:pt x="18864" y="4129"/>
                  </a:lnTo>
                  <a:lnTo>
                    <a:pt x="18980" y="4100"/>
                  </a:lnTo>
                  <a:lnTo>
                    <a:pt x="19100" y="4076"/>
                  </a:lnTo>
                  <a:lnTo>
                    <a:pt x="19219" y="4052"/>
                  </a:lnTo>
                  <a:lnTo>
                    <a:pt x="19338" y="4031"/>
                  </a:lnTo>
                  <a:lnTo>
                    <a:pt x="19457" y="4012"/>
                  </a:lnTo>
                  <a:lnTo>
                    <a:pt x="19579" y="3994"/>
                  </a:lnTo>
                  <a:lnTo>
                    <a:pt x="19701" y="3978"/>
                  </a:lnTo>
                  <a:lnTo>
                    <a:pt x="19823" y="3965"/>
                  </a:lnTo>
                  <a:lnTo>
                    <a:pt x="19945" y="3952"/>
                  </a:lnTo>
                  <a:lnTo>
                    <a:pt x="20069" y="3944"/>
                  </a:lnTo>
                  <a:lnTo>
                    <a:pt x="20194" y="3936"/>
                  </a:lnTo>
                  <a:lnTo>
                    <a:pt x="20319" y="3928"/>
                  </a:lnTo>
                  <a:lnTo>
                    <a:pt x="20443" y="3925"/>
                  </a:lnTo>
                  <a:lnTo>
                    <a:pt x="20568" y="3923"/>
                  </a:lnTo>
                  <a:lnTo>
                    <a:pt x="20501" y="3811"/>
                  </a:lnTo>
                  <a:lnTo>
                    <a:pt x="20435" y="3702"/>
                  </a:lnTo>
                  <a:lnTo>
                    <a:pt x="20366" y="3594"/>
                  </a:lnTo>
                  <a:lnTo>
                    <a:pt x="20295" y="3488"/>
                  </a:lnTo>
                  <a:lnTo>
                    <a:pt x="20223" y="3382"/>
                  </a:lnTo>
                  <a:lnTo>
                    <a:pt x="20149" y="3278"/>
                  </a:lnTo>
                  <a:lnTo>
                    <a:pt x="20072" y="3175"/>
                  </a:lnTo>
                  <a:lnTo>
                    <a:pt x="19993" y="3074"/>
                  </a:lnTo>
                  <a:lnTo>
                    <a:pt x="19913" y="2974"/>
                  </a:lnTo>
                  <a:lnTo>
                    <a:pt x="19834" y="2873"/>
                  </a:lnTo>
                  <a:lnTo>
                    <a:pt x="19751" y="2778"/>
                  </a:lnTo>
                  <a:lnTo>
                    <a:pt x="19667" y="2680"/>
                  </a:lnTo>
                  <a:lnTo>
                    <a:pt x="19579" y="2587"/>
                  </a:lnTo>
                  <a:lnTo>
                    <a:pt x="19492" y="2491"/>
                  </a:lnTo>
                  <a:lnTo>
                    <a:pt x="19404" y="2401"/>
                  </a:lnTo>
                  <a:lnTo>
                    <a:pt x="19314" y="2311"/>
                  </a:lnTo>
                  <a:lnTo>
                    <a:pt x="19221" y="2221"/>
                  </a:lnTo>
                  <a:lnTo>
                    <a:pt x="19129" y="2134"/>
                  </a:lnTo>
                  <a:lnTo>
                    <a:pt x="19033" y="2046"/>
                  </a:lnTo>
                  <a:lnTo>
                    <a:pt x="18938" y="1964"/>
                  </a:lnTo>
                  <a:lnTo>
                    <a:pt x="18842" y="1879"/>
                  </a:lnTo>
                  <a:lnTo>
                    <a:pt x="18744" y="1797"/>
                  </a:lnTo>
                  <a:lnTo>
                    <a:pt x="18643" y="1717"/>
                  </a:lnTo>
                  <a:lnTo>
                    <a:pt x="18543" y="1641"/>
                  </a:lnTo>
                  <a:lnTo>
                    <a:pt x="18439" y="1564"/>
                  </a:lnTo>
                  <a:lnTo>
                    <a:pt x="18336" y="1487"/>
                  </a:lnTo>
                  <a:lnTo>
                    <a:pt x="18233" y="1415"/>
                  </a:lnTo>
                  <a:lnTo>
                    <a:pt x="18127" y="1344"/>
                  </a:lnTo>
                  <a:lnTo>
                    <a:pt x="18021" y="1272"/>
                  </a:lnTo>
                  <a:lnTo>
                    <a:pt x="17912" y="1203"/>
                  </a:lnTo>
                  <a:lnTo>
                    <a:pt x="17803" y="1137"/>
                  </a:lnTo>
                  <a:lnTo>
                    <a:pt x="17695" y="1073"/>
                  </a:lnTo>
                  <a:lnTo>
                    <a:pt x="17583" y="1010"/>
                  </a:lnTo>
                  <a:lnTo>
                    <a:pt x="17472" y="949"/>
                  </a:lnTo>
                  <a:lnTo>
                    <a:pt x="17361" y="888"/>
                  </a:lnTo>
                  <a:lnTo>
                    <a:pt x="17247" y="830"/>
                  </a:lnTo>
                  <a:lnTo>
                    <a:pt x="17133" y="774"/>
                  </a:lnTo>
                  <a:lnTo>
                    <a:pt x="17019" y="718"/>
                  </a:lnTo>
                  <a:lnTo>
                    <a:pt x="16902" y="668"/>
                  </a:lnTo>
                  <a:lnTo>
                    <a:pt x="16788" y="615"/>
                  </a:lnTo>
                  <a:lnTo>
                    <a:pt x="16669" y="567"/>
                  </a:lnTo>
                  <a:lnTo>
                    <a:pt x="16552" y="520"/>
                  </a:lnTo>
                  <a:lnTo>
                    <a:pt x="16433" y="474"/>
                  </a:lnTo>
                  <a:lnTo>
                    <a:pt x="16314" y="432"/>
                  </a:lnTo>
                  <a:lnTo>
                    <a:pt x="16195" y="392"/>
                  </a:lnTo>
                  <a:lnTo>
                    <a:pt x="16076" y="352"/>
                  </a:lnTo>
                  <a:lnTo>
                    <a:pt x="15954" y="315"/>
                  </a:lnTo>
                  <a:lnTo>
                    <a:pt x="15834" y="278"/>
                  </a:lnTo>
                  <a:lnTo>
                    <a:pt x="15712" y="246"/>
                  </a:lnTo>
                  <a:lnTo>
                    <a:pt x="15591" y="215"/>
                  </a:lnTo>
                  <a:lnTo>
                    <a:pt x="15469" y="185"/>
                  </a:lnTo>
                  <a:lnTo>
                    <a:pt x="15344" y="159"/>
                  </a:lnTo>
                  <a:lnTo>
                    <a:pt x="15222" y="133"/>
                  </a:lnTo>
                  <a:lnTo>
                    <a:pt x="15098" y="111"/>
                  </a:lnTo>
                  <a:lnTo>
                    <a:pt x="14973" y="90"/>
                  </a:lnTo>
                  <a:lnTo>
                    <a:pt x="14848" y="72"/>
                  </a:lnTo>
                  <a:lnTo>
                    <a:pt x="14724" y="53"/>
                  </a:lnTo>
                  <a:lnTo>
                    <a:pt x="14599" y="40"/>
                  </a:lnTo>
                  <a:lnTo>
                    <a:pt x="14475" y="26"/>
                  </a:lnTo>
                  <a:lnTo>
                    <a:pt x="14350" y="19"/>
                  </a:lnTo>
                  <a:lnTo>
                    <a:pt x="14226" y="11"/>
                  </a:lnTo>
                  <a:lnTo>
                    <a:pt x="14101" y="5"/>
                  </a:lnTo>
                  <a:lnTo>
                    <a:pt x="13977" y="0"/>
                  </a:lnTo>
                  <a:lnTo>
                    <a:pt x="13850" y="0"/>
                  </a:lnTo>
                  <a:lnTo>
                    <a:pt x="13660" y="3"/>
                  </a:lnTo>
                  <a:lnTo>
                    <a:pt x="13469" y="8"/>
                  </a:lnTo>
                  <a:lnTo>
                    <a:pt x="13278" y="19"/>
                  </a:lnTo>
                  <a:lnTo>
                    <a:pt x="13090" y="35"/>
                  </a:lnTo>
                  <a:lnTo>
                    <a:pt x="12904" y="53"/>
                  </a:lnTo>
                  <a:lnTo>
                    <a:pt x="12718" y="77"/>
                  </a:lnTo>
                  <a:lnTo>
                    <a:pt x="12536" y="106"/>
                  </a:lnTo>
                  <a:lnTo>
                    <a:pt x="12353" y="138"/>
                  </a:lnTo>
                  <a:lnTo>
                    <a:pt x="12173" y="172"/>
                  </a:lnTo>
                  <a:lnTo>
                    <a:pt x="11995" y="212"/>
                  </a:lnTo>
                  <a:lnTo>
                    <a:pt x="11818" y="257"/>
                  </a:lnTo>
                  <a:lnTo>
                    <a:pt x="11642" y="302"/>
                  </a:lnTo>
                  <a:lnTo>
                    <a:pt x="11468" y="355"/>
                  </a:lnTo>
                  <a:lnTo>
                    <a:pt x="11298" y="411"/>
                  </a:lnTo>
                  <a:lnTo>
                    <a:pt x="11128" y="469"/>
                  </a:lnTo>
                  <a:lnTo>
                    <a:pt x="10959" y="530"/>
                  </a:lnTo>
                  <a:lnTo>
                    <a:pt x="10795" y="596"/>
                  </a:lnTo>
                  <a:lnTo>
                    <a:pt x="10630" y="668"/>
                  </a:lnTo>
                  <a:lnTo>
                    <a:pt x="10469" y="739"/>
                  </a:lnTo>
                  <a:lnTo>
                    <a:pt x="10310" y="816"/>
                  </a:lnTo>
                  <a:lnTo>
                    <a:pt x="10151" y="898"/>
                  </a:lnTo>
                  <a:lnTo>
                    <a:pt x="9997" y="981"/>
                  </a:lnTo>
                  <a:lnTo>
                    <a:pt x="9843" y="1068"/>
                  </a:lnTo>
                  <a:lnTo>
                    <a:pt x="9692" y="1158"/>
                  </a:lnTo>
                  <a:lnTo>
                    <a:pt x="9544" y="1251"/>
                  </a:lnTo>
                  <a:lnTo>
                    <a:pt x="9398" y="1349"/>
                  </a:lnTo>
                  <a:lnTo>
                    <a:pt x="9255" y="1447"/>
                  </a:lnTo>
                  <a:lnTo>
                    <a:pt x="9114" y="1550"/>
                  </a:lnTo>
                  <a:lnTo>
                    <a:pt x="8976" y="1656"/>
                  </a:lnTo>
                  <a:lnTo>
                    <a:pt x="8839" y="1765"/>
                  </a:lnTo>
                  <a:lnTo>
                    <a:pt x="8706" y="1876"/>
                  </a:lnTo>
                  <a:lnTo>
                    <a:pt x="8576" y="1993"/>
                  </a:lnTo>
                  <a:lnTo>
                    <a:pt x="8449" y="2110"/>
                  </a:lnTo>
                  <a:lnTo>
                    <a:pt x="8322" y="2229"/>
                  </a:lnTo>
                  <a:lnTo>
                    <a:pt x="8200" y="2354"/>
                  </a:lnTo>
                  <a:lnTo>
                    <a:pt x="8081" y="2478"/>
                  </a:lnTo>
                  <a:lnTo>
                    <a:pt x="7964" y="2608"/>
                  </a:lnTo>
                  <a:lnTo>
                    <a:pt x="7850" y="2738"/>
                  </a:lnTo>
                  <a:lnTo>
                    <a:pt x="7739" y="2870"/>
                  </a:lnTo>
                  <a:lnTo>
                    <a:pt x="7630" y="3008"/>
                  </a:lnTo>
                  <a:lnTo>
                    <a:pt x="7527" y="3146"/>
                  </a:lnTo>
                  <a:lnTo>
                    <a:pt x="7424" y="3287"/>
                  </a:lnTo>
                  <a:lnTo>
                    <a:pt x="7325" y="3430"/>
                  </a:lnTo>
                  <a:lnTo>
                    <a:pt x="7230" y="3575"/>
                  </a:lnTo>
                  <a:lnTo>
                    <a:pt x="7137" y="3724"/>
                  </a:lnTo>
                  <a:lnTo>
                    <a:pt x="7050" y="3872"/>
                  </a:lnTo>
                  <a:lnTo>
                    <a:pt x="6965" y="4026"/>
                  </a:lnTo>
                  <a:lnTo>
                    <a:pt x="6883" y="4180"/>
                  </a:lnTo>
                  <a:lnTo>
                    <a:pt x="6803" y="4336"/>
                  </a:lnTo>
                  <a:lnTo>
                    <a:pt x="6726" y="4495"/>
                  </a:lnTo>
                  <a:lnTo>
                    <a:pt x="6655" y="4654"/>
                  </a:lnTo>
                  <a:lnTo>
                    <a:pt x="6586" y="4816"/>
                  </a:lnTo>
                  <a:lnTo>
                    <a:pt x="6522" y="4980"/>
                  </a:lnTo>
                  <a:lnTo>
                    <a:pt x="6461" y="5147"/>
                  </a:lnTo>
                  <a:lnTo>
                    <a:pt x="6403" y="5314"/>
                  </a:lnTo>
                  <a:lnTo>
                    <a:pt x="6350" y="5484"/>
                  </a:lnTo>
                  <a:lnTo>
                    <a:pt x="6300" y="5653"/>
                  </a:lnTo>
                  <a:lnTo>
                    <a:pt x="6255" y="5825"/>
                  </a:lnTo>
                  <a:lnTo>
                    <a:pt x="6212" y="6000"/>
                  </a:lnTo>
                  <a:lnTo>
                    <a:pt x="6172" y="6175"/>
                  </a:lnTo>
                  <a:lnTo>
                    <a:pt x="6138" y="6353"/>
                  </a:lnTo>
                  <a:lnTo>
                    <a:pt x="6109" y="6530"/>
                  </a:lnTo>
                  <a:lnTo>
                    <a:pt x="6082" y="6711"/>
                  </a:lnTo>
                  <a:lnTo>
                    <a:pt x="6061" y="6893"/>
                  </a:lnTo>
                  <a:lnTo>
                    <a:pt x="5897" y="6893"/>
                  </a:lnTo>
                  <a:lnTo>
                    <a:pt x="5738" y="6901"/>
                  </a:lnTo>
                  <a:lnTo>
                    <a:pt x="5579" y="6909"/>
                  </a:lnTo>
                  <a:lnTo>
                    <a:pt x="5420" y="6925"/>
                  </a:lnTo>
                  <a:lnTo>
                    <a:pt x="5266" y="6941"/>
                  </a:lnTo>
                  <a:lnTo>
                    <a:pt x="5110" y="6965"/>
                  </a:lnTo>
                  <a:lnTo>
                    <a:pt x="4956" y="6989"/>
                  </a:lnTo>
                  <a:lnTo>
                    <a:pt x="4805" y="7018"/>
                  </a:lnTo>
                  <a:lnTo>
                    <a:pt x="4654" y="7053"/>
                  </a:lnTo>
                  <a:lnTo>
                    <a:pt x="4505" y="7090"/>
                  </a:lnTo>
                  <a:lnTo>
                    <a:pt x="4360" y="7129"/>
                  </a:lnTo>
                  <a:lnTo>
                    <a:pt x="4214" y="7172"/>
                  </a:lnTo>
                  <a:lnTo>
                    <a:pt x="4071" y="7219"/>
                  </a:lnTo>
                  <a:lnTo>
                    <a:pt x="3930" y="7270"/>
                  </a:lnTo>
                  <a:lnTo>
                    <a:pt x="3790" y="7323"/>
                  </a:lnTo>
                  <a:lnTo>
                    <a:pt x="3652" y="7381"/>
                  </a:lnTo>
                  <a:lnTo>
                    <a:pt x="3517" y="7439"/>
                  </a:lnTo>
                  <a:lnTo>
                    <a:pt x="3382" y="7503"/>
                  </a:lnTo>
                  <a:lnTo>
                    <a:pt x="3249" y="7572"/>
                  </a:lnTo>
                  <a:lnTo>
                    <a:pt x="3119" y="7641"/>
                  </a:lnTo>
                  <a:lnTo>
                    <a:pt x="2992" y="7712"/>
                  </a:lnTo>
                  <a:lnTo>
                    <a:pt x="2865" y="7789"/>
                  </a:lnTo>
                  <a:lnTo>
                    <a:pt x="2743" y="7866"/>
                  </a:lnTo>
                  <a:lnTo>
                    <a:pt x="2621" y="7948"/>
                  </a:lnTo>
                  <a:lnTo>
                    <a:pt x="2502" y="8033"/>
                  </a:lnTo>
                  <a:lnTo>
                    <a:pt x="2385" y="8120"/>
                  </a:lnTo>
                  <a:lnTo>
                    <a:pt x="2269" y="8211"/>
                  </a:lnTo>
                  <a:lnTo>
                    <a:pt x="2157" y="8301"/>
                  </a:lnTo>
                  <a:lnTo>
                    <a:pt x="2046" y="8396"/>
                  </a:lnTo>
                  <a:lnTo>
                    <a:pt x="1940" y="8494"/>
                  </a:lnTo>
                  <a:lnTo>
                    <a:pt x="1834" y="8595"/>
                  </a:lnTo>
                  <a:lnTo>
                    <a:pt x="1731" y="8696"/>
                  </a:lnTo>
                  <a:lnTo>
                    <a:pt x="1630" y="8802"/>
                  </a:lnTo>
                  <a:lnTo>
                    <a:pt x="1535" y="8908"/>
                  </a:lnTo>
                  <a:lnTo>
                    <a:pt x="1439" y="9016"/>
                  </a:lnTo>
                  <a:lnTo>
                    <a:pt x="1346" y="9128"/>
                  </a:lnTo>
                  <a:lnTo>
                    <a:pt x="1256" y="9241"/>
                  </a:lnTo>
                  <a:lnTo>
                    <a:pt x="1169" y="9358"/>
                  </a:lnTo>
                  <a:lnTo>
                    <a:pt x="1087" y="9475"/>
                  </a:lnTo>
                  <a:lnTo>
                    <a:pt x="1004" y="9593"/>
                  </a:lnTo>
                  <a:lnTo>
                    <a:pt x="925" y="9715"/>
                  </a:lnTo>
                  <a:lnTo>
                    <a:pt x="851" y="9840"/>
                  </a:lnTo>
                  <a:lnTo>
                    <a:pt x="776" y="9964"/>
                  </a:lnTo>
                  <a:lnTo>
                    <a:pt x="708" y="10091"/>
                  </a:lnTo>
                  <a:lnTo>
                    <a:pt x="642" y="10221"/>
                  </a:lnTo>
                  <a:lnTo>
                    <a:pt x="578" y="10351"/>
                  </a:lnTo>
                  <a:lnTo>
                    <a:pt x="517" y="10484"/>
                  </a:lnTo>
                  <a:lnTo>
                    <a:pt x="459" y="10616"/>
                  </a:lnTo>
                  <a:lnTo>
                    <a:pt x="405" y="10751"/>
                  </a:lnTo>
                  <a:lnTo>
                    <a:pt x="355" y="10889"/>
                  </a:lnTo>
                  <a:lnTo>
                    <a:pt x="307" y="11027"/>
                  </a:lnTo>
                  <a:lnTo>
                    <a:pt x="262" y="11165"/>
                  </a:lnTo>
                  <a:lnTo>
                    <a:pt x="220" y="11308"/>
                  </a:lnTo>
                  <a:lnTo>
                    <a:pt x="183" y="11448"/>
                  </a:lnTo>
                  <a:lnTo>
                    <a:pt x="148" y="11591"/>
                  </a:lnTo>
                  <a:lnTo>
                    <a:pt x="119" y="11735"/>
                  </a:lnTo>
                  <a:lnTo>
                    <a:pt x="90" y="11880"/>
                  </a:lnTo>
                  <a:lnTo>
                    <a:pt x="66" y="12026"/>
                  </a:lnTo>
                  <a:lnTo>
                    <a:pt x="48" y="12175"/>
                  </a:lnTo>
                  <a:lnTo>
                    <a:pt x="29" y="12323"/>
                  </a:lnTo>
                  <a:lnTo>
                    <a:pt x="16" y="12471"/>
                  </a:lnTo>
                  <a:lnTo>
                    <a:pt x="8" y="12620"/>
                  </a:lnTo>
                  <a:lnTo>
                    <a:pt x="3" y="12771"/>
                  </a:lnTo>
                  <a:lnTo>
                    <a:pt x="0" y="12922"/>
                  </a:lnTo>
                  <a:lnTo>
                    <a:pt x="3" y="13083"/>
                  </a:lnTo>
                  <a:lnTo>
                    <a:pt x="8" y="13243"/>
                  </a:lnTo>
                  <a:lnTo>
                    <a:pt x="16" y="13402"/>
                  </a:lnTo>
                  <a:lnTo>
                    <a:pt x="29" y="13558"/>
                  </a:lnTo>
                  <a:lnTo>
                    <a:pt x="48" y="13714"/>
                  </a:lnTo>
                  <a:lnTo>
                    <a:pt x="66" y="13868"/>
                  </a:lnTo>
                  <a:lnTo>
                    <a:pt x="90" y="14019"/>
                  </a:lnTo>
                  <a:lnTo>
                    <a:pt x="119" y="14170"/>
                  </a:lnTo>
                  <a:lnTo>
                    <a:pt x="148" y="14321"/>
                  </a:lnTo>
                  <a:lnTo>
                    <a:pt x="183" y="14467"/>
                  </a:lnTo>
                  <a:lnTo>
                    <a:pt x="220" y="14616"/>
                  </a:lnTo>
                  <a:lnTo>
                    <a:pt x="262" y="14759"/>
                  </a:lnTo>
                  <a:lnTo>
                    <a:pt x="307" y="14902"/>
                  </a:lnTo>
                  <a:lnTo>
                    <a:pt x="355" y="15042"/>
                  </a:lnTo>
                  <a:lnTo>
                    <a:pt x="405" y="15183"/>
                  </a:lnTo>
                  <a:lnTo>
                    <a:pt x="459" y="15318"/>
                  </a:lnTo>
                  <a:lnTo>
                    <a:pt x="517" y="15453"/>
                  </a:lnTo>
                  <a:lnTo>
                    <a:pt x="578" y="15588"/>
                  </a:lnTo>
                  <a:lnTo>
                    <a:pt x="642" y="15718"/>
                  </a:lnTo>
                  <a:lnTo>
                    <a:pt x="708" y="15848"/>
                  </a:lnTo>
                  <a:lnTo>
                    <a:pt x="776" y="15975"/>
                  </a:lnTo>
                  <a:lnTo>
                    <a:pt x="851" y="16102"/>
                  </a:lnTo>
                  <a:lnTo>
                    <a:pt x="925" y="16224"/>
                  </a:lnTo>
                  <a:lnTo>
                    <a:pt x="1004" y="16346"/>
                  </a:lnTo>
                  <a:lnTo>
                    <a:pt x="1087" y="16463"/>
                  </a:lnTo>
                  <a:lnTo>
                    <a:pt x="1169" y="16579"/>
                  </a:lnTo>
                  <a:lnTo>
                    <a:pt x="1256" y="16696"/>
                  </a:lnTo>
                  <a:lnTo>
                    <a:pt x="1346" y="16807"/>
                  </a:lnTo>
                  <a:lnTo>
                    <a:pt x="1439" y="16916"/>
                  </a:lnTo>
                  <a:lnTo>
                    <a:pt x="1535" y="17025"/>
                  </a:lnTo>
                  <a:lnTo>
                    <a:pt x="1630" y="17128"/>
                  </a:lnTo>
                  <a:lnTo>
                    <a:pt x="1731" y="17231"/>
                  </a:lnTo>
                  <a:lnTo>
                    <a:pt x="1834" y="17329"/>
                  </a:lnTo>
                  <a:lnTo>
                    <a:pt x="1940" y="17427"/>
                  </a:lnTo>
                  <a:lnTo>
                    <a:pt x="2046" y="17523"/>
                  </a:lnTo>
                  <a:lnTo>
                    <a:pt x="2157" y="17613"/>
                  </a:lnTo>
                  <a:lnTo>
                    <a:pt x="2269" y="17703"/>
                  </a:lnTo>
                  <a:lnTo>
                    <a:pt x="2385" y="17791"/>
                  </a:lnTo>
                  <a:lnTo>
                    <a:pt x="2502" y="17873"/>
                  </a:lnTo>
                  <a:lnTo>
                    <a:pt x="2621" y="17955"/>
                  </a:lnTo>
                  <a:lnTo>
                    <a:pt x="2743" y="18032"/>
                  </a:lnTo>
                  <a:lnTo>
                    <a:pt x="2865" y="18106"/>
                  </a:lnTo>
                  <a:lnTo>
                    <a:pt x="2992" y="18180"/>
                  </a:lnTo>
                  <a:lnTo>
                    <a:pt x="3119" y="18249"/>
                  </a:lnTo>
                  <a:lnTo>
                    <a:pt x="3249" y="18315"/>
                  </a:lnTo>
                  <a:lnTo>
                    <a:pt x="3382" y="18379"/>
                  </a:lnTo>
                  <a:lnTo>
                    <a:pt x="3517" y="18440"/>
                  </a:lnTo>
                  <a:lnTo>
                    <a:pt x="3652" y="18495"/>
                  </a:lnTo>
                  <a:lnTo>
                    <a:pt x="3790" y="18548"/>
                  </a:lnTo>
                  <a:lnTo>
                    <a:pt x="3930" y="18602"/>
                  </a:lnTo>
                  <a:lnTo>
                    <a:pt x="4071" y="18649"/>
                  </a:lnTo>
                  <a:lnTo>
                    <a:pt x="4214" y="18692"/>
                  </a:lnTo>
                  <a:lnTo>
                    <a:pt x="4360" y="18734"/>
                  </a:lnTo>
                  <a:lnTo>
                    <a:pt x="4505" y="18771"/>
                  </a:lnTo>
                  <a:lnTo>
                    <a:pt x="4654" y="18806"/>
                  </a:lnTo>
                  <a:lnTo>
                    <a:pt x="4805" y="18835"/>
                  </a:lnTo>
                  <a:lnTo>
                    <a:pt x="4956" y="18864"/>
                  </a:lnTo>
                  <a:lnTo>
                    <a:pt x="5110" y="18888"/>
                  </a:lnTo>
                  <a:lnTo>
                    <a:pt x="5266" y="18906"/>
                  </a:lnTo>
                  <a:lnTo>
                    <a:pt x="5420" y="18925"/>
                  </a:lnTo>
                  <a:lnTo>
                    <a:pt x="5579" y="18935"/>
                  </a:lnTo>
                  <a:lnTo>
                    <a:pt x="5738" y="18946"/>
                  </a:lnTo>
                  <a:lnTo>
                    <a:pt x="5897" y="18951"/>
                  </a:lnTo>
                  <a:lnTo>
                    <a:pt x="6061" y="18954"/>
                  </a:lnTo>
                  <a:lnTo>
                    <a:pt x="18840" y="18954"/>
                  </a:lnTo>
                  <a:lnTo>
                    <a:pt x="18723" y="18925"/>
                  </a:lnTo>
                  <a:lnTo>
                    <a:pt x="18606" y="18893"/>
                  </a:lnTo>
                  <a:lnTo>
                    <a:pt x="18493" y="18861"/>
                  </a:lnTo>
                  <a:lnTo>
                    <a:pt x="18378" y="18827"/>
                  </a:lnTo>
                  <a:lnTo>
                    <a:pt x="18267" y="18792"/>
                  </a:lnTo>
                  <a:lnTo>
                    <a:pt x="18153" y="18755"/>
                  </a:lnTo>
                  <a:lnTo>
                    <a:pt x="18042" y="18715"/>
                  </a:lnTo>
                  <a:lnTo>
                    <a:pt x="17933" y="18673"/>
                  </a:lnTo>
                  <a:lnTo>
                    <a:pt x="17822" y="18631"/>
                  </a:lnTo>
                  <a:lnTo>
                    <a:pt x="17713" y="18588"/>
                  </a:lnTo>
                  <a:lnTo>
                    <a:pt x="17605" y="18541"/>
                  </a:lnTo>
                  <a:lnTo>
                    <a:pt x="17499" y="18493"/>
                  </a:lnTo>
                  <a:lnTo>
                    <a:pt x="17393" y="18445"/>
                  </a:lnTo>
                  <a:lnTo>
                    <a:pt x="17287" y="18395"/>
                  </a:lnTo>
                  <a:lnTo>
                    <a:pt x="17181" y="18342"/>
                  </a:lnTo>
                  <a:lnTo>
                    <a:pt x="17077" y="18289"/>
                  </a:lnTo>
                  <a:lnTo>
                    <a:pt x="16974" y="18233"/>
                  </a:lnTo>
                  <a:lnTo>
                    <a:pt x="16873" y="18178"/>
                  </a:lnTo>
                  <a:lnTo>
                    <a:pt x="16772" y="18119"/>
                  </a:lnTo>
                  <a:lnTo>
                    <a:pt x="16672" y="18058"/>
                  </a:lnTo>
                  <a:lnTo>
                    <a:pt x="16574" y="17997"/>
                  </a:lnTo>
                  <a:lnTo>
                    <a:pt x="16476" y="17934"/>
                  </a:lnTo>
                  <a:lnTo>
                    <a:pt x="16378" y="17870"/>
                  </a:lnTo>
                  <a:lnTo>
                    <a:pt x="16282" y="17804"/>
                  </a:lnTo>
                  <a:lnTo>
                    <a:pt x="16189" y="17737"/>
                  </a:lnTo>
                  <a:lnTo>
                    <a:pt x="16094" y="17669"/>
                  </a:lnTo>
                  <a:lnTo>
                    <a:pt x="16001" y="17600"/>
                  </a:lnTo>
                  <a:lnTo>
                    <a:pt x="15911" y="17528"/>
                  </a:lnTo>
                  <a:lnTo>
                    <a:pt x="15821" y="17456"/>
                  </a:lnTo>
                  <a:lnTo>
                    <a:pt x="15731" y="17382"/>
                  </a:lnTo>
                  <a:lnTo>
                    <a:pt x="15643" y="17306"/>
                  </a:lnTo>
                  <a:lnTo>
                    <a:pt x="15556" y="17231"/>
                  </a:lnTo>
                  <a:lnTo>
                    <a:pt x="6061" y="17231"/>
                  </a:lnTo>
                </a:path>
              </a:pathLst>
            </a:custGeom>
            <a:solidFill>
              <a:srgbClr val="15133F"/>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192">
                <a:defRPr/>
              </a:pPr>
              <a:endParaRPr lang="en-US" sz="1765">
                <a:solidFill>
                  <a:srgbClr val="505050"/>
                </a:solidFill>
                <a:latin typeface="Segoe UI Semilight"/>
              </a:endParaRPr>
            </a:p>
          </p:txBody>
        </p:sp>
        <p:sp>
          <p:nvSpPr>
            <p:cNvPr id="6" name="Freeform 34">
              <a:extLst>
                <a:ext uri="{FF2B5EF4-FFF2-40B4-BE49-F238E27FC236}">
                  <a16:creationId xmlns:a16="http://schemas.microsoft.com/office/drawing/2014/main" id="{F9305AB7-C49A-450F-9105-6E463D6D9741}"/>
                </a:ext>
              </a:extLst>
            </p:cNvPr>
            <p:cNvSpPr>
              <a:spLocks noChangeArrowheads="1"/>
            </p:cNvSpPr>
            <p:nvPr/>
          </p:nvSpPr>
          <p:spPr bwMode="auto">
            <a:xfrm>
              <a:off x="7439025" y="2338388"/>
              <a:ext cx="625475" cy="620712"/>
            </a:xfrm>
            <a:custGeom>
              <a:avLst/>
              <a:gdLst>
                <a:gd name="T0" fmla="*/ 285563 w 13764"/>
                <a:gd name="T1" fmla="*/ 581730 h 13646"/>
                <a:gd name="T2" fmla="*/ 241847 w 13764"/>
                <a:gd name="T3" fmla="*/ 573542 h 13646"/>
                <a:gd name="T4" fmla="*/ 200903 w 13764"/>
                <a:gd name="T5" fmla="*/ 558714 h 13646"/>
                <a:gd name="T6" fmla="*/ 163185 w 13764"/>
                <a:gd name="T7" fmla="*/ 538108 h 13646"/>
                <a:gd name="T8" fmla="*/ 129239 w 13764"/>
                <a:gd name="T9" fmla="*/ 512044 h 13646"/>
                <a:gd name="T10" fmla="*/ 99747 w 13764"/>
                <a:gd name="T11" fmla="*/ 481295 h 13646"/>
                <a:gd name="T12" fmla="*/ 75162 w 13764"/>
                <a:gd name="T13" fmla="*/ 446361 h 13646"/>
                <a:gd name="T14" fmla="*/ 56258 w 13764"/>
                <a:gd name="T15" fmla="*/ 407789 h 13646"/>
                <a:gd name="T16" fmla="*/ 43489 w 13764"/>
                <a:gd name="T17" fmla="*/ 366214 h 13646"/>
                <a:gd name="T18" fmla="*/ 37945 w 13764"/>
                <a:gd name="T19" fmla="*/ 328596 h 13646"/>
                <a:gd name="T20" fmla="*/ 38445 w 13764"/>
                <a:gd name="T21" fmla="*/ 288204 h 13646"/>
                <a:gd name="T22" fmla="*/ 45761 w 13764"/>
                <a:gd name="T23" fmla="*/ 247084 h 13646"/>
                <a:gd name="T24" fmla="*/ 59621 w 13764"/>
                <a:gd name="T25" fmla="*/ 206601 h 13646"/>
                <a:gd name="T26" fmla="*/ 79616 w 13764"/>
                <a:gd name="T27" fmla="*/ 167573 h 13646"/>
                <a:gd name="T28" fmla="*/ 105382 w 13764"/>
                <a:gd name="T29" fmla="*/ 131411 h 13646"/>
                <a:gd name="T30" fmla="*/ 136601 w 13764"/>
                <a:gd name="T31" fmla="*/ 99207 h 13646"/>
                <a:gd name="T32" fmla="*/ 172819 w 13764"/>
                <a:gd name="T33" fmla="*/ 72187 h 13646"/>
                <a:gd name="T34" fmla="*/ 213763 w 13764"/>
                <a:gd name="T35" fmla="*/ 51582 h 13646"/>
                <a:gd name="T36" fmla="*/ 259070 w 13764"/>
                <a:gd name="T37" fmla="*/ 38345 h 13646"/>
                <a:gd name="T38" fmla="*/ 239665 w 13764"/>
                <a:gd name="T39" fmla="*/ 4685 h 13646"/>
                <a:gd name="T40" fmla="*/ 195131 w 13764"/>
                <a:gd name="T41" fmla="*/ 18695 h 13646"/>
                <a:gd name="T42" fmla="*/ 152733 w 13764"/>
                <a:gd name="T43" fmla="*/ 39528 h 13646"/>
                <a:gd name="T44" fmla="*/ 113834 w 13764"/>
                <a:gd name="T45" fmla="*/ 66911 h 13646"/>
                <a:gd name="T46" fmla="*/ 79116 w 13764"/>
                <a:gd name="T47" fmla="*/ 100071 h 13646"/>
                <a:gd name="T48" fmla="*/ 50578 w 13764"/>
                <a:gd name="T49" fmla="*/ 137279 h 13646"/>
                <a:gd name="T50" fmla="*/ 25175 w 13764"/>
                <a:gd name="T51" fmla="*/ 185040 h 13646"/>
                <a:gd name="T52" fmla="*/ 8316 w 13764"/>
                <a:gd name="T53" fmla="*/ 236349 h 13646"/>
                <a:gd name="T54" fmla="*/ 500 w 13764"/>
                <a:gd name="T55" fmla="*/ 290615 h 13646"/>
                <a:gd name="T56" fmla="*/ 1227 w 13764"/>
                <a:gd name="T57" fmla="*/ 338103 h 13646"/>
                <a:gd name="T58" fmla="*/ 10225 w 13764"/>
                <a:gd name="T59" fmla="*/ 389685 h 13646"/>
                <a:gd name="T60" fmla="*/ 27447 w 13764"/>
                <a:gd name="T61" fmla="*/ 437901 h 13646"/>
                <a:gd name="T62" fmla="*/ 52259 w 13764"/>
                <a:gd name="T63" fmla="*/ 482023 h 13646"/>
                <a:gd name="T64" fmla="*/ 83615 w 13764"/>
                <a:gd name="T65" fmla="*/ 521460 h 13646"/>
                <a:gd name="T66" fmla="*/ 120787 w 13764"/>
                <a:gd name="T67" fmla="*/ 555211 h 13646"/>
                <a:gd name="T68" fmla="*/ 163185 w 13764"/>
                <a:gd name="T69" fmla="*/ 582822 h 13646"/>
                <a:gd name="T70" fmla="*/ 209810 w 13764"/>
                <a:gd name="T71" fmla="*/ 603427 h 13646"/>
                <a:gd name="T72" fmla="*/ 260024 w 13764"/>
                <a:gd name="T73" fmla="*/ 616345 h 13646"/>
                <a:gd name="T74" fmla="*/ 313010 w 13764"/>
                <a:gd name="T75" fmla="*/ 620667 h 13646"/>
                <a:gd name="T76" fmla="*/ 346365 w 13764"/>
                <a:gd name="T77" fmla="*/ 618984 h 13646"/>
                <a:gd name="T78" fmla="*/ 397307 w 13764"/>
                <a:gd name="T79" fmla="*/ 609477 h 13646"/>
                <a:gd name="T80" fmla="*/ 444067 w 13764"/>
                <a:gd name="T81" fmla="*/ 592237 h 13646"/>
                <a:gd name="T82" fmla="*/ 486193 w 13764"/>
                <a:gd name="T83" fmla="*/ 568584 h 13646"/>
                <a:gd name="T84" fmla="*/ 523410 w 13764"/>
                <a:gd name="T85" fmla="*/ 539291 h 13646"/>
                <a:gd name="T86" fmla="*/ 555448 w 13764"/>
                <a:gd name="T87" fmla="*/ 505540 h 13646"/>
                <a:gd name="T88" fmla="*/ 581941 w 13764"/>
                <a:gd name="T89" fmla="*/ 468422 h 13646"/>
                <a:gd name="T90" fmla="*/ 602663 w 13764"/>
                <a:gd name="T91" fmla="*/ 428622 h 13646"/>
                <a:gd name="T92" fmla="*/ 617250 w 13764"/>
                <a:gd name="T93" fmla="*/ 387547 h 13646"/>
                <a:gd name="T94" fmla="*/ 625430 w 13764"/>
                <a:gd name="T95" fmla="*/ 345836 h 13646"/>
                <a:gd name="T96" fmla="*/ 581941 w 13764"/>
                <a:gd name="T97" fmla="*/ 376676 h 13646"/>
                <a:gd name="T98" fmla="*/ 567490 w 13764"/>
                <a:gd name="T99" fmla="*/ 417523 h 13646"/>
                <a:gd name="T100" fmla="*/ 547132 w 13764"/>
                <a:gd name="T101" fmla="*/ 455277 h 13646"/>
                <a:gd name="T102" fmla="*/ 521365 w 13764"/>
                <a:gd name="T103" fmla="*/ 489164 h 13646"/>
                <a:gd name="T104" fmla="*/ 490919 w 13764"/>
                <a:gd name="T105" fmla="*/ 518822 h 13646"/>
                <a:gd name="T106" fmla="*/ 456473 w 13764"/>
                <a:gd name="T107" fmla="*/ 543521 h 13646"/>
                <a:gd name="T108" fmla="*/ 418392 w 13764"/>
                <a:gd name="T109" fmla="*/ 562807 h 13646"/>
                <a:gd name="T110" fmla="*/ 377675 w 13764"/>
                <a:gd name="T111" fmla="*/ 576090 h 13646"/>
                <a:gd name="T112" fmla="*/ 334686 w 13764"/>
                <a:gd name="T113" fmla="*/ 582685 h 1364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764" h="13646">
                  <a:moveTo>
                    <a:pt x="6949" y="12826"/>
                  </a:moveTo>
                  <a:lnTo>
                    <a:pt x="6949" y="12826"/>
                  </a:lnTo>
                  <a:lnTo>
                    <a:pt x="6758" y="12824"/>
                  </a:lnTo>
                  <a:lnTo>
                    <a:pt x="6565" y="12813"/>
                  </a:lnTo>
                  <a:lnTo>
                    <a:pt x="6425" y="12805"/>
                  </a:lnTo>
                  <a:lnTo>
                    <a:pt x="6284" y="12789"/>
                  </a:lnTo>
                  <a:lnTo>
                    <a:pt x="6144" y="12773"/>
                  </a:lnTo>
                  <a:lnTo>
                    <a:pt x="6003" y="12755"/>
                  </a:lnTo>
                  <a:lnTo>
                    <a:pt x="5865" y="12731"/>
                  </a:lnTo>
                  <a:lnTo>
                    <a:pt x="5727" y="12705"/>
                  </a:lnTo>
                  <a:lnTo>
                    <a:pt x="5592" y="12675"/>
                  </a:lnTo>
                  <a:lnTo>
                    <a:pt x="5457" y="12644"/>
                  </a:lnTo>
                  <a:lnTo>
                    <a:pt x="5322" y="12609"/>
                  </a:lnTo>
                  <a:lnTo>
                    <a:pt x="5189" y="12569"/>
                  </a:lnTo>
                  <a:lnTo>
                    <a:pt x="5059" y="12529"/>
                  </a:lnTo>
                  <a:lnTo>
                    <a:pt x="4930" y="12487"/>
                  </a:lnTo>
                  <a:lnTo>
                    <a:pt x="4800" y="12439"/>
                  </a:lnTo>
                  <a:lnTo>
                    <a:pt x="4673" y="12392"/>
                  </a:lnTo>
                  <a:lnTo>
                    <a:pt x="4545" y="12339"/>
                  </a:lnTo>
                  <a:lnTo>
                    <a:pt x="4421" y="12283"/>
                  </a:lnTo>
                  <a:lnTo>
                    <a:pt x="4299" y="12227"/>
                  </a:lnTo>
                  <a:lnTo>
                    <a:pt x="4177" y="12166"/>
                  </a:lnTo>
                  <a:lnTo>
                    <a:pt x="4055" y="12105"/>
                  </a:lnTo>
                  <a:lnTo>
                    <a:pt x="3936" y="12039"/>
                  </a:lnTo>
                  <a:lnTo>
                    <a:pt x="3819" y="11973"/>
                  </a:lnTo>
                  <a:lnTo>
                    <a:pt x="3705" y="11901"/>
                  </a:lnTo>
                  <a:lnTo>
                    <a:pt x="3591" y="11830"/>
                  </a:lnTo>
                  <a:lnTo>
                    <a:pt x="3477" y="11756"/>
                  </a:lnTo>
                  <a:lnTo>
                    <a:pt x="3369" y="11676"/>
                  </a:lnTo>
                  <a:lnTo>
                    <a:pt x="3260" y="11597"/>
                  </a:lnTo>
                  <a:lnTo>
                    <a:pt x="3151" y="11517"/>
                  </a:lnTo>
                  <a:lnTo>
                    <a:pt x="3048" y="11432"/>
                  </a:lnTo>
                  <a:lnTo>
                    <a:pt x="2945" y="11345"/>
                  </a:lnTo>
                  <a:lnTo>
                    <a:pt x="2844" y="11257"/>
                  </a:lnTo>
                  <a:lnTo>
                    <a:pt x="2743" y="11167"/>
                  </a:lnTo>
                  <a:lnTo>
                    <a:pt x="2648" y="11074"/>
                  </a:lnTo>
                  <a:lnTo>
                    <a:pt x="2552" y="10979"/>
                  </a:lnTo>
                  <a:lnTo>
                    <a:pt x="2460" y="10884"/>
                  </a:lnTo>
                  <a:lnTo>
                    <a:pt x="2370" y="10783"/>
                  </a:lnTo>
                  <a:lnTo>
                    <a:pt x="2279" y="10682"/>
                  </a:lnTo>
                  <a:lnTo>
                    <a:pt x="2195" y="10581"/>
                  </a:lnTo>
                  <a:lnTo>
                    <a:pt x="2110" y="10475"/>
                  </a:lnTo>
                  <a:lnTo>
                    <a:pt x="2028" y="10370"/>
                  </a:lnTo>
                  <a:lnTo>
                    <a:pt x="1948" y="10261"/>
                  </a:lnTo>
                  <a:lnTo>
                    <a:pt x="1871" y="10152"/>
                  </a:lnTo>
                  <a:lnTo>
                    <a:pt x="1797" y="10041"/>
                  </a:lnTo>
                  <a:lnTo>
                    <a:pt x="1723" y="9927"/>
                  </a:lnTo>
                  <a:lnTo>
                    <a:pt x="1654" y="9813"/>
                  </a:lnTo>
                  <a:lnTo>
                    <a:pt x="1588" y="9696"/>
                  </a:lnTo>
                  <a:lnTo>
                    <a:pt x="1521" y="9577"/>
                  </a:lnTo>
                  <a:lnTo>
                    <a:pt x="1460" y="9458"/>
                  </a:lnTo>
                  <a:lnTo>
                    <a:pt x="1400" y="9336"/>
                  </a:lnTo>
                  <a:lnTo>
                    <a:pt x="1344" y="9214"/>
                  </a:lnTo>
                  <a:lnTo>
                    <a:pt x="1288" y="9089"/>
                  </a:lnTo>
                  <a:lnTo>
                    <a:pt x="1238" y="8965"/>
                  </a:lnTo>
                  <a:lnTo>
                    <a:pt x="1188" y="8837"/>
                  </a:lnTo>
                  <a:lnTo>
                    <a:pt x="1142" y="8710"/>
                  </a:lnTo>
                  <a:lnTo>
                    <a:pt x="1100" y="8581"/>
                  </a:lnTo>
                  <a:lnTo>
                    <a:pt x="1060" y="8451"/>
                  </a:lnTo>
                  <a:lnTo>
                    <a:pt x="1023" y="8318"/>
                  </a:lnTo>
                  <a:lnTo>
                    <a:pt x="989" y="8185"/>
                  </a:lnTo>
                  <a:lnTo>
                    <a:pt x="957" y="8051"/>
                  </a:lnTo>
                  <a:lnTo>
                    <a:pt x="928" y="7915"/>
                  </a:lnTo>
                  <a:lnTo>
                    <a:pt x="904" y="7780"/>
                  </a:lnTo>
                  <a:lnTo>
                    <a:pt x="883" y="7642"/>
                  </a:lnTo>
                  <a:lnTo>
                    <a:pt x="862" y="7505"/>
                  </a:lnTo>
                  <a:lnTo>
                    <a:pt x="848" y="7364"/>
                  </a:lnTo>
                  <a:lnTo>
                    <a:pt x="835" y="7224"/>
                  </a:lnTo>
                  <a:lnTo>
                    <a:pt x="827" y="7099"/>
                  </a:lnTo>
                  <a:lnTo>
                    <a:pt x="822" y="6974"/>
                  </a:lnTo>
                  <a:lnTo>
                    <a:pt x="822" y="6847"/>
                  </a:lnTo>
                  <a:lnTo>
                    <a:pt x="822" y="6720"/>
                  </a:lnTo>
                  <a:lnTo>
                    <a:pt x="827" y="6593"/>
                  </a:lnTo>
                  <a:lnTo>
                    <a:pt x="835" y="6466"/>
                  </a:lnTo>
                  <a:lnTo>
                    <a:pt x="846" y="6336"/>
                  </a:lnTo>
                  <a:lnTo>
                    <a:pt x="859" y="6208"/>
                  </a:lnTo>
                  <a:lnTo>
                    <a:pt x="877" y="6079"/>
                  </a:lnTo>
                  <a:lnTo>
                    <a:pt x="896" y="5949"/>
                  </a:lnTo>
                  <a:lnTo>
                    <a:pt x="920" y="5821"/>
                  </a:lnTo>
                  <a:lnTo>
                    <a:pt x="946" y="5692"/>
                  </a:lnTo>
                  <a:lnTo>
                    <a:pt x="975" y="5562"/>
                  </a:lnTo>
                  <a:lnTo>
                    <a:pt x="1007" y="5432"/>
                  </a:lnTo>
                  <a:lnTo>
                    <a:pt x="1042" y="5305"/>
                  </a:lnTo>
                  <a:lnTo>
                    <a:pt x="1081" y="5175"/>
                  </a:lnTo>
                  <a:lnTo>
                    <a:pt x="1121" y="5048"/>
                  </a:lnTo>
                  <a:lnTo>
                    <a:pt x="1164" y="4920"/>
                  </a:lnTo>
                  <a:lnTo>
                    <a:pt x="1211" y="4793"/>
                  </a:lnTo>
                  <a:lnTo>
                    <a:pt x="1259" y="4666"/>
                  </a:lnTo>
                  <a:lnTo>
                    <a:pt x="1312" y="4542"/>
                  </a:lnTo>
                  <a:lnTo>
                    <a:pt x="1368" y="4415"/>
                  </a:lnTo>
                  <a:lnTo>
                    <a:pt x="1423" y="4291"/>
                  </a:lnTo>
                  <a:lnTo>
                    <a:pt x="1484" y="4169"/>
                  </a:lnTo>
                  <a:lnTo>
                    <a:pt x="1548" y="4044"/>
                  </a:lnTo>
                  <a:lnTo>
                    <a:pt x="1614" y="3925"/>
                  </a:lnTo>
                  <a:lnTo>
                    <a:pt x="1680" y="3803"/>
                  </a:lnTo>
                  <a:lnTo>
                    <a:pt x="1752" y="3684"/>
                  </a:lnTo>
                  <a:lnTo>
                    <a:pt x="1826" y="3567"/>
                  </a:lnTo>
                  <a:lnTo>
                    <a:pt x="1901" y="3450"/>
                  </a:lnTo>
                  <a:lnTo>
                    <a:pt x="1980" y="3334"/>
                  </a:lnTo>
                  <a:lnTo>
                    <a:pt x="2060" y="3220"/>
                  </a:lnTo>
                  <a:lnTo>
                    <a:pt x="2144" y="3109"/>
                  </a:lnTo>
                  <a:lnTo>
                    <a:pt x="2229" y="2997"/>
                  </a:lnTo>
                  <a:lnTo>
                    <a:pt x="2319" y="2889"/>
                  </a:lnTo>
                  <a:lnTo>
                    <a:pt x="2409" y="2783"/>
                  </a:lnTo>
                  <a:lnTo>
                    <a:pt x="2502" y="2676"/>
                  </a:lnTo>
                  <a:lnTo>
                    <a:pt x="2597" y="2573"/>
                  </a:lnTo>
                  <a:lnTo>
                    <a:pt x="2696" y="2472"/>
                  </a:lnTo>
                  <a:lnTo>
                    <a:pt x="2796" y="2375"/>
                  </a:lnTo>
                  <a:lnTo>
                    <a:pt x="2900" y="2277"/>
                  </a:lnTo>
                  <a:lnTo>
                    <a:pt x="3006" y="2181"/>
                  </a:lnTo>
                  <a:lnTo>
                    <a:pt x="3111" y="2088"/>
                  </a:lnTo>
                  <a:lnTo>
                    <a:pt x="3223" y="1998"/>
                  </a:lnTo>
                  <a:lnTo>
                    <a:pt x="3334" y="1911"/>
                  </a:lnTo>
                  <a:lnTo>
                    <a:pt x="3448" y="1826"/>
                  </a:lnTo>
                  <a:lnTo>
                    <a:pt x="3565" y="1744"/>
                  </a:lnTo>
                  <a:lnTo>
                    <a:pt x="3681" y="1664"/>
                  </a:lnTo>
                  <a:lnTo>
                    <a:pt x="3803" y="1587"/>
                  </a:lnTo>
                  <a:lnTo>
                    <a:pt x="3925" y="1513"/>
                  </a:lnTo>
                  <a:lnTo>
                    <a:pt x="4050" y="1442"/>
                  </a:lnTo>
                  <a:lnTo>
                    <a:pt x="4177" y="1375"/>
                  </a:lnTo>
                  <a:lnTo>
                    <a:pt x="4307" y="1309"/>
                  </a:lnTo>
                  <a:lnTo>
                    <a:pt x="4437" y="1248"/>
                  </a:lnTo>
                  <a:lnTo>
                    <a:pt x="4569" y="1187"/>
                  </a:lnTo>
                  <a:lnTo>
                    <a:pt x="4704" y="1134"/>
                  </a:lnTo>
                  <a:lnTo>
                    <a:pt x="4842" y="1081"/>
                  </a:lnTo>
                  <a:lnTo>
                    <a:pt x="4980" y="1034"/>
                  </a:lnTo>
                  <a:lnTo>
                    <a:pt x="5120" y="986"/>
                  </a:lnTo>
                  <a:lnTo>
                    <a:pt x="5263" y="946"/>
                  </a:lnTo>
                  <a:lnTo>
                    <a:pt x="5407" y="909"/>
                  </a:lnTo>
                  <a:lnTo>
                    <a:pt x="5553" y="874"/>
                  </a:lnTo>
                  <a:lnTo>
                    <a:pt x="5701" y="843"/>
                  </a:lnTo>
                  <a:lnTo>
                    <a:pt x="5852" y="816"/>
                  </a:lnTo>
                  <a:lnTo>
                    <a:pt x="5852" y="0"/>
                  </a:lnTo>
                  <a:lnTo>
                    <a:pt x="5706" y="21"/>
                  </a:lnTo>
                  <a:lnTo>
                    <a:pt x="5563" y="45"/>
                  </a:lnTo>
                  <a:lnTo>
                    <a:pt x="5417" y="71"/>
                  </a:lnTo>
                  <a:lnTo>
                    <a:pt x="5274" y="103"/>
                  </a:lnTo>
                  <a:lnTo>
                    <a:pt x="5134" y="138"/>
                  </a:lnTo>
                  <a:lnTo>
                    <a:pt x="4991" y="175"/>
                  </a:lnTo>
                  <a:lnTo>
                    <a:pt x="4850" y="214"/>
                  </a:lnTo>
                  <a:lnTo>
                    <a:pt x="4710" y="260"/>
                  </a:lnTo>
                  <a:lnTo>
                    <a:pt x="4569" y="307"/>
                  </a:lnTo>
                  <a:lnTo>
                    <a:pt x="4431" y="357"/>
                  </a:lnTo>
                  <a:lnTo>
                    <a:pt x="4294" y="411"/>
                  </a:lnTo>
                  <a:lnTo>
                    <a:pt x="4156" y="466"/>
                  </a:lnTo>
                  <a:lnTo>
                    <a:pt x="4021" y="527"/>
                  </a:lnTo>
                  <a:lnTo>
                    <a:pt x="3886" y="588"/>
                  </a:lnTo>
                  <a:lnTo>
                    <a:pt x="3753" y="654"/>
                  </a:lnTo>
                  <a:lnTo>
                    <a:pt x="3620" y="723"/>
                  </a:lnTo>
                  <a:lnTo>
                    <a:pt x="3491" y="795"/>
                  </a:lnTo>
                  <a:lnTo>
                    <a:pt x="3361" y="869"/>
                  </a:lnTo>
                  <a:lnTo>
                    <a:pt x="3233" y="946"/>
                  </a:lnTo>
                  <a:lnTo>
                    <a:pt x="3109" y="1028"/>
                  </a:lnTo>
                  <a:lnTo>
                    <a:pt x="2984" y="1110"/>
                  </a:lnTo>
                  <a:lnTo>
                    <a:pt x="2862" y="1195"/>
                  </a:lnTo>
                  <a:lnTo>
                    <a:pt x="2741" y="1285"/>
                  </a:lnTo>
                  <a:lnTo>
                    <a:pt x="2621" y="1375"/>
                  </a:lnTo>
                  <a:lnTo>
                    <a:pt x="2505" y="1471"/>
                  </a:lnTo>
                  <a:lnTo>
                    <a:pt x="2388" y="1566"/>
                  </a:lnTo>
                  <a:lnTo>
                    <a:pt x="2277" y="1664"/>
                  </a:lnTo>
                  <a:lnTo>
                    <a:pt x="2166" y="1768"/>
                  </a:lnTo>
                  <a:lnTo>
                    <a:pt x="2057" y="1871"/>
                  </a:lnTo>
                  <a:lnTo>
                    <a:pt x="1948" y="1980"/>
                  </a:lnTo>
                  <a:lnTo>
                    <a:pt x="1845" y="2088"/>
                  </a:lnTo>
                  <a:lnTo>
                    <a:pt x="1741" y="2200"/>
                  </a:lnTo>
                  <a:lnTo>
                    <a:pt x="1627" y="2329"/>
                  </a:lnTo>
                  <a:lnTo>
                    <a:pt x="1519" y="2462"/>
                  </a:lnTo>
                  <a:lnTo>
                    <a:pt x="1413" y="2600"/>
                  </a:lnTo>
                  <a:lnTo>
                    <a:pt x="1310" y="2735"/>
                  </a:lnTo>
                  <a:lnTo>
                    <a:pt x="1209" y="2875"/>
                  </a:lnTo>
                  <a:lnTo>
                    <a:pt x="1113" y="3018"/>
                  </a:lnTo>
                  <a:lnTo>
                    <a:pt x="1023" y="3162"/>
                  </a:lnTo>
                  <a:lnTo>
                    <a:pt x="936" y="3307"/>
                  </a:lnTo>
                  <a:lnTo>
                    <a:pt x="851" y="3456"/>
                  </a:lnTo>
                  <a:lnTo>
                    <a:pt x="771" y="3607"/>
                  </a:lnTo>
                  <a:lnTo>
                    <a:pt x="694" y="3758"/>
                  </a:lnTo>
                  <a:lnTo>
                    <a:pt x="620" y="3912"/>
                  </a:lnTo>
                  <a:lnTo>
                    <a:pt x="554" y="4068"/>
                  </a:lnTo>
                  <a:lnTo>
                    <a:pt x="488" y="4225"/>
                  </a:lnTo>
                  <a:lnTo>
                    <a:pt x="427" y="4383"/>
                  </a:lnTo>
                  <a:lnTo>
                    <a:pt x="371" y="4542"/>
                  </a:lnTo>
                  <a:lnTo>
                    <a:pt x="318" y="4703"/>
                  </a:lnTo>
                  <a:lnTo>
                    <a:pt x="268" y="4867"/>
                  </a:lnTo>
                  <a:lnTo>
                    <a:pt x="223" y="5032"/>
                  </a:lnTo>
                  <a:lnTo>
                    <a:pt x="183" y="5196"/>
                  </a:lnTo>
                  <a:lnTo>
                    <a:pt x="146" y="5363"/>
                  </a:lnTo>
                  <a:lnTo>
                    <a:pt x="114" y="5533"/>
                  </a:lnTo>
                  <a:lnTo>
                    <a:pt x="85" y="5700"/>
                  </a:lnTo>
                  <a:lnTo>
                    <a:pt x="61" y="5872"/>
                  </a:lnTo>
                  <a:lnTo>
                    <a:pt x="40" y="6042"/>
                  </a:lnTo>
                  <a:lnTo>
                    <a:pt x="24" y="6214"/>
                  </a:lnTo>
                  <a:lnTo>
                    <a:pt x="11" y="6389"/>
                  </a:lnTo>
                  <a:lnTo>
                    <a:pt x="3" y="6561"/>
                  </a:lnTo>
                  <a:lnTo>
                    <a:pt x="0" y="6736"/>
                  </a:lnTo>
                  <a:lnTo>
                    <a:pt x="0" y="6911"/>
                  </a:lnTo>
                  <a:lnTo>
                    <a:pt x="5" y="7088"/>
                  </a:lnTo>
                  <a:lnTo>
                    <a:pt x="14" y="7263"/>
                  </a:lnTo>
                  <a:lnTo>
                    <a:pt x="27" y="7433"/>
                  </a:lnTo>
                  <a:lnTo>
                    <a:pt x="43" y="7597"/>
                  </a:lnTo>
                  <a:lnTo>
                    <a:pt x="64" y="7762"/>
                  </a:lnTo>
                  <a:lnTo>
                    <a:pt x="88" y="7926"/>
                  </a:lnTo>
                  <a:lnTo>
                    <a:pt x="117" y="8088"/>
                  </a:lnTo>
                  <a:lnTo>
                    <a:pt x="149" y="8249"/>
                  </a:lnTo>
                  <a:lnTo>
                    <a:pt x="186" y="8408"/>
                  </a:lnTo>
                  <a:lnTo>
                    <a:pt x="225" y="8567"/>
                  </a:lnTo>
                  <a:lnTo>
                    <a:pt x="271" y="8724"/>
                  </a:lnTo>
                  <a:lnTo>
                    <a:pt x="316" y="8877"/>
                  </a:lnTo>
                  <a:lnTo>
                    <a:pt x="368" y="9031"/>
                  </a:lnTo>
                  <a:lnTo>
                    <a:pt x="422" y="9182"/>
                  </a:lnTo>
                  <a:lnTo>
                    <a:pt x="480" y="9333"/>
                  </a:lnTo>
                  <a:lnTo>
                    <a:pt x="541" y="9482"/>
                  </a:lnTo>
                  <a:lnTo>
                    <a:pt x="604" y="9627"/>
                  </a:lnTo>
                  <a:lnTo>
                    <a:pt x="673" y="9770"/>
                  </a:lnTo>
                  <a:lnTo>
                    <a:pt x="745" y="9914"/>
                  </a:lnTo>
                  <a:lnTo>
                    <a:pt x="819" y="10054"/>
                  </a:lnTo>
                  <a:lnTo>
                    <a:pt x="898" y="10194"/>
                  </a:lnTo>
                  <a:lnTo>
                    <a:pt x="978" y="10330"/>
                  </a:lnTo>
                  <a:lnTo>
                    <a:pt x="1063" y="10465"/>
                  </a:lnTo>
                  <a:lnTo>
                    <a:pt x="1150" y="10597"/>
                  </a:lnTo>
                  <a:lnTo>
                    <a:pt x="1240" y="10727"/>
                  </a:lnTo>
                  <a:lnTo>
                    <a:pt x="1333" y="10857"/>
                  </a:lnTo>
                  <a:lnTo>
                    <a:pt x="1429" y="10982"/>
                  </a:lnTo>
                  <a:lnTo>
                    <a:pt x="1527" y="11106"/>
                  </a:lnTo>
                  <a:lnTo>
                    <a:pt x="1627" y="11228"/>
                  </a:lnTo>
                  <a:lnTo>
                    <a:pt x="1734" y="11347"/>
                  </a:lnTo>
                  <a:lnTo>
                    <a:pt x="1840" y="11464"/>
                  </a:lnTo>
                  <a:lnTo>
                    <a:pt x="1948" y="11578"/>
                  </a:lnTo>
                  <a:lnTo>
                    <a:pt x="2062" y="11689"/>
                  </a:lnTo>
                  <a:lnTo>
                    <a:pt x="2176" y="11798"/>
                  </a:lnTo>
                  <a:lnTo>
                    <a:pt x="2293" y="11904"/>
                  </a:lnTo>
                  <a:lnTo>
                    <a:pt x="2412" y="12007"/>
                  </a:lnTo>
                  <a:lnTo>
                    <a:pt x="2534" y="12108"/>
                  </a:lnTo>
                  <a:lnTo>
                    <a:pt x="2658" y="12206"/>
                  </a:lnTo>
                  <a:lnTo>
                    <a:pt x="2786" y="12302"/>
                  </a:lnTo>
                  <a:lnTo>
                    <a:pt x="2916" y="12394"/>
                  </a:lnTo>
                  <a:lnTo>
                    <a:pt x="3045" y="12485"/>
                  </a:lnTo>
                  <a:lnTo>
                    <a:pt x="3178" y="12572"/>
                  </a:lnTo>
                  <a:lnTo>
                    <a:pt x="3313" y="12654"/>
                  </a:lnTo>
                  <a:lnTo>
                    <a:pt x="3451" y="12736"/>
                  </a:lnTo>
                  <a:lnTo>
                    <a:pt x="3591" y="12813"/>
                  </a:lnTo>
                  <a:lnTo>
                    <a:pt x="3732" y="12887"/>
                  </a:lnTo>
                  <a:lnTo>
                    <a:pt x="3875" y="12959"/>
                  </a:lnTo>
                  <a:lnTo>
                    <a:pt x="4021" y="13028"/>
                  </a:lnTo>
                  <a:lnTo>
                    <a:pt x="4166" y="13091"/>
                  </a:lnTo>
                  <a:lnTo>
                    <a:pt x="4315" y="13152"/>
                  </a:lnTo>
                  <a:lnTo>
                    <a:pt x="4466" y="13210"/>
                  </a:lnTo>
                  <a:lnTo>
                    <a:pt x="4617" y="13266"/>
                  </a:lnTo>
                  <a:lnTo>
                    <a:pt x="4771" y="13317"/>
                  </a:lnTo>
                  <a:lnTo>
                    <a:pt x="4927" y="13364"/>
                  </a:lnTo>
                  <a:lnTo>
                    <a:pt x="5083" y="13409"/>
                  </a:lnTo>
                  <a:lnTo>
                    <a:pt x="5242" y="13449"/>
                  </a:lnTo>
                  <a:lnTo>
                    <a:pt x="5401" y="13486"/>
                  </a:lnTo>
                  <a:lnTo>
                    <a:pt x="5560" y="13518"/>
                  </a:lnTo>
                  <a:lnTo>
                    <a:pt x="5722" y="13550"/>
                  </a:lnTo>
                  <a:lnTo>
                    <a:pt x="5886" y="13574"/>
                  </a:lnTo>
                  <a:lnTo>
                    <a:pt x="6051" y="13595"/>
                  </a:lnTo>
                  <a:lnTo>
                    <a:pt x="6215" y="13613"/>
                  </a:lnTo>
                  <a:lnTo>
                    <a:pt x="6382" y="13629"/>
                  </a:lnTo>
                  <a:lnTo>
                    <a:pt x="6552" y="13637"/>
                  </a:lnTo>
                  <a:lnTo>
                    <a:pt x="6719" y="13645"/>
                  </a:lnTo>
                  <a:lnTo>
                    <a:pt x="6888" y="13645"/>
                  </a:lnTo>
                  <a:lnTo>
                    <a:pt x="7029" y="13645"/>
                  </a:lnTo>
                  <a:lnTo>
                    <a:pt x="7172" y="13643"/>
                  </a:lnTo>
                  <a:lnTo>
                    <a:pt x="7312" y="13635"/>
                  </a:lnTo>
                  <a:lnTo>
                    <a:pt x="7455" y="13624"/>
                  </a:lnTo>
                  <a:lnTo>
                    <a:pt x="7622" y="13608"/>
                  </a:lnTo>
                  <a:lnTo>
                    <a:pt x="7789" y="13590"/>
                  </a:lnTo>
                  <a:lnTo>
                    <a:pt x="7954" y="13568"/>
                  </a:lnTo>
                  <a:lnTo>
                    <a:pt x="8115" y="13542"/>
                  </a:lnTo>
                  <a:lnTo>
                    <a:pt x="8274" y="13510"/>
                  </a:lnTo>
                  <a:lnTo>
                    <a:pt x="8433" y="13476"/>
                  </a:lnTo>
                  <a:lnTo>
                    <a:pt x="8590" y="13439"/>
                  </a:lnTo>
                  <a:lnTo>
                    <a:pt x="8743" y="13399"/>
                  </a:lnTo>
                  <a:lnTo>
                    <a:pt x="8897" y="13354"/>
                  </a:lnTo>
                  <a:lnTo>
                    <a:pt x="9048" y="13306"/>
                  </a:lnTo>
                  <a:lnTo>
                    <a:pt x="9197" y="13256"/>
                  </a:lnTo>
                  <a:lnTo>
                    <a:pt x="9342" y="13203"/>
                  </a:lnTo>
                  <a:lnTo>
                    <a:pt x="9488" y="13144"/>
                  </a:lnTo>
                  <a:lnTo>
                    <a:pt x="9631" y="13083"/>
                  </a:lnTo>
                  <a:lnTo>
                    <a:pt x="9772" y="13020"/>
                  </a:lnTo>
                  <a:lnTo>
                    <a:pt x="9909" y="12954"/>
                  </a:lnTo>
                  <a:lnTo>
                    <a:pt x="10047" y="12884"/>
                  </a:lnTo>
                  <a:lnTo>
                    <a:pt x="10183" y="12813"/>
                  </a:lnTo>
                  <a:lnTo>
                    <a:pt x="10315" y="12739"/>
                  </a:lnTo>
                  <a:lnTo>
                    <a:pt x="10445" y="12662"/>
                  </a:lnTo>
                  <a:lnTo>
                    <a:pt x="10572" y="12583"/>
                  </a:lnTo>
                  <a:lnTo>
                    <a:pt x="10699" y="12500"/>
                  </a:lnTo>
                  <a:lnTo>
                    <a:pt x="10821" y="12415"/>
                  </a:lnTo>
                  <a:lnTo>
                    <a:pt x="10943" y="12328"/>
                  </a:lnTo>
                  <a:lnTo>
                    <a:pt x="11062" y="12238"/>
                  </a:lnTo>
                  <a:lnTo>
                    <a:pt x="11179" y="12145"/>
                  </a:lnTo>
                  <a:lnTo>
                    <a:pt x="11296" y="12052"/>
                  </a:lnTo>
                  <a:lnTo>
                    <a:pt x="11407" y="11954"/>
                  </a:lnTo>
                  <a:lnTo>
                    <a:pt x="11518" y="11856"/>
                  </a:lnTo>
                  <a:lnTo>
                    <a:pt x="11624" y="11756"/>
                  </a:lnTo>
                  <a:lnTo>
                    <a:pt x="11730" y="11655"/>
                  </a:lnTo>
                  <a:lnTo>
                    <a:pt x="11834" y="11552"/>
                  </a:lnTo>
                  <a:lnTo>
                    <a:pt x="11934" y="11443"/>
                  </a:lnTo>
                  <a:lnTo>
                    <a:pt x="12032" y="11337"/>
                  </a:lnTo>
                  <a:lnTo>
                    <a:pt x="12128" y="11226"/>
                  </a:lnTo>
                  <a:lnTo>
                    <a:pt x="12223" y="11114"/>
                  </a:lnTo>
                  <a:lnTo>
                    <a:pt x="12313" y="11003"/>
                  </a:lnTo>
                  <a:lnTo>
                    <a:pt x="12401" y="10889"/>
                  </a:lnTo>
                  <a:lnTo>
                    <a:pt x="12488" y="10772"/>
                  </a:lnTo>
                  <a:lnTo>
                    <a:pt x="12570" y="10656"/>
                  </a:lnTo>
                  <a:lnTo>
                    <a:pt x="12652" y="10536"/>
                  </a:lnTo>
                  <a:lnTo>
                    <a:pt x="12729" y="10417"/>
                  </a:lnTo>
                  <a:lnTo>
                    <a:pt x="12806" y="10298"/>
                  </a:lnTo>
                  <a:lnTo>
                    <a:pt x="12878" y="10176"/>
                  </a:lnTo>
                  <a:lnTo>
                    <a:pt x="12949" y="10051"/>
                  </a:lnTo>
                  <a:lnTo>
                    <a:pt x="13018" y="9927"/>
                  </a:lnTo>
                  <a:lnTo>
                    <a:pt x="13082" y="9802"/>
                  </a:lnTo>
                  <a:lnTo>
                    <a:pt x="13146" y="9678"/>
                  </a:lnTo>
                  <a:lnTo>
                    <a:pt x="13204" y="9550"/>
                  </a:lnTo>
                  <a:lnTo>
                    <a:pt x="13262" y="9423"/>
                  </a:lnTo>
                  <a:lnTo>
                    <a:pt x="13315" y="9296"/>
                  </a:lnTo>
                  <a:lnTo>
                    <a:pt x="13368" y="9166"/>
                  </a:lnTo>
                  <a:lnTo>
                    <a:pt x="13416" y="9039"/>
                  </a:lnTo>
                  <a:lnTo>
                    <a:pt x="13461" y="8909"/>
                  </a:lnTo>
                  <a:lnTo>
                    <a:pt x="13506" y="8779"/>
                  </a:lnTo>
                  <a:lnTo>
                    <a:pt x="13546" y="8649"/>
                  </a:lnTo>
                  <a:lnTo>
                    <a:pt x="13583" y="8520"/>
                  </a:lnTo>
                  <a:lnTo>
                    <a:pt x="13617" y="8387"/>
                  </a:lnTo>
                  <a:lnTo>
                    <a:pt x="13649" y="8257"/>
                  </a:lnTo>
                  <a:lnTo>
                    <a:pt x="13678" y="8127"/>
                  </a:lnTo>
                  <a:lnTo>
                    <a:pt x="13702" y="7995"/>
                  </a:lnTo>
                  <a:lnTo>
                    <a:pt x="13726" y="7865"/>
                  </a:lnTo>
                  <a:lnTo>
                    <a:pt x="13744" y="7735"/>
                  </a:lnTo>
                  <a:lnTo>
                    <a:pt x="13763" y="7603"/>
                  </a:lnTo>
                  <a:lnTo>
                    <a:pt x="12944" y="7603"/>
                  </a:lnTo>
                  <a:lnTo>
                    <a:pt x="12923" y="7740"/>
                  </a:lnTo>
                  <a:lnTo>
                    <a:pt x="12899" y="7878"/>
                  </a:lnTo>
                  <a:lnTo>
                    <a:pt x="12870" y="8013"/>
                  </a:lnTo>
                  <a:lnTo>
                    <a:pt x="12841" y="8149"/>
                  </a:lnTo>
                  <a:lnTo>
                    <a:pt x="12806" y="8281"/>
                  </a:lnTo>
                  <a:lnTo>
                    <a:pt x="12769" y="8414"/>
                  </a:lnTo>
                  <a:lnTo>
                    <a:pt x="12729" y="8543"/>
                  </a:lnTo>
                  <a:lnTo>
                    <a:pt x="12687" y="8673"/>
                  </a:lnTo>
                  <a:lnTo>
                    <a:pt x="12642" y="8801"/>
                  </a:lnTo>
                  <a:lnTo>
                    <a:pt x="12594" y="8928"/>
                  </a:lnTo>
                  <a:lnTo>
                    <a:pt x="12541" y="9055"/>
                  </a:lnTo>
                  <a:lnTo>
                    <a:pt x="12488" y="9179"/>
                  </a:lnTo>
                  <a:lnTo>
                    <a:pt x="12432" y="9301"/>
                  </a:lnTo>
                  <a:lnTo>
                    <a:pt x="12374" y="9423"/>
                  </a:lnTo>
                  <a:lnTo>
                    <a:pt x="12311" y="9543"/>
                  </a:lnTo>
                  <a:lnTo>
                    <a:pt x="12247" y="9662"/>
                  </a:lnTo>
                  <a:lnTo>
                    <a:pt x="12181" y="9779"/>
                  </a:lnTo>
                  <a:lnTo>
                    <a:pt x="12112" y="9895"/>
                  </a:lnTo>
                  <a:lnTo>
                    <a:pt x="12040" y="10009"/>
                  </a:lnTo>
                  <a:lnTo>
                    <a:pt x="11966" y="10120"/>
                  </a:lnTo>
                  <a:lnTo>
                    <a:pt x="11889" y="10229"/>
                  </a:lnTo>
                  <a:lnTo>
                    <a:pt x="11810" y="10338"/>
                  </a:lnTo>
                  <a:lnTo>
                    <a:pt x="11730" y="10446"/>
                  </a:lnTo>
                  <a:lnTo>
                    <a:pt x="11646" y="10550"/>
                  </a:lnTo>
                  <a:lnTo>
                    <a:pt x="11561" y="10653"/>
                  </a:lnTo>
                  <a:lnTo>
                    <a:pt x="11473" y="10754"/>
                  </a:lnTo>
                  <a:lnTo>
                    <a:pt x="11383" y="10855"/>
                  </a:lnTo>
                  <a:lnTo>
                    <a:pt x="11293" y="10950"/>
                  </a:lnTo>
                  <a:lnTo>
                    <a:pt x="11198" y="11045"/>
                  </a:lnTo>
                  <a:lnTo>
                    <a:pt x="11102" y="11138"/>
                  </a:lnTo>
                  <a:lnTo>
                    <a:pt x="11004" y="11231"/>
                  </a:lnTo>
                  <a:lnTo>
                    <a:pt x="10906" y="11318"/>
                  </a:lnTo>
                  <a:lnTo>
                    <a:pt x="10803" y="11406"/>
                  </a:lnTo>
                  <a:lnTo>
                    <a:pt x="10699" y="11491"/>
                  </a:lnTo>
                  <a:lnTo>
                    <a:pt x="10596" y="11573"/>
                  </a:lnTo>
                  <a:lnTo>
                    <a:pt x="10487" y="11652"/>
                  </a:lnTo>
                  <a:lnTo>
                    <a:pt x="10379" y="11732"/>
                  </a:lnTo>
                  <a:lnTo>
                    <a:pt x="10270" y="11806"/>
                  </a:lnTo>
                  <a:lnTo>
                    <a:pt x="10156" y="11880"/>
                  </a:lnTo>
                  <a:lnTo>
                    <a:pt x="10045" y="11949"/>
                  </a:lnTo>
                  <a:lnTo>
                    <a:pt x="9928" y="12018"/>
                  </a:lnTo>
                  <a:lnTo>
                    <a:pt x="9811" y="12084"/>
                  </a:lnTo>
                  <a:lnTo>
                    <a:pt x="9695" y="12148"/>
                  </a:lnTo>
                  <a:lnTo>
                    <a:pt x="9576" y="12209"/>
                  </a:lnTo>
                  <a:lnTo>
                    <a:pt x="9454" y="12267"/>
                  </a:lnTo>
                  <a:lnTo>
                    <a:pt x="9332" y="12323"/>
                  </a:lnTo>
                  <a:lnTo>
                    <a:pt x="9207" y="12373"/>
                  </a:lnTo>
                  <a:lnTo>
                    <a:pt x="9083" y="12424"/>
                  </a:lnTo>
                  <a:lnTo>
                    <a:pt x="8958" y="12471"/>
                  </a:lnTo>
                  <a:lnTo>
                    <a:pt x="8831" y="12516"/>
                  </a:lnTo>
                  <a:lnTo>
                    <a:pt x="8701" y="12558"/>
                  </a:lnTo>
                  <a:lnTo>
                    <a:pt x="8574" y="12596"/>
                  </a:lnTo>
                  <a:lnTo>
                    <a:pt x="8441" y="12633"/>
                  </a:lnTo>
                  <a:lnTo>
                    <a:pt x="8311" y="12665"/>
                  </a:lnTo>
                  <a:lnTo>
                    <a:pt x="8179" y="12696"/>
                  </a:lnTo>
                  <a:lnTo>
                    <a:pt x="8046" y="12723"/>
                  </a:lnTo>
                  <a:lnTo>
                    <a:pt x="7911" y="12747"/>
                  </a:lnTo>
                  <a:lnTo>
                    <a:pt x="7776" y="12768"/>
                  </a:lnTo>
                  <a:lnTo>
                    <a:pt x="7641" y="12784"/>
                  </a:lnTo>
                  <a:lnTo>
                    <a:pt x="7503" y="12800"/>
                  </a:lnTo>
                  <a:lnTo>
                    <a:pt x="7365" y="12810"/>
                  </a:lnTo>
                  <a:lnTo>
                    <a:pt x="7227" y="12818"/>
                  </a:lnTo>
                  <a:lnTo>
                    <a:pt x="7090" y="12824"/>
                  </a:lnTo>
                  <a:lnTo>
                    <a:pt x="6949" y="12826"/>
                  </a:lnTo>
                </a:path>
              </a:pathLst>
            </a:custGeom>
            <a:solidFill>
              <a:srgbClr val="15133F"/>
            </a:solidFill>
            <a:ln w="12700" cap="flat">
              <a:solidFill>
                <a:srgbClr val="15133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192">
                <a:defRPr/>
              </a:pPr>
              <a:endParaRPr lang="en-US" sz="1765">
                <a:solidFill>
                  <a:srgbClr val="505050"/>
                </a:solidFill>
                <a:latin typeface="Segoe UI Semilight"/>
              </a:endParaRPr>
            </a:p>
          </p:txBody>
        </p:sp>
        <p:sp>
          <p:nvSpPr>
            <p:cNvPr id="7" name="Freeform 35">
              <a:extLst>
                <a:ext uri="{FF2B5EF4-FFF2-40B4-BE49-F238E27FC236}">
                  <a16:creationId xmlns:a16="http://schemas.microsoft.com/office/drawing/2014/main" id="{F188C5B2-C3EC-4688-8105-271DD9A14870}"/>
                </a:ext>
              </a:extLst>
            </p:cNvPr>
            <p:cNvSpPr>
              <a:spLocks noChangeArrowheads="1"/>
            </p:cNvSpPr>
            <p:nvPr/>
          </p:nvSpPr>
          <p:spPr bwMode="auto">
            <a:xfrm>
              <a:off x="7726363" y="2559050"/>
              <a:ext cx="117475" cy="120650"/>
            </a:xfrm>
            <a:custGeom>
              <a:avLst/>
              <a:gdLst>
                <a:gd name="T0" fmla="*/ 31445 w 2574"/>
                <a:gd name="T1" fmla="*/ 120605 h 2659"/>
                <a:gd name="T2" fmla="*/ 35690 w 2574"/>
                <a:gd name="T3" fmla="*/ 120242 h 2659"/>
                <a:gd name="T4" fmla="*/ 37241 w 2574"/>
                <a:gd name="T5" fmla="*/ 120015 h 2659"/>
                <a:gd name="T6" fmla="*/ 40984 w 2574"/>
                <a:gd name="T7" fmla="*/ 119062 h 2659"/>
                <a:gd name="T8" fmla="*/ 44498 w 2574"/>
                <a:gd name="T9" fmla="*/ 117746 h 2659"/>
                <a:gd name="T10" fmla="*/ 47784 w 2574"/>
                <a:gd name="T11" fmla="*/ 115931 h 2659"/>
                <a:gd name="T12" fmla="*/ 50933 w 2574"/>
                <a:gd name="T13" fmla="*/ 113753 h 2659"/>
                <a:gd name="T14" fmla="*/ 53808 w 2574"/>
                <a:gd name="T15" fmla="*/ 111121 h 2659"/>
                <a:gd name="T16" fmla="*/ 56501 w 2574"/>
                <a:gd name="T17" fmla="*/ 107991 h 2659"/>
                <a:gd name="T18" fmla="*/ 59148 w 2574"/>
                <a:gd name="T19" fmla="*/ 104270 h 2659"/>
                <a:gd name="T20" fmla="*/ 61658 w 2574"/>
                <a:gd name="T21" fmla="*/ 100050 h 2659"/>
                <a:gd name="T22" fmla="*/ 79823 w 2574"/>
                <a:gd name="T23" fmla="*/ 67335 h 2659"/>
                <a:gd name="T24" fmla="*/ 117429 w 2574"/>
                <a:gd name="T25" fmla="*/ 0 h 2659"/>
                <a:gd name="T26" fmla="*/ 19944 w 2574"/>
                <a:gd name="T27" fmla="*/ 59395 h 2659"/>
                <a:gd name="T28" fmla="*/ 15107 w 2574"/>
                <a:gd name="T29" fmla="*/ 62526 h 2659"/>
                <a:gd name="T30" fmla="*/ 10497 w 2574"/>
                <a:gd name="T31" fmla="*/ 66019 h 2659"/>
                <a:gd name="T32" fmla="*/ 8580 w 2574"/>
                <a:gd name="T33" fmla="*/ 67834 h 2659"/>
                <a:gd name="T34" fmla="*/ 5431 w 2574"/>
                <a:gd name="T35" fmla="*/ 71646 h 2659"/>
                <a:gd name="T36" fmla="*/ 2875 w 2574"/>
                <a:gd name="T37" fmla="*/ 76002 h 2659"/>
                <a:gd name="T38" fmla="*/ 1187 w 2574"/>
                <a:gd name="T39" fmla="*/ 80675 h 2659"/>
                <a:gd name="T40" fmla="*/ 91 w 2574"/>
                <a:gd name="T41" fmla="*/ 85621 h 2659"/>
                <a:gd name="T42" fmla="*/ 0 w 2574"/>
                <a:gd name="T43" fmla="*/ 90658 h 2659"/>
                <a:gd name="T44" fmla="*/ 593 w 2574"/>
                <a:gd name="T45" fmla="*/ 95740 h 2659"/>
                <a:gd name="T46" fmla="*/ 2054 w 2574"/>
                <a:gd name="T47" fmla="*/ 100640 h 2659"/>
                <a:gd name="T48" fmla="*/ 3149 w 2574"/>
                <a:gd name="T49" fmla="*/ 103045 h 2659"/>
                <a:gd name="T50" fmla="*/ 5294 w 2574"/>
                <a:gd name="T51" fmla="*/ 106902 h 2659"/>
                <a:gd name="T52" fmla="*/ 8078 w 2574"/>
                <a:gd name="T53" fmla="*/ 110259 h 2659"/>
                <a:gd name="T54" fmla="*/ 11227 w 2574"/>
                <a:gd name="T55" fmla="*/ 113254 h 2659"/>
                <a:gd name="T56" fmla="*/ 14741 w 2574"/>
                <a:gd name="T57" fmla="*/ 115795 h 2659"/>
                <a:gd name="T58" fmla="*/ 18621 w 2574"/>
                <a:gd name="T59" fmla="*/ 117837 h 2659"/>
                <a:gd name="T60" fmla="*/ 22728 w 2574"/>
                <a:gd name="T61" fmla="*/ 119289 h 2659"/>
                <a:gd name="T62" fmla="*/ 26973 w 2574"/>
                <a:gd name="T63" fmla="*/ 120242 h 2659"/>
                <a:gd name="T64" fmla="*/ 31445 w 2574"/>
                <a:gd name="T65" fmla="*/ 120605 h 26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574" h="2659">
                  <a:moveTo>
                    <a:pt x="689" y="2658"/>
                  </a:moveTo>
                  <a:lnTo>
                    <a:pt x="689" y="2658"/>
                  </a:lnTo>
                  <a:lnTo>
                    <a:pt x="750" y="2656"/>
                  </a:lnTo>
                  <a:lnTo>
                    <a:pt x="782" y="2650"/>
                  </a:lnTo>
                  <a:lnTo>
                    <a:pt x="816" y="2645"/>
                  </a:lnTo>
                  <a:lnTo>
                    <a:pt x="858" y="2634"/>
                  </a:lnTo>
                  <a:lnTo>
                    <a:pt x="898" y="2624"/>
                  </a:lnTo>
                  <a:lnTo>
                    <a:pt x="938" y="2611"/>
                  </a:lnTo>
                  <a:lnTo>
                    <a:pt x="975" y="2595"/>
                  </a:lnTo>
                  <a:lnTo>
                    <a:pt x="1012" y="2576"/>
                  </a:lnTo>
                  <a:lnTo>
                    <a:pt x="1047" y="2555"/>
                  </a:lnTo>
                  <a:lnTo>
                    <a:pt x="1081" y="2531"/>
                  </a:lnTo>
                  <a:lnTo>
                    <a:pt x="1116" y="2507"/>
                  </a:lnTo>
                  <a:lnTo>
                    <a:pt x="1147" y="2478"/>
                  </a:lnTo>
                  <a:lnTo>
                    <a:pt x="1179" y="2449"/>
                  </a:lnTo>
                  <a:lnTo>
                    <a:pt x="1208" y="2414"/>
                  </a:lnTo>
                  <a:lnTo>
                    <a:pt x="1238" y="2380"/>
                  </a:lnTo>
                  <a:lnTo>
                    <a:pt x="1267" y="2340"/>
                  </a:lnTo>
                  <a:lnTo>
                    <a:pt x="1296" y="2298"/>
                  </a:lnTo>
                  <a:lnTo>
                    <a:pt x="1322" y="2253"/>
                  </a:lnTo>
                  <a:lnTo>
                    <a:pt x="1351" y="2205"/>
                  </a:lnTo>
                  <a:lnTo>
                    <a:pt x="1749" y="1484"/>
                  </a:lnTo>
                  <a:lnTo>
                    <a:pt x="2149" y="761"/>
                  </a:lnTo>
                  <a:lnTo>
                    <a:pt x="2573" y="0"/>
                  </a:lnTo>
                  <a:lnTo>
                    <a:pt x="437" y="1309"/>
                  </a:lnTo>
                  <a:lnTo>
                    <a:pt x="384" y="1344"/>
                  </a:lnTo>
                  <a:lnTo>
                    <a:pt x="331" y="1378"/>
                  </a:lnTo>
                  <a:lnTo>
                    <a:pt x="278" y="1415"/>
                  </a:lnTo>
                  <a:lnTo>
                    <a:pt x="230" y="1455"/>
                  </a:lnTo>
                  <a:lnTo>
                    <a:pt x="188" y="1495"/>
                  </a:lnTo>
                  <a:lnTo>
                    <a:pt x="151" y="1535"/>
                  </a:lnTo>
                  <a:lnTo>
                    <a:pt x="119" y="1579"/>
                  </a:lnTo>
                  <a:lnTo>
                    <a:pt x="90" y="1627"/>
                  </a:lnTo>
                  <a:lnTo>
                    <a:pt x="63" y="1675"/>
                  </a:lnTo>
                  <a:lnTo>
                    <a:pt x="42" y="1728"/>
                  </a:lnTo>
                  <a:lnTo>
                    <a:pt x="26" y="1778"/>
                  </a:lnTo>
                  <a:lnTo>
                    <a:pt x="13" y="1834"/>
                  </a:lnTo>
                  <a:lnTo>
                    <a:pt x="2" y="1887"/>
                  </a:lnTo>
                  <a:lnTo>
                    <a:pt x="0" y="1943"/>
                  </a:lnTo>
                  <a:lnTo>
                    <a:pt x="0" y="1998"/>
                  </a:lnTo>
                  <a:lnTo>
                    <a:pt x="5" y="2054"/>
                  </a:lnTo>
                  <a:lnTo>
                    <a:pt x="13" y="2110"/>
                  </a:lnTo>
                  <a:lnTo>
                    <a:pt x="26" y="2165"/>
                  </a:lnTo>
                  <a:lnTo>
                    <a:pt x="45" y="2218"/>
                  </a:lnTo>
                  <a:lnTo>
                    <a:pt x="69" y="2271"/>
                  </a:lnTo>
                  <a:lnTo>
                    <a:pt x="92" y="2314"/>
                  </a:lnTo>
                  <a:lnTo>
                    <a:pt x="116" y="2356"/>
                  </a:lnTo>
                  <a:lnTo>
                    <a:pt x="146" y="2393"/>
                  </a:lnTo>
                  <a:lnTo>
                    <a:pt x="177" y="2430"/>
                  </a:lnTo>
                  <a:lnTo>
                    <a:pt x="209" y="2465"/>
                  </a:lnTo>
                  <a:lnTo>
                    <a:pt x="246" y="2496"/>
                  </a:lnTo>
                  <a:lnTo>
                    <a:pt x="283" y="2526"/>
                  </a:lnTo>
                  <a:lnTo>
                    <a:pt x="323" y="2552"/>
                  </a:lnTo>
                  <a:lnTo>
                    <a:pt x="366" y="2576"/>
                  </a:lnTo>
                  <a:lnTo>
                    <a:pt x="408" y="2597"/>
                  </a:lnTo>
                  <a:lnTo>
                    <a:pt x="450" y="2616"/>
                  </a:lnTo>
                  <a:lnTo>
                    <a:pt x="498" y="2629"/>
                  </a:lnTo>
                  <a:lnTo>
                    <a:pt x="543" y="2642"/>
                  </a:lnTo>
                  <a:lnTo>
                    <a:pt x="591" y="2650"/>
                  </a:lnTo>
                  <a:lnTo>
                    <a:pt x="638" y="2656"/>
                  </a:lnTo>
                  <a:lnTo>
                    <a:pt x="689" y="2658"/>
                  </a:lnTo>
                </a:path>
              </a:pathLst>
            </a:custGeom>
            <a:solidFill>
              <a:srgbClr val="15133F"/>
            </a:solidFill>
            <a:ln w="12700" cap="flat">
              <a:solidFill>
                <a:srgbClr val="15133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192">
                <a:defRPr/>
              </a:pPr>
              <a:endParaRPr lang="en-US" sz="1765">
                <a:solidFill>
                  <a:srgbClr val="505050"/>
                </a:solidFill>
                <a:latin typeface="Segoe UI Semilight"/>
              </a:endParaRPr>
            </a:p>
          </p:txBody>
        </p:sp>
        <p:sp>
          <p:nvSpPr>
            <p:cNvPr id="8" name="Freeform 36">
              <a:extLst>
                <a:ext uri="{FF2B5EF4-FFF2-40B4-BE49-F238E27FC236}">
                  <a16:creationId xmlns:a16="http://schemas.microsoft.com/office/drawing/2014/main" id="{3B9A1CD4-5868-4C0E-99C5-18097348B4E7}"/>
                </a:ext>
              </a:extLst>
            </p:cNvPr>
            <p:cNvSpPr>
              <a:spLocks noChangeArrowheads="1"/>
            </p:cNvSpPr>
            <p:nvPr/>
          </p:nvSpPr>
          <p:spPr bwMode="auto">
            <a:xfrm>
              <a:off x="7788275" y="2338388"/>
              <a:ext cx="150813" cy="87312"/>
            </a:xfrm>
            <a:custGeom>
              <a:avLst/>
              <a:gdLst>
                <a:gd name="T0" fmla="*/ 150767 w 3292"/>
                <a:gd name="T1" fmla="*/ 60278 h 1912"/>
                <a:gd name="T2" fmla="*/ 150767 w 3292"/>
                <a:gd name="T3" fmla="*/ 60278 h 1912"/>
                <a:gd name="T4" fmla="*/ 146507 w 3292"/>
                <a:gd name="T5" fmla="*/ 57127 h 1912"/>
                <a:gd name="T6" fmla="*/ 142292 w 3292"/>
                <a:gd name="T7" fmla="*/ 54113 h 1912"/>
                <a:gd name="T8" fmla="*/ 137894 w 3292"/>
                <a:gd name="T9" fmla="*/ 51191 h 1912"/>
                <a:gd name="T10" fmla="*/ 133679 w 3292"/>
                <a:gd name="T11" fmla="*/ 48268 h 1912"/>
                <a:gd name="T12" fmla="*/ 129281 w 3292"/>
                <a:gd name="T13" fmla="*/ 45483 h 1912"/>
                <a:gd name="T14" fmla="*/ 124929 w 3292"/>
                <a:gd name="T15" fmla="*/ 42834 h 1912"/>
                <a:gd name="T16" fmla="*/ 120531 w 3292"/>
                <a:gd name="T17" fmla="*/ 40185 h 1912"/>
                <a:gd name="T18" fmla="*/ 116042 w 3292"/>
                <a:gd name="T19" fmla="*/ 37628 h 1912"/>
                <a:gd name="T20" fmla="*/ 111552 w 3292"/>
                <a:gd name="T21" fmla="*/ 35208 h 1912"/>
                <a:gd name="T22" fmla="*/ 107063 w 3292"/>
                <a:gd name="T23" fmla="*/ 32788 h 1912"/>
                <a:gd name="T24" fmla="*/ 102573 w 3292"/>
                <a:gd name="T25" fmla="*/ 30504 h 1912"/>
                <a:gd name="T26" fmla="*/ 98083 w 3292"/>
                <a:gd name="T27" fmla="*/ 28312 h 1912"/>
                <a:gd name="T28" fmla="*/ 93456 w 3292"/>
                <a:gd name="T29" fmla="*/ 26121 h 1912"/>
                <a:gd name="T30" fmla="*/ 88829 w 3292"/>
                <a:gd name="T31" fmla="*/ 24066 h 1912"/>
                <a:gd name="T32" fmla="*/ 84248 w 3292"/>
                <a:gd name="T33" fmla="*/ 22011 h 1912"/>
                <a:gd name="T34" fmla="*/ 79484 w 3292"/>
                <a:gd name="T35" fmla="*/ 20184 h 1912"/>
                <a:gd name="T36" fmla="*/ 74765 w 3292"/>
                <a:gd name="T37" fmla="*/ 18266 h 1912"/>
                <a:gd name="T38" fmla="*/ 70046 w 3292"/>
                <a:gd name="T39" fmla="*/ 16576 h 1912"/>
                <a:gd name="T40" fmla="*/ 65282 w 3292"/>
                <a:gd name="T41" fmla="*/ 14887 h 1912"/>
                <a:gd name="T42" fmla="*/ 60426 w 3292"/>
                <a:gd name="T43" fmla="*/ 13289 h 1912"/>
                <a:gd name="T44" fmla="*/ 55616 w 3292"/>
                <a:gd name="T45" fmla="*/ 11736 h 1912"/>
                <a:gd name="T46" fmla="*/ 50714 w 3292"/>
                <a:gd name="T47" fmla="*/ 10275 h 1912"/>
                <a:gd name="T48" fmla="*/ 45858 w 3292"/>
                <a:gd name="T49" fmla="*/ 8950 h 1912"/>
                <a:gd name="T50" fmla="*/ 40910 w 3292"/>
                <a:gd name="T51" fmla="*/ 7626 h 1912"/>
                <a:gd name="T52" fmla="*/ 35917 w 3292"/>
                <a:gd name="T53" fmla="*/ 6393 h 1912"/>
                <a:gd name="T54" fmla="*/ 30831 w 3292"/>
                <a:gd name="T55" fmla="*/ 5297 h 1912"/>
                <a:gd name="T56" fmla="*/ 25838 w 3292"/>
                <a:gd name="T57" fmla="*/ 4247 h 1912"/>
                <a:gd name="T58" fmla="*/ 20753 w 3292"/>
                <a:gd name="T59" fmla="*/ 3242 h 1912"/>
                <a:gd name="T60" fmla="*/ 15530 w 3292"/>
                <a:gd name="T61" fmla="*/ 2283 h 1912"/>
                <a:gd name="T62" fmla="*/ 10445 w 3292"/>
                <a:gd name="T63" fmla="*/ 1461 h 1912"/>
                <a:gd name="T64" fmla="*/ 5177 w 3292"/>
                <a:gd name="T65" fmla="*/ 731 h 1912"/>
                <a:gd name="T66" fmla="*/ 0 w 3292"/>
                <a:gd name="T67" fmla="*/ 0 h 1912"/>
                <a:gd name="T68" fmla="*/ 0 w 3292"/>
                <a:gd name="T69" fmla="*/ 37628 h 1912"/>
                <a:gd name="T70" fmla="*/ 0 w 3292"/>
                <a:gd name="T71" fmla="*/ 37628 h 1912"/>
                <a:gd name="T72" fmla="*/ 8475 w 3292"/>
                <a:gd name="T73" fmla="*/ 38861 h 1912"/>
                <a:gd name="T74" fmla="*/ 16859 w 3292"/>
                <a:gd name="T75" fmla="*/ 40277 h 1912"/>
                <a:gd name="T76" fmla="*/ 25105 w 3292"/>
                <a:gd name="T77" fmla="*/ 41875 h 1912"/>
                <a:gd name="T78" fmla="*/ 33259 w 3292"/>
                <a:gd name="T79" fmla="*/ 43793 h 1912"/>
                <a:gd name="T80" fmla="*/ 41277 w 3292"/>
                <a:gd name="T81" fmla="*/ 46122 h 1912"/>
                <a:gd name="T82" fmla="*/ 49294 w 3292"/>
                <a:gd name="T83" fmla="*/ 48542 h 1912"/>
                <a:gd name="T84" fmla="*/ 57173 w 3292"/>
                <a:gd name="T85" fmla="*/ 51191 h 1912"/>
                <a:gd name="T86" fmla="*/ 64824 w 3292"/>
                <a:gd name="T87" fmla="*/ 54205 h 1912"/>
                <a:gd name="T88" fmla="*/ 72475 w 3292"/>
                <a:gd name="T89" fmla="*/ 57493 h 1912"/>
                <a:gd name="T90" fmla="*/ 79988 w 3292"/>
                <a:gd name="T91" fmla="*/ 61009 h 1912"/>
                <a:gd name="T92" fmla="*/ 87409 w 3292"/>
                <a:gd name="T93" fmla="*/ 64616 h 1912"/>
                <a:gd name="T94" fmla="*/ 94693 w 3292"/>
                <a:gd name="T95" fmla="*/ 68726 h 1912"/>
                <a:gd name="T96" fmla="*/ 101840 w 3292"/>
                <a:gd name="T97" fmla="*/ 72973 h 1912"/>
                <a:gd name="T98" fmla="*/ 108895 w 3292"/>
                <a:gd name="T99" fmla="*/ 77448 h 1912"/>
                <a:gd name="T100" fmla="*/ 115813 w 3292"/>
                <a:gd name="T101" fmla="*/ 82152 h 1912"/>
                <a:gd name="T102" fmla="*/ 122593 w 3292"/>
                <a:gd name="T103" fmla="*/ 87266 h 1912"/>
                <a:gd name="T104" fmla="*/ 150767 w 3292"/>
                <a:gd name="T105" fmla="*/ 60278 h 19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292" h="1912">
                  <a:moveTo>
                    <a:pt x="3291" y="1320"/>
                  </a:moveTo>
                  <a:lnTo>
                    <a:pt x="3291" y="1320"/>
                  </a:lnTo>
                  <a:lnTo>
                    <a:pt x="3198" y="1251"/>
                  </a:lnTo>
                  <a:lnTo>
                    <a:pt x="3106" y="1185"/>
                  </a:lnTo>
                  <a:lnTo>
                    <a:pt x="3010" y="1121"/>
                  </a:lnTo>
                  <a:lnTo>
                    <a:pt x="2918" y="1057"/>
                  </a:lnTo>
                  <a:lnTo>
                    <a:pt x="2822" y="996"/>
                  </a:lnTo>
                  <a:lnTo>
                    <a:pt x="2727" y="938"/>
                  </a:lnTo>
                  <a:lnTo>
                    <a:pt x="2631" y="880"/>
                  </a:lnTo>
                  <a:lnTo>
                    <a:pt x="2533" y="824"/>
                  </a:lnTo>
                  <a:lnTo>
                    <a:pt x="2435" y="771"/>
                  </a:lnTo>
                  <a:lnTo>
                    <a:pt x="2337" y="718"/>
                  </a:lnTo>
                  <a:lnTo>
                    <a:pt x="2239" y="668"/>
                  </a:lnTo>
                  <a:lnTo>
                    <a:pt x="2141" y="620"/>
                  </a:lnTo>
                  <a:lnTo>
                    <a:pt x="2040" y="572"/>
                  </a:lnTo>
                  <a:lnTo>
                    <a:pt x="1939" y="527"/>
                  </a:lnTo>
                  <a:lnTo>
                    <a:pt x="1839" y="482"/>
                  </a:lnTo>
                  <a:lnTo>
                    <a:pt x="1735" y="442"/>
                  </a:lnTo>
                  <a:lnTo>
                    <a:pt x="1632" y="400"/>
                  </a:lnTo>
                  <a:lnTo>
                    <a:pt x="1529" y="363"/>
                  </a:lnTo>
                  <a:lnTo>
                    <a:pt x="1425" y="326"/>
                  </a:lnTo>
                  <a:lnTo>
                    <a:pt x="1319" y="291"/>
                  </a:lnTo>
                  <a:lnTo>
                    <a:pt x="1214" y="257"/>
                  </a:lnTo>
                  <a:lnTo>
                    <a:pt x="1107" y="225"/>
                  </a:lnTo>
                  <a:lnTo>
                    <a:pt x="1001" y="196"/>
                  </a:lnTo>
                  <a:lnTo>
                    <a:pt x="893" y="167"/>
                  </a:lnTo>
                  <a:lnTo>
                    <a:pt x="784" y="140"/>
                  </a:lnTo>
                  <a:lnTo>
                    <a:pt x="673" y="116"/>
                  </a:lnTo>
                  <a:lnTo>
                    <a:pt x="564" y="93"/>
                  </a:lnTo>
                  <a:lnTo>
                    <a:pt x="453" y="71"/>
                  </a:lnTo>
                  <a:lnTo>
                    <a:pt x="339" y="50"/>
                  </a:lnTo>
                  <a:lnTo>
                    <a:pt x="228" y="32"/>
                  </a:lnTo>
                  <a:lnTo>
                    <a:pt x="113" y="16"/>
                  </a:lnTo>
                  <a:lnTo>
                    <a:pt x="0" y="0"/>
                  </a:lnTo>
                  <a:lnTo>
                    <a:pt x="0" y="824"/>
                  </a:lnTo>
                  <a:lnTo>
                    <a:pt x="185" y="851"/>
                  </a:lnTo>
                  <a:lnTo>
                    <a:pt x="368" y="882"/>
                  </a:lnTo>
                  <a:lnTo>
                    <a:pt x="548" y="917"/>
                  </a:lnTo>
                  <a:lnTo>
                    <a:pt x="726" y="959"/>
                  </a:lnTo>
                  <a:lnTo>
                    <a:pt x="901" y="1010"/>
                  </a:lnTo>
                  <a:lnTo>
                    <a:pt x="1076" y="1063"/>
                  </a:lnTo>
                  <a:lnTo>
                    <a:pt x="1248" y="1121"/>
                  </a:lnTo>
                  <a:lnTo>
                    <a:pt x="1415" y="1187"/>
                  </a:lnTo>
                  <a:lnTo>
                    <a:pt x="1582" y="1259"/>
                  </a:lnTo>
                  <a:lnTo>
                    <a:pt x="1746" y="1336"/>
                  </a:lnTo>
                  <a:lnTo>
                    <a:pt x="1908" y="1415"/>
                  </a:lnTo>
                  <a:lnTo>
                    <a:pt x="2067" y="1505"/>
                  </a:lnTo>
                  <a:lnTo>
                    <a:pt x="2223" y="1598"/>
                  </a:lnTo>
                  <a:lnTo>
                    <a:pt x="2377" y="1696"/>
                  </a:lnTo>
                  <a:lnTo>
                    <a:pt x="2528" y="1799"/>
                  </a:lnTo>
                  <a:lnTo>
                    <a:pt x="2676" y="1911"/>
                  </a:lnTo>
                  <a:lnTo>
                    <a:pt x="3291" y="1320"/>
                  </a:lnTo>
                </a:path>
              </a:pathLst>
            </a:custGeom>
            <a:solidFill>
              <a:srgbClr val="15133F"/>
            </a:solidFill>
            <a:ln w="12700" cap="flat">
              <a:solidFill>
                <a:srgbClr val="15133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192">
                <a:defRPr/>
              </a:pPr>
              <a:endParaRPr lang="en-US" sz="1765">
                <a:solidFill>
                  <a:srgbClr val="505050"/>
                </a:solidFill>
                <a:latin typeface="Segoe UI Semilight"/>
              </a:endParaRPr>
            </a:p>
          </p:txBody>
        </p:sp>
        <p:sp>
          <p:nvSpPr>
            <p:cNvPr id="9" name="Freeform 37">
              <a:extLst>
                <a:ext uri="{FF2B5EF4-FFF2-40B4-BE49-F238E27FC236}">
                  <a16:creationId xmlns:a16="http://schemas.microsoft.com/office/drawing/2014/main" id="{6E631FDF-28CE-4897-A797-1AE08A3AC56E}"/>
                </a:ext>
              </a:extLst>
            </p:cNvPr>
            <p:cNvSpPr>
              <a:spLocks noChangeArrowheads="1"/>
            </p:cNvSpPr>
            <p:nvPr/>
          </p:nvSpPr>
          <p:spPr bwMode="auto">
            <a:xfrm>
              <a:off x="7975600" y="2455863"/>
              <a:ext cx="88900" cy="144462"/>
            </a:xfrm>
            <a:custGeom>
              <a:avLst/>
              <a:gdLst>
                <a:gd name="T0" fmla="*/ 0 w 1944"/>
                <a:gd name="T1" fmla="*/ 27033 h 3185"/>
                <a:gd name="T2" fmla="*/ 0 w 1944"/>
                <a:gd name="T3" fmla="*/ 27033 h 3185"/>
                <a:gd name="T4" fmla="*/ 4756 w 1944"/>
                <a:gd name="T5" fmla="*/ 33519 h 3185"/>
                <a:gd name="T6" fmla="*/ 9329 w 1944"/>
                <a:gd name="T7" fmla="*/ 40232 h 3185"/>
                <a:gd name="T8" fmla="*/ 13582 w 1944"/>
                <a:gd name="T9" fmla="*/ 46990 h 3185"/>
                <a:gd name="T10" fmla="*/ 17698 w 1944"/>
                <a:gd name="T11" fmla="*/ 53839 h 3185"/>
                <a:gd name="T12" fmla="*/ 21585 w 1944"/>
                <a:gd name="T13" fmla="*/ 60824 h 3185"/>
                <a:gd name="T14" fmla="*/ 25335 w 1944"/>
                <a:gd name="T15" fmla="*/ 67899 h 3185"/>
                <a:gd name="T16" fmla="*/ 28856 w 1944"/>
                <a:gd name="T17" fmla="*/ 75111 h 3185"/>
                <a:gd name="T18" fmla="*/ 32103 w 1944"/>
                <a:gd name="T19" fmla="*/ 82414 h 3185"/>
                <a:gd name="T20" fmla="*/ 35167 w 1944"/>
                <a:gd name="T21" fmla="*/ 89898 h 3185"/>
                <a:gd name="T22" fmla="*/ 37956 w 1944"/>
                <a:gd name="T23" fmla="*/ 97291 h 3185"/>
                <a:gd name="T24" fmla="*/ 40609 w 1944"/>
                <a:gd name="T25" fmla="*/ 104865 h 3185"/>
                <a:gd name="T26" fmla="*/ 43032 w 1944"/>
                <a:gd name="T27" fmla="*/ 112667 h 3185"/>
                <a:gd name="T28" fmla="*/ 45227 w 1944"/>
                <a:gd name="T29" fmla="*/ 120514 h 3185"/>
                <a:gd name="T30" fmla="*/ 47285 w 1944"/>
                <a:gd name="T31" fmla="*/ 128315 h 3185"/>
                <a:gd name="T32" fmla="*/ 49115 w 1944"/>
                <a:gd name="T33" fmla="*/ 136388 h 3185"/>
                <a:gd name="T34" fmla="*/ 50532 w 1944"/>
                <a:gd name="T35" fmla="*/ 144417 h 3185"/>
                <a:gd name="T36" fmla="*/ 88854 w 1944"/>
                <a:gd name="T37" fmla="*/ 144417 h 3185"/>
                <a:gd name="T38" fmla="*/ 88854 w 1944"/>
                <a:gd name="T39" fmla="*/ 144417 h 3185"/>
                <a:gd name="T40" fmla="*/ 88123 w 1944"/>
                <a:gd name="T41" fmla="*/ 139382 h 3185"/>
                <a:gd name="T42" fmla="*/ 87254 w 1944"/>
                <a:gd name="T43" fmla="*/ 134438 h 3185"/>
                <a:gd name="T44" fmla="*/ 86431 w 1944"/>
                <a:gd name="T45" fmla="*/ 129494 h 3185"/>
                <a:gd name="T46" fmla="*/ 85470 w 1944"/>
                <a:gd name="T47" fmla="*/ 124596 h 3185"/>
                <a:gd name="T48" fmla="*/ 84373 w 1944"/>
                <a:gd name="T49" fmla="*/ 119652 h 3185"/>
                <a:gd name="T50" fmla="*/ 83275 w 1944"/>
                <a:gd name="T51" fmla="*/ 114844 h 3185"/>
                <a:gd name="T52" fmla="*/ 82040 w 1944"/>
                <a:gd name="T53" fmla="*/ 110036 h 3185"/>
                <a:gd name="T54" fmla="*/ 80714 w 1944"/>
                <a:gd name="T55" fmla="*/ 105228 h 3185"/>
                <a:gd name="T56" fmla="*/ 79388 w 1944"/>
                <a:gd name="T57" fmla="*/ 100556 h 3185"/>
                <a:gd name="T58" fmla="*/ 77925 w 1944"/>
                <a:gd name="T59" fmla="*/ 95749 h 3185"/>
                <a:gd name="T60" fmla="*/ 76461 w 1944"/>
                <a:gd name="T61" fmla="*/ 91213 h 3185"/>
                <a:gd name="T62" fmla="*/ 74906 w 1944"/>
                <a:gd name="T63" fmla="*/ 86541 h 3185"/>
                <a:gd name="T64" fmla="*/ 73214 w 1944"/>
                <a:gd name="T65" fmla="*/ 81960 h 3185"/>
                <a:gd name="T66" fmla="*/ 71522 w 1944"/>
                <a:gd name="T67" fmla="*/ 77288 h 3185"/>
                <a:gd name="T68" fmla="*/ 69693 w 1944"/>
                <a:gd name="T69" fmla="*/ 72843 h 3185"/>
                <a:gd name="T70" fmla="*/ 67773 w 1944"/>
                <a:gd name="T71" fmla="*/ 68262 h 3185"/>
                <a:gd name="T72" fmla="*/ 65806 w 1944"/>
                <a:gd name="T73" fmla="*/ 63817 h 3185"/>
                <a:gd name="T74" fmla="*/ 63748 w 1944"/>
                <a:gd name="T75" fmla="*/ 59372 h 3185"/>
                <a:gd name="T76" fmla="*/ 61553 w 1944"/>
                <a:gd name="T77" fmla="*/ 54927 h 3185"/>
                <a:gd name="T78" fmla="*/ 59404 w 1944"/>
                <a:gd name="T79" fmla="*/ 50482 h 3185"/>
                <a:gd name="T80" fmla="*/ 57072 w 1944"/>
                <a:gd name="T81" fmla="*/ 46128 h 3185"/>
                <a:gd name="T82" fmla="*/ 54648 w 1944"/>
                <a:gd name="T83" fmla="*/ 41819 h 3185"/>
                <a:gd name="T84" fmla="*/ 52224 w 1944"/>
                <a:gd name="T85" fmla="*/ 37510 h 3185"/>
                <a:gd name="T86" fmla="*/ 49709 w 1944"/>
                <a:gd name="T87" fmla="*/ 33292 h 3185"/>
                <a:gd name="T88" fmla="*/ 47011 w 1944"/>
                <a:gd name="T89" fmla="*/ 28938 h 3185"/>
                <a:gd name="T90" fmla="*/ 44359 w 1944"/>
                <a:gd name="T91" fmla="*/ 24765 h 3185"/>
                <a:gd name="T92" fmla="*/ 41569 w 1944"/>
                <a:gd name="T93" fmla="*/ 20547 h 3185"/>
                <a:gd name="T94" fmla="*/ 38779 w 1944"/>
                <a:gd name="T95" fmla="*/ 16465 h 3185"/>
                <a:gd name="T96" fmla="*/ 35761 w 1944"/>
                <a:gd name="T97" fmla="*/ 12246 h 3185"/>
                <a:gd name="T98" fmla="*/ 32834 w 1944"/>
                <a:gd name="T99" fmla="*/ 8164 h 3185"/>
                <a:gd name="T100" fmla="*/ 29725 w 1944"/>
                <a:gd name="T101" fmla="*/ 4037 h 3185"/>
                <a:gd name="T102" fmla="*/ 26524 w 1944"/>
                <a:gd name="T103" fmla="*/ 0 h 3185"/>
                <a:gd name="T104" fmla="*/ 0 w 1944"/>
                <a:gd name="T105" fmla="*/ 27033 h 318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44" h="3185">
                  <a:moveTo>
                    <a:pt x="0" y="596"/>
                  </a:moveTo>
                  <a:lnTo>
                    <a:pt x="0" y="596"/>
                  </a:lnTo>
                  <a:lnTo>
                    <a:pt x="104" y="739"/>
                  </a:lnTo>
                  <a:lnTo>
                    <a:pt x="204" y="887"/>
                  </a:lnTo>
                  <a:lnTo>
                    <a:pt x="297" y="1036"/>
                  </a:lnTo>
                  <a:lnTo>
                    <a:pt x="387" y="1187"/>
                  </a:lnTo>
                  <a:lnTo>
                    <a:pt x="472" y="1341"/>
                  </a:lnTo>
                  <a:lnTo>
                    <a:pt x="554" y="1497"/>
                  </a:lnTo>
                  <a:lnTo>
                    <a:pt x="631" y="1656"/>
                  </a:lnTo>
                  <a:lnTo>
                    <a:pt x="702" y="1817"/>
                  </a:lnTo>
                  <a:lnTo>
                    <a:pt x="769" y="1982"/>
                  </a:lnTo>
                  <a:lnTo>
                    <a:pt x="830" y="2145"/>
                  </a:lnTo>
                  <a:lnTo>
                    <a:pt x="888" y="2312"/>
                  </a:lnTo>
                  <a:lnTo>
                    <a:pt x="941" y="2484"/>
                  </a:lnTo>
                  <a:lnTo>
                    <a:pt x="989" y="2657"/>
                  </a:lnTo>
                  <a:lnTo>
                    <a:pt x="1034" y="2829"/>
                  </a:lnTo>
                  <a:lnTo>
                    <a:pt x="1074" y="3007"/>
                  </a:lnTo>
                  <a:lnTo>
                    <a:pt x="1105" y="3184"/>
                  </a:lnTo>
                  <a:lnTo>
                    <a:pt x="1943" y="3184"/>
                  </a:lnTo>
                  <a:lnTo>
                    <a:pt x="1927" y="3073"/>
                  </a:lnTo>
                  <a:lnTo>
                    <a:pt x="1908" y="2964"/>
                  </a:lnTo>
                  <a:lnTo>
                    <a:pt x="1890" y="2855"/>
                  </a:lnTo>
                  <a:lnTo>
                    <a:pt x="1869" y="2747"/>
                  </a:lnTo>
                  <a:lnTo>
                    <a:pt x="1845" y="2638"/>
                  </a:lnTo>
                  <a:lnTo>
                    <a:pt x="1821" y="2532"/>
                  </a:lnTo>
                  <a:lnTo>
                    <a:pt x="1794" y="2426"/>
                  </a:lnTo>
                  <a:lnTo>
                    <a:pt x="1765" y="2320"/>
                  </a:lnTo>
                  <a:lnTo>
                    <a:pt x="1736" y="2217"/>
                  </a:lnTo>
                  <a:lnTo>
                    <a:pt x="1704" y="2111"/>
                  </a:lnTo>
                  <a:lnTo>
                    <a:pt x="1672" y="2011"/>
                  </a:lnTo>
                  <a:lnTo>
                    <a:pt x="1638" y="1908"/>
                  </a:lnTo>
                  <a:lnTo>
                    <a:pt x="1601" y="1807"/>
                  </a:lnTo>
                  <a:lnTo>
                    <a:pt x="1564" y="1704"/>
                  </a:lnTo>
                  <a:lnTo>
                    <a:pt x="1524" y="1606"/>
                  </a:lnTo>
                  <a:lnTo>
                    <a:pt x="1482" y="1505"/>
                  </a:lnTo>
                  <a:lnTo>
                    <a:pt x="1439" y="1407"/>
                  </a:lnTo>
                  <a:lnTo>
                    <a:pt x="1394" y="1309"/>
                  </a:lnTo>
                  <a:lnTo>
                    <a:pt x="1346" y="1211"/>
                  </a:lnTo>
                  <a:lnTo>
                    <a:pt x="1299" y="1113"/>
                  </a:lnTo>
                  <a:lnTo>
                    <a:pt x="1248" y="1017"/>
                  </a:lnTo>
                  <a:lnTo>
                    <a:pt x="1195" y="922"/>
                  </a:lnTo>
                  <a:lnTo>
                    <a:pt x="1142" y="827"/>
                  </a:lnTo>
                  <a:lnTo>
                    <a:pt x="1087" y="734"/>
                  </a:lnTo>
                  <a:lnTo>
                    <a:pt x="1028" y="638"/>
                  </a:lnTo>
                  <a:lnTo>
                    <a:pt x="970" y="546"/>
                  </a:lnTo>
                  <a:lnTo>
                    <a:pt x="909" y="453"/>
                  </a:lnTo>
                  <a:lnTo>
                    <a:pt x="848" y="363"/>
                  </a:lnTo>
                  <a:lnTo>
                    <a:pt x="782" y="270"/>
                  </a:lnTo>
                  <a:lnTo>
                    <a:pt x="718" y="180"/>
                  </a:lnTo>
                  <a:lnTo>
                    <a:pt x="650" y="89"/>
                  </a:lnTo>
                  <a:lnTo>
                    <a:pt x="580" y="0"/>
                  </a:lnTo>
                  <a:lnTo>
                    <a:pt x="0" y="596"/>
                  </a:lnTo>
                </a:path>
              </a:pathLst>
            </a:custGeom>
            <a:solidFill>
              <a:srgbClr val="15133F"/>
            </a:solidFill>
            <a:ln w="12700" cap="flat">
              <a:solidFill>
                <a:srgbClr val="15133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wrap="none" anchor="ctr"/>
            <a:lstStyle/>
            <a:p>
              <a:pPr defTabSz="914192">
                <a:defRPr/>
              </a:pPr>
              <a:endParaRPr lang="en-US" sz="1765">
                <a:solidFill>
                  <a:srgbClr val="505050"/>
                </a:solidFill>
                <a:latin typeface="Segoe UI Semilight"/>
              </a:endParaRPr>
            </a:p>
          </p:txBody>
        </p:sp>
      </p:grpSp>
    </p:spTree>
    <p:extLst>
      <p:ext uri="{BB962C8B-B14F-4D97-AF65-F5344CB8AC3E}">
        <p14:creationId xmlns:p14="http://schemas.microsoft.com/office/powerpoint/2010/main" val="1514290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a14="http://schemas.microsoft.com/office/drawing/2010/main"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75" name="Straight Connector 174"/>
          <p:cNvCxnSpPr/>
          <p:nvPr/>
        </p:nvCxnSpPr>
        <p:spPr>
          <a:xfrm flipV="1">
            <a:off x="520164" y="3695770"/>
            <a:ext cx="10551750" cy="19252"/>
          </a:xfrm>
          <a:prstGeom prst="line">
            <a:avLst/>
          </a:prstGeom>
          <a:ln w="31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5811342" y="1232158"/>
            <a:ext cx="12668" cy="4930336"/>
          </a:xfrm>
          <a:prstGeom prst="line">
            <a:avLst/>
          </a:prstGeom>
          <a:ln w="3175">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5855191" y="6642197"/>
            <a:ext cx="3510995" cy="226294"/>
          </a:xfrm>
          <a:prstGeom prst="rect">
            <a:avLst/>
          </a:prstGeom>
        </p:spPr>
        <p:txBody>
          <a:bodyPr wrap="square">
            <a:spAutoFit/>
          </a:bodyPr>
          <a:lstStyle/>
          <a:p>
            <a:pPr defTabSz="914367">
              <a:defRPr/>
            </a:pPr>
            <a:r>
              <a:rPr lang="en-US" sz="882" dirty="0">
                <a:solidFill>
                  <a:srgbClr val="FFB900"/>
                </a:solidFill>
                <a:latin typeface="Segoe UI" panose="020B0502040204020203" pitchFamily="34" charset="0"/>
                <a:cs typeface="Segoe UI" panose="020B0502040204020203" pitchFamily="34" charset="0"/>
              </a:rPr>
              <a:t>Azure RI + Azure Hybrid Benefit price</a:t>
            </a:r>
            <a:endParaRPr lang="en-US" sz="882" dirty="0">
              <a:solidFill>
                <a:srgbClr val="FFB900"/>
              </a:solidFill>
              <a:latin typeface="Segoe UI Semilight"/>
            </a:endParaRPr>
          </a:p>
        </p:txBody>
      </p:sp>
      <p:sp>
        <p:nvSpPr>
          <p:cNvPr id="177" name="Rectangle 176"/>
          <p:cNvSpPr/>
          <p:nvPr/>
        </p:nvSpPr>
        <p:spPr>
          <a:xfrm>
            <a:off x="4079044" y="6637806"/>
            <a:ext cx="1662952" cy="226294"/>
          </a:xfrm>
          <a:prstGeom prst="rect">
            <a:avLst/>
          </a:prstGeom>
        </p:spPr>
        <p:txBody>
          <a:bodyPr wrap="none">
            <a:spAutoFit/>
          </a:bodyPr>
          <a:lstStyle/>
          <a:p>
            <a:pPr defTabSz="914367">
              <a:defRPr/>
            </a:pPr>
            <a:r>
              <a:rPr lang="en-US" sz="882" dirty="0">
                <a:solidFill>
                  <a:srgbClr val="FFFFFF"/>
                </a:solidFill>
                <a:latin typeface="Segoe UI" panose="020B0502040204020203" pitchFamily="34" charset="0"/>
                <a:cs typeface="Segoe UI" panose="020B0502040204020203" pitchFamily="34" charset="0"/>
              </a:rPr>
              <a:t>Base VM pay-as-you-go price</a:t>
            </a:r>
          </a:p>
        </p:txBody>
      </p:sp>
      <p:sp>
        <p:nvSpPr>
          <p:cNvPr id="45" name="Rectangle 44"/>
          <p:cNvSpPr/>
          <p:nvPr/>
        </p:nvSpPr>
        <p:spPr bwMode="auto">
          <a:xfrm>
            <a:off x="1237320" y="1167599"/>
            <a:ext cx="1342151" cy="224105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171" name="TextBox 170"/>
          <p:cNvSpPr txBox="1"/>
          <p:nvPr/>
        </p:nvSpPr>
        <p:spPr>
          <a:xfrm rot="16200000">
            <a:off x="-632949" y="1986769"/>
            <a:ext cx="2465168"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Dv2 Series</a:t>
            </a:r>
          </a:p>
        </p:txBody>
      </p:sp>
      <p:sp>
        <p:nvSpPr>
          <p:cNvPr id="3" name="TextBox 2"/>
          <p:cNvSpPr txBox="1"/>
          <p:nvPr/>
        </p:nvSpPr>
        <p:spPr>
          <a:xfrm>
            <a:off x="1329163" y="3331109"/>
            <a:ext cx="1220672"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57" name="TextBox 56"/>
          <p:cNvSpPr txBox="1"/>
          <p:nvPr/>
        </p:nvSpPr>
        <p:spPr>
          <a:xfrm>
            <a:off x="3602175" y="3331109"/>
            <a:ext cx="1247387"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61" name="Rectangle 60"/>
          <p:cNvSpPr/>
          <p:nvPr/>
        </p:nvSpPr>
        <p:spPr bwMode="auto">
          <a:xfrm>
            <a:off x="3504925" y="1172998"/>
            <a:ext cx="1344637" cy="224105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2" name="TextBox 1"/>
          <p:cNvSpPr txBox="1"/>
          <p:nvPr/>
        </p:nvSpPr>
        <p:spPr>
          <a:xfrm>
            <a:off x="1165664" y="2098301"/>
            <a:ext cx="827233" cy="77845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961" dirty="0">
                <a:solidFill>
                  <a:srgbClr val="353535"/>
                </a:solidFill>
                <a:latin typeface="Segoe UI Semilight"/>
              </a:rPr>
              <a:t>65%</a:t>
            </a:r>
            <a:endParaRPr lang="en-US" sz="2353" dirty="0">
              <a:solidFill>
                <a:srgbClr val="353535"/>
              </a:solidFill>
              <a:latin typeface="Segoe UI Semilight"/>
            </a:endParaRPr>
          </a:p>
        </p:txBody>
      </p:sp>
      <p:sp>
        <p:nvSpPr>
          <p:cNvPr id="174" name="TextBox 173"/>
          <p:cNvSpPr txBox="1"/>
          <p:nvPr/>
        </p:nvSpPr>
        <p:spPr>
          <a:xfrm rot="16200000">
            <a:off x="-172446" y="5339374"/>
            <a:ext cx="1544163"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F Series</a:t>
            </a:r>
          </a:p>
        </p:txBody>
      </p:sp>
      <p:sp>
        <p:nvSpPr>
          <p:cNvPr id="56" name="TextBox 55"/>
          <p:cNvSpPr txBox="1"/>
          <p:nvPr/>
        </p:nvSpPr>
        <p:spPr>
          <a:xfrm>
            <a:off x="1329163" y="6093349"/>
            <a:ext cx="1220672"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58" name="TextBox 57"/>
          <p:cNvSpPr txBox="1"/>
          <p:nvPr/>
        </p:nvSpPr>
        <p:spPr>
          <a:xfrm>
            <a:off x="3602175" y="6093349"/>
            <a:ext cx="1247387"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72" name="Rectangle 71"/>
          <p:cNvSpPr/>
          <p:nvPr/>
        </p:nvSpPr>
        <p:spPr bwMode="auto">
          <a:xfrm>
            <a:off x="1278687" y="3919880"/>
            <a:ext cx="1344637" cy="224105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75" name="Rectangle 74"/>
          <p:cNvSpPr/>
          <p:nvPr/>
        </p:nvSpPr>
        <p:spPr bwMode="auto">
          <a:xfrm>
            <a:off x="3497655" y="3919880"/>
            <a:ext cx="1344637" cy="224105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60" name="TextBox 59"/>
          <p:cNvSpPr txBox="1"/>
          <p:nvPr/>
        </p:nvSpPr>
        <p:spPr>
          <a:xfrm>
            <a:off x="1176218" y="4871415"/>
            <a:ext cx="1392970" cy="77845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961" dirty="0">
                <a:solidFill>
                  <a:srgbClr val="353535"/>
                </a:solidFill>
                <a:latin typeface="Segoe UI Semilight"/>
              </a:rPr>
              <a:t>56%-66%</a:t>
            </a:r>
            <a:endParaRPr lang="en-US" sz="2353" dirty="0">
              <a:solidFill>
                <a:srgbClr val="353535"/>
              </a:solidFill>
              <a:latin typeface="Segoe UI Semilight"/>
            </a:endParaRPr>
          </a:p>
        </p:txBody>
      </p:sp>
      <p:sp>
        <p:nvSpPr>
          <p:cNvPr id="88" name="TextBox 87"/>
          <p:cNvSpPr txBox="1"/>
          <p:nvPr/>
        </p:nvSpPr>
        <p:spPr>
          <a:xfrm>
            <a:off x="3418464" y="5000230"/>
            <a:ext cx="1388256" cy="77845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961" dirty="0">
                <a:solidFill>
                  <a:srgbClr val="353535"/>
                </a:solidFill>
                <a:latin typeface="Segoe UI Semilight"/>
              </a:rPr>
              <a:t>68%-78%</a:t>
            </a:r>
            <a:endParaRPr lang="en-US" sz="2353" dirty="0">
              <a:solidFill>
                <a:srgbClr val="353535"/>
              </a:solidFill>
              <a:latin typeface="Segoe UI Semilight"/>
            </a:endParaRPr>
          </a:p>
        </p:txBody>
      </p:sp>
      <p:sp>
        <p:nvSpPr>
          <p:cNvPr id="172" name="TextBox 171"/>
          <p:cNvSpPr txBox="1"/>
          <p:nvPr/>
        </p:nvSpPr>
        <p:spPr>
          <a:xfrm rot="16200000">
            <a:off x="4874426" y="2006020"/>
            <a:ext cx="2465168"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Ev3 Series</a:t>
            </a:r>
          </a:p>
        </p:txBody>
      </p:sp>
      <p:sp>
        <p:nvSpPr>
          <p:cNvPr id="64" name="Rectangle 63"/>
          <p:cNvSpPr/>
          <p:nvPr/>
        </p:nvSpPr>
        <p:spPr bwMode="auto">
          <a:xfrm>
            <a:off x="6840032" y="1173123"/>
            <a:ext cx="1344637" cy="224105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67" name="Rectangle 66"/>
          <p:cNvSpPr/>
          <p:nvPr/>
        </p:nvSpPr>
        <p:spPr bwMode="auto">
          <a:xfrm>
            <a:off x="9080827" y="1177748"/>
            <a:ext cx="1344637" cy="224105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70" name="TextBox 69"/>
          <p:cNvSpPr txBox="1"/>
          <p:nvPr/>
        </p:nvSpPr>
        <p:spPr>
          <a:xfrm>
            <a:off x="6889854" y="3325158"/>
            <a:ext cx="1220672"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71" name="TextBox 70"/>
          <p:cNvSpPr txBox="1"/>
          <p:nvPr/>
        </p:nvSpPr>
        <p:spPr>
          <a:xfrm>
            <a:off x="9162865" y="3325158"/>
            <a:ext cx="1247387"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173" name="TextBox 172"/>
          <p:cNvSpPr txBox="1"/>
          <p:nvPr/>
        </p:nvSpPr>
        <p:spPr>
          <a:xfrm rot="16200000">
            <a:off x="5328746" y="5335736"/>
            <a:ext cx="1544163" cy="61552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dirty="0">
                <a:solidFill>
                  <a:srgbClr val="FFFFFF"/>
                </a:solidFill>
                <a:latin typeface="Segoe UI Light"/>
              </a:rPr>
              <a:t>M Series</a:t>
            </a:r>
          </a:p>
        </p:txBody>
      </p:sp>
      <p:sp>
        <p:nvSpPr>
          <p:cNvPr id="78" name="TextBox 77"/>
          <p:cNvSpPr txBox="1"/>
          <p:nvPr/>
        </p:nvSpPr>
        <p:spPr>
          <a:xfrm>
            <a:off x="6879920" y="6093349"/>
            <a:ext cx="1220672"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1-year term</a:t>
            </a:r>
          </a:p>
        </p:txBody>
      </p:sp>
      <p:sp>
        <p:nvSpPr>
          <p:cNvPr id="79" name="TextBox 78"/>
          <p:cNvSpPr txBox="1"/>
          <p:nvPr/>
        </p:nvSpPr>
        <p:spPr>
          <a:xfrm>
            <a:off x="9152931" y="6093349"/>
            <a:ext cx="1247387" cy="479745"/>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372" dirty="0">
                <a:solidFill>
                  <a:srgbClr val="FFFFFF"/>
                </a:solidFill>
                <a:latin typeface="Segoe UI Semilight"/>
              </a:rPr>
              <a:t>3-year term</a:t>
            </a:r>
          </a:p>
        </p:txBody>
      </p:sp>
      <p:sp>
        <p:nvSpPr>
          <p:cNvPr id="80" name="Rectangle 79"/>
          <p:cNvSpPr/>
          <p:nvPr/>
        </p:nvSpPr>
        <p:spPr bwMode="auto">
          <a:xfrm>
            <a:off x="6840032" y="3919880"/>
            <a:ext cx="1344637" cy="224105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83" name="Rectangle 82"/>
          <p:cNvSpPr/>
          <p:nvPr/>
        </p:nvSpPr>
        <p:spPr bwMode="auto">
          <a:xfrm>
            <a:off x="9058887" y="3919880"/>
            <a:ext cx="1344637" cy="2241058"/>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2050"/>
              </a:solidFill>
              <a:latin typeface="Segoe UI Semilight"/>
              <a:ea typeface="Segoe UI" pitchFamily="34" charset="0"/>
              <a:cs typeface="Segoe UI" pitchFamily="34" charset="0"/>
            </a:endParaRPr>
          </a:p>
        </p:txBody>
      </p:sp>
      <p:sp>
        <p:nvSpPr>
          <p:cNvPr id="91" name="TextBox 90"/>
          <p:cNvSpPr txBox="1"/>
          <p:nvPr/>
        </p:nvSpPr>
        <p:spPr>
          <a:xfrm>
            <a:off x="6782220" y="4560391"/>
            <a:ext cx="827233" cy="77845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961" dirty="0">
                <a:solidFill>
                  <a:srgbClr val="353535"/>
                </a:solidFill>
                <a:latin typeface="Segoe UI Semilight"/>
              </a:rPr>
              <a:t>58%</a:t>
            </a:r>
            <a:endParaRPr lang="en-US" sz="2353" dirty="0">
              <a:solidFill>
                <a:srgbClr val="353535"/>
              </a:solidFill>
              <a:latin typeface="Segoe UI Semilight"/>
            </a:endParaRPr>
          </a:p>
        </p:txBody>
      </p:sp>
      <p:sp>
        <p:nvSpPr>
          <p:cNvPr id="92" name="TextBox 91"/>
          <p:cNvSpPr txBox="1"/>
          <p:nvPr/>
        </p:nvSpPr>
        <p:spPr>
          <a:xfrm>
            <a:off x="9012028" y="4999419"/>
            <a:ext cx="827233" cy="778454"/>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961" dirty="0">
                <a:solidFill>
                  <a:srgbClr val="353535"/>
                </a:solidFill>
                <a:latin typeface="Segoe UI Semilight"/>
              </a:rPr>
              <a:t>80%</a:t>
            </a:r>
            <a:endParaRPr lang="en-US" sz="2353" dirty="0">
              <a:solidFill>
                <a:srgbClr val="353535"/>
              </a:solidFill>
              <a:latin typeface="Segoe UI Semilight"/>
            </a:endParaRPr>
          </a:p>
        </p:txBody>
      </p:sp>
      <p:sp>
        <p:nvSpPr>
          <p:cNvPr id="63" name="Rectangle 62"/>
          <p:cNvSpPr/>
          <p:nvPr/>
        </p:nvSpPr>
        <p:spPr bwMode="auto">
          <a:xfrm>
            <a:off x="1234330" y="2781160"/>
            <a:ext cx="1345140" cy="6274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588" spc="-50" dirty="0">
              <a:solidFill>
                <a:srgbClr val="FFFFFF">
                  <a:lumMod val="50000"/>
                </a:srgbClr>
              </a:solidFill>
              <a:latin typeface="Segoe UI Semilight"/>
              <a:ea typeface="Segoe UI" pitchFamily="34" charset="0"/>
              <a:cs typeface="Segoe UI" pitchFamily="34" charset="0"/>
            </a:endParaRPr>
          </a:p>
        </p:txBody>
      </p:sp>
      <p:sp>
        <p:nvSpPr>
          <p:cNvPr id="66" name="Rectangle 65"/>
          <p:cNvSpPr/>
          <p:nvPr/>
        </p:nvSpPr>
        <p:spPr bwMode="auto">
          <a:xfrm>
            <a:off x="3504925" y="3010665"/>
            <a:ext cx="1344637" cy="40339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89642"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0078D7"/>
              </a:solidFill>
              <a:latin typeface="Segoe UI Semilight"/>
              <a:ea typeface="Segoe UI" pitchFamily="34" charset="0"/>
              <a:cs typeface="Segoe UI" pitchFamily="34" charset="0"/>
            </a:endParaRPr>
          </a:p>
        </p:txBody>
      </p:sp>
      <p:sp>
        <p:nvSpPr>
          <p:cNvPr id="69" name="TextBox 68"/>
          <p:cNvSpPr txBox="1"/>
          <p:nvPr/>
        </p:nvSpPr>
        <p:spPr>
          <a:xfrm>
            <a:off x="3449541" y="2319917"/>
            <a:ext cx="1451226" cy="75129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765" dirty="0">
                <a:solidFill>
                  <a:srgbClr val="353535"/>
                </a:solidFill>
                <a:latin typeface="Segoe UI Semilight"/>
              </a:rPr>
              <a:t>74%-82%</a:t>
            </a:r>
            <a:endParaRPr lang="en-US" sz="2353" dirty="0">
              <a:solidFill>
                <a:srgbClr val="353535"/>
              </a:solidFill>
              <a:latin typeface="Segoe UI Semilight"/>
            </a:endParaRPr>
          </a:p>
        </p:txBody>
      </p:sp>
      <p:sp>
        <p:nvSpPr>
          <p:cNvPr id="74" name="Rectangle 73"/>
          <p:cNvSpPr/>
          <p:nvPr/>
        </p:nvSpPr>
        <p:spPr bwMode="auto">
          <a:xfrm>
            <a:off x="6840032" y="2697041"/>
            <a:ext cx="1344637" cy="7171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89642"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77" name="TextBox 76"/>
          <p:cNvSpPr txBox="1"/>
          <p:nvPr/>
        </p:nvSpPr>
        <p:spPr>
          <a:xfrm>
            <a:off x="6733443" y="2077551"/>
            <a:ext cx="1451226" cy="75129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765" dirty="0">
                <a:solidFill>
                  <a:srgbClr val="353535"/>
                </a:solidFill>
                <a:latin typeface="Segoe UI Semilight"/>
              </a:rPr>
              <a:t>67%-68%</a:t>
            </a:r>
            <a:endParaRPr lang="en-US" sz="2353" dirty="0">
              <a:solidFill>
                <a:srgbClr val="353535"/>
              </a:solidFill>
              <a:latin typeface="Segoe UI Semilight"/>
            </a:endParaRPr>
          </a:p>
        </p:txBody>
      </p:sp>
      <p:sp>
        <p:nvSpPr>
          <p:cNvPr id="82" name="Rectangle 81"/>
          <p:cNvSpPr/>
          <p:nvPr/>
        </p:nvSpPr>
        <p:spPr bwMode="auto">
          <a:xfrm>
            <a:off x="9080827" y="2898880"/>
            <a:ext cx="1344637" cy="51992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89642"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85" name="TextBox 84"/>
          <p:cNvSpPr txBox="1"/>
          <p:nvPr/>
        </p:nvSpPr>
        <p:spPr>
          <a:xfrm>
            <a:off x="8984620" y="2246267"/>
            <a:ext cx="1451226" cy="75129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dirty="0">
                <a:solidFill>
                  <a:srgbClr val="353535"/>
                </a:solidFill>
                <a:latin typeface="Segoe UI Semilight"/>
              </a:rPr>
              <a:t>Save </a:t>
            </a:r>
            <a:br>
              <a:rPr lang="en-US" sz="1568" dirty="0">
                <a:solidFill>
                  <a:srgbClr val="353535"/>
                </a:solidFill>
                <a:latin typeface="Segoe UI Semilight"/>
              </a:rPr>
            </a:br>
            <a:r>
              <a:rPr lang="en-US" sz="1765" dirty="0">
                <a:solidFill>
                  <a:srgbClr val="353535"/>
                </a:solidFill>
                <a:latin typeface="Segoe UI Semilight"/>
              </a:rPr>
              <a:t>73%-77%</a:t>
            </a:r>
            <a:endParaRPr lang="en-US" sz="2353" dirty="0">
              <a:solidFill>
                <a:srgbClr val="353535"/>
              </a:solidFill>
              <a:latin typeface="Segoe UI Semilight"/>
            </a:endParaRPr>
          </a:p>
        </p:txBody>
      </p:sp>
      <p:sp>
        <p:nvSpPr>
          <p:cNvPr id="86" name="Rectangle 85"/>
          <p:cNvSpPr/>
          <p:nvPr/>
        </p:nvSpPr>
        <p:spPr bwMode="auto">
          <a:xfrm>
            <a:off x="1278687" y="5533441"/>
            <a:ext cx="1344637" cy="62749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588" spc="-50" dirty="0">
              <a:solidFill>
                <a:srgbClr val="FFFFFF">
                  <a:lumMod val="50000"/>
                </a:srgbClr>
              </a:solidFill>
              <a:latin typeface="Segoe UI Semilight"/>
              <a:ea typeface="Segoe UI" pitchFamily="34" charset="0"/>
              <a:cs typeface="Segoe UI" pitchFamily="34" charset="0"/>
            </a:endParaRPr>
          </a:p>
        </p:txBody>
      </p:sp>
      <p:sp>
        <p:nvSpPr>
          <p:cNvPr id="87" name="Rectangle 86"/>
          <p:cNvSpPr/>
          <p:nvPr/>
        </p:nvSpPr>
        <p:spPr bwMode="auto">
          <a:xfrm>
            <a:off x="3497655" y="5667904"/>
            <a:ext cx="1344637" cy="49303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93" name="Rectangle 92"/>
          <p:cNvSpPr/>
          <p:nvPr/>
        </p:nvSpPr>
        <p:spPr bwMode="auto">
          <a:xfrm>
            <a:off x="6840032" y="5237620"/>
            <a:ext cx="1344637" cy="92331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sp>
        <p:nvSpPr>
          <p:cNvPr id="94" name="Rectangle 93"/>
          <p:cNvSpPr/>
          <p:nvPr/>
        </p:nvSpPr>
        <p:spPr bwMode="auto">
          <a:xfrm>
            <a:off x="9058887" y="5712726"/>
            <a:ext cx="1344637" cy="4482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9" tIns="143428" rIns="182889" bIns="143428" numCol="1" spcCol="0" rtlCol="0" fromWordArt="0" anchor="t" anchorCtr="0" forceAA="0" compatLnSpc="1">
            <a:prstTxWarp prst="textNoShape">
              <a:avLst/>
            </a:prstTxWarp>
            <a:noAutofit/>
          </a:bodyPr>
          <a:lstStyle/>
          <a:p>
            <a:pPr defTabSz="913924" fontAlgn="base">
              <a:lnSpc>
                <a:spcPct val="90000"/>
              </a:lnSpc>
              <a:spcBef>
                <a:spcPct val="0"/>
              </a:spcBef>
              <a:spcAft>
                <a:spcPct val="0"/>
              </a:spcAft>
              <a:defRPr/>
            </a:pPr>
            <a:endParaRPr lang="en-US" sz="1372" spc="-50" dirty="0">
              <a:solidFill>
                <a:srgbClr val="FFFFFF">
                  <a:lumMod val="50000"/>
                </a:srgbClr>
              </a:solidFill>
              <a:latin typeface="Segoe UI Semilight"/>
              <a:ea typeface="Segoe UI" pitchFamily="34" charset="0"/>
              <a:cs typeface="Segoe UI" pitchFamily="34" charset="0"/>
            </a:endParaRPr>
          </a:p>
        </p:txBody>
      </p:sp>
      <p:grpSp>
        <p:nvGrpSpPr>
          <p:cNvPr id="53" name="Group 52"/>
          <p:cNvGrpSpPr/>
          <p:nvPr/>
        </p:nvGrpSpPr>
        <p:grpSpPr>
          <a:xfrm>
            <a:off x="11012489" y="292846"/>
            <a:ext cx="896425" cy="896425"/>
            <a:chOff x="1548393" y="3497262"/>
            <a:chExt cx="1828800" cy="1828800"/>
          </a:xfrm>
          <a:solidFill>
            <a:schemeClr val="accent4"/>
          </a:solidFill>
        </p:grpSpPr>
        <p:sp>
          <p:nvSpPr>
            <p:cNvPr id="54" name="Oval 53"/>
            <p:cNvSpPr/>
            <p:nvPr/>
          </p:nvSpPr>
          <p:spPr bwMode="auto">
            <a:xfrm>
              <a:off x="1548393" y="3497262"/>
              <a:ext cx="1828800" cy="1828800"/>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55" name="Group 54"/>
            <p:cNvGrpSpPr/>
            <p:nvPr/>
          </p:nvGrpSpPr>
          <p:grpSpPr>
            <a:xfrm>
              <a:off x="1895426" y="4062299"/>
              <a:ext cx="1134734" cy="698727"/>
              <a:chOff x="2960687" y="4940300"/>
              <a:chExt cx="1611314" cy="992187"/>
            </a:xfrm>
            <a:grpFill/>
          </p:grpSpPr>
          <p:sp>
            <p:nvSpPr>
              <p:cNvPr id="59" name="Freeform 46"/>
              <p:cNvSpPr>
                <a:spLocks noEditPoints="1"/>
              </p:cNvSpPr>
              <p:nvPr/>
            </p:nvSpPr>
            <p:spPr bwMode="auto">
              <a:xfrm>
                <a:off x="2960687" y="4940300"/>
                <a:ext cx="1458913" cy="835025"/>
              </a:xfrm>
              <a:custGeom>
                <a:avLst/>
                <a:gdLst>
                  <a:gd name="T0" fmla="*/ 919 w 919"/>
                  <a:gd name="T1" fmla="*/ 526 h 526"/>
                  <a:gd name="T2" fmla="*/ 0 w 919"/>
                  <a:gd name="T3" fmla="*/ 526 h 526"/>
                  <a:gd name="T4" fmla="*/ 0 w 919"/>
                  <a:gd name="T5" fmla="*/ 0 h 526"/>
                  <a:gd name="T6" fmla="*/ 919 w 919"/>
                  <a:gd name="T7" fmla="*/ 0 h 526"/>
                  <a:gd name="T8" fmla="*/ 919 w 919"/>
                  <a:gd name="T9" fmla="*/ 526 h 526"/>
                  <a:gd name="T10" fmla="*/ 54 w 919"/>
                  <a:gd name="T11" fmla="*/ 472 h 526"/>
                  <a:gd name="T12" fmla="*/ 865 w 919"/>
                  <a:gd name="T13" fmla="*/ 472 h 526"/>
                  <a:gd name="T14" fmla="*/ 865 w 919"/>
                  <a:gd name="T15" fmla="*/ 54 h 526"/>
                  <a:gd name="T16" fmla="*/ 54 w 919"/>
                  <a:gd name="T17" fmla="*/ 54 h 526"/>
                  <a:gd name="T18" fmla="*/ 54 w 919"/>
                  <a:gd name="T19" fmla="*/ 472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9" h="526">
                    <a:moveTo>
                      <a:pt x="919" y="526"/>
                    </a:moveTo>
                    <a:lnTo>
                      <a:pt x="0" y="526"/>
                    </a:lnTo>
                    <a:lnTo>
                      <a:pt x="0" y="0"/>
                    </a:lnTo>
                    <a:lnTo>
                      <a:pt x="919" y="0"/>
                    </a:lnTo>
                    <a:lnTo>
                      <a:pt x="919" y="526"/>
                    </a:lnTo>
                    <a:close/>
                    <a:moveTo>
                      <a:pt x="54" y="472"/>
                    </a:moveTo>
                    <a:lnTo>
                      <a:pt x="865" y="472"/>
                    </a:lnTo>
                    <a:lnTo>
                      <a:pt x="865" y="54"/>
                    </a:lnTo>
                    <a:lnTo>
                      <a:pt x="54" y="54"/>
                    </a:lnTo>
                    <a:lnTo>
                      <a:pt x="54" y="472"/>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 name="Freeform 47"/>
              <p:cNvSpPr>
                <a:spLocks/>
              </p:cNvSpPr>
              <p:nvPr/>
            </p:nvSpPr>
            <p:spPr bwMode="auto">
              <a:xfrm>
                <a:off x="3157538" y="5137150"/>
                <a:ext cx="1414463" cy="795337"/>
              </a:xfrm>
              <a:custGeom>
                <a:avLst/>
                <a:gdLst>
                  <a:gd name="T0" fmla="*/ 891 w 891"/>
                  <a:gd name="T1" fmla="*/ 501 h 501"/>
                  <a:gd name="T2" fmla="*/ 0 w 891"/>
                  <a:gd name="T3" fmla="*/ 501 h 501"/>
                  <a:gd name="T4" fmla="*/ 0 w 891"/>
                  <a:gd name="T5" fmla="*/ 447 h 501"/>
                  <a:gd name="T6" fmla="*/ 838 w 891"/>
                  <a:gd name="T7" fmla="*/ 447 h 501"/>
                  <a:gd name="T8" fmla="*/ 838 w 891"/>
                  <a:gd name="T9" fmla="*/ 0 h 501"/>
                  <a:gd name="T10" fmla="*/ 891 w 891"/>
                  <a:gd name="T11" fmla="*/ 0 h 501"/>
                  <a:gd name="T12" fmla="*/ 891 w 891"/>
                  <a:gd name="T13" fmla="*/ 501 h 501"/>
                </a:gdLst>
                <a:ahLst/>
                <a:cxnLst>
                  <a:cxn ang="0">
                    <a:pos x="T0" y="T1"/>
                  </a:cxn>
                  <a:cxn ang="0">
                    <a:pos x="T2" y="T3"/>
                  </a:cxn>
                  <a:cxn ang="0">
                    <a:pos x="T4" y="T5"/>
                  </a:cxn>
                  <a:cxn ang="0">
                    <a:pos x="T6" y="T7"/>
                  </a:cxn>
                  <a:cxn ang="0">
                    <a:pos x="T8" y="T9"/>
                  </a:cxn>
                  <a:cxn ang="0">
                    <a:pos x="T10" y="T11"/>
                  </a:cxn>
                  <a:cxn ang="0">
                    <a:pos x="T12" y="T13"/>
                  </a:cxn>
                </a:cxnLst>
                <a:rect l="0" t="0" r="r" b="b"/>
                <a:pathLst>
                  <a:path w="891" h="501">
                    <a:moveTo>
                      <a:pt x="891" y="501"/>
                    </a:moveTo>
                    <a:lnTo>
                      <a:pt x="0" y="501"/>
                    </a:lnTo>
                    <a:lnTo>
                      <a:pt x="0" y="447"/>
                    </a:lnTo>
                    <a:lnTo>
                      <a:pt x="838" y="447"/>
                    </a:lnTo>
                    <a:lnTo>
                      <a:pt x="838" y="0"/>
                    </a:lnTo>
                    <a:lnTo>
                      <a:pt x="891" y="0"/>
                    </a:lnTo>
                    <a:lnTo>
                      <a:pt x="891" y="501"/>
                    </a:ln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 name="Freeform 48"/>
              <p:cNvSpPr>
                <a:spLocks noEditPoints="1"/>
              </p:cNvSpPr>
              <p:nvPr/>
            </p:nvSpPr>
            <p:spPr bwMode="auto">
              <a:xfrm>
                <a:off x="3519488" y="5114925"/>
                <a:ext cx="341313" cy="484187"/>
              </a:xfrm>
              <a:custGeom>
                <a:avLst/>
                <a:gdLst>
                  <a:gd name="T0" fmla="*/ 19 w 80"/>
                  <a:gd name="T1" fmla="*/ 39 h 113"/>
                  <a:gd name="T2" fmla="*/ 28 w 80"/>
                  <a:gd name="T3" fmla="*/ 46 h 113"/>
                  <a:gd name="T4" fmla="*/ 31 w 80"/>
                  <a:gd name="T5" fmla="*/ 46 h 113"/>
                  <a:gd name="T6" fmla="*/ 31 w 80"/>
                  <a:gd name="T7" fmla="*/ 29 h 113"/>
                  <a:gd name="T8" fmla="*/ 28 w 80"/>
                  <a:gd name="T9" fmla="*/ 29 h 113"/>
                  <a:gd name="T10" fmla="*/ 19 w 80"/>
                  <a:gd name="T11" fmla="*/ 39 h 113"/>
                  <a:gd name="T12" fmla="*/ 49 w 80"/>
                  <a:gd name="T13" fmla="*/ 82 h 113"/>
                  <a:gd name="T14" fmla="*/ 54 w 80"/>
                  <a:gd name="T15" fmla="*/ 82 h 113"/>
                  <a:gd name="T16" fmla="*/ 61 w 80"/>
                  <a:gd name="T17" fmla="*/ 75 h 113"/>
                  <a:gd name="T18" fmla="*/ 54 w 80"/>
                  <a:gd name="T19" fmla="*/ 65 h 113"/>
                  <a:gd name="T20" fmla="*/ 49 w 80"/>
                  <a:gd name="T21" fmla="*/ 65 h 113"/>
                  <a:gd name="T22" fmla="*/ 49 w 80"/>
                  <a:gd name="T23" fmla="*/ 82 h 113"/>
                  <a:gd name="T24" fmla="*/ 0 w 80"/>
                  <a:gd name="T25" fmla="*/ 39 h 113"/>
                  <a:gd name="T26" fmla="*/ 28 w 80"/>
                  <a:gd name="T27" fmla="*/ 10 h 113"/>
                  <a:gd name="T28" fmla="*/ 31 w 80"/>
                  <a:gd name="T29" fmla="*/ 10 h 113"/>
                  <a:gd name="T30" fmla="*/ 31 w 80"/>
                  <a:gd name="T31" fmla="*/ 0 h 113"/>
                  <a:gd name="T32" fmla="*/ 49 w 80"/>
                  <a:gd name="T33" fmla="*/ 0 h 113"/>
                  <a:gd name="T34" fmla="*/ 49 w 80"/>
                  <a:gd name="T35" fmla="*/ 10 h 113"/>
                  <a:gd name="T36" fmla="*/ 71 w 80"/>
                  <a:gd name="T37" fmla="*/ 10 h 113"/>
                  <a:gd name="T38" fmla="*/ 71 w 80"/>
                  <a:gd name="T39" fmla="*/ 29 h 113"/>
                  <a:gd name="T40" fmla="*/ 49 w 80"/>
                  <a:gd name="T41" fmla="*/ 29 h 113"/>
                  <a:gd name="T42" fmla="*/ 49 w 80"/>
                  <a:gd name="T43" fmla="*/ 46 h 113"/>
                  <a:gd name="T44" fmla="*/ 54 w 80"/>
                  <a:gd name="T45" fmla="*/ 46 h 113"/>
                  <a:gd name="T46" fmla="*/ 80 w 80"/>
                  <a:gd name="T47" fmla="*/ 75 h 113"/>
                  <a:gd name="T48" fmla="*/ 54 w 80"/>
                  <a:gd name="T49" fmla="*/ 101 h 113"/>
                  <a:gd name="T50" fmla="*/ 49 w 80"/>
                  <a:gd name="T51" fmla="*/ 101 h 113"/>
                  <a:gd name="T52" fmla="*/ 49 w 80"/>
                  <a:gd name="T53" fmla="*/ 113 h 113"/>
                  <a:gd name="T54" fmla="*/ 31 w 80"/>
                  <a:gd name="T55" fmla="*/ 113 h 113"/>
                  <a:gd name="T56" fmla="*/ 31 w 80"/>
                  <a:gd name="T57" fmla="*/ 101 h 113"/>
                  <a:gd name="T58" fmla="*/ 9 w 80"/>
                  <a:gd name="T59" fmla="*/ 101 h 113"/>
                  <a:gd name="T60" fmla="*/ 9 w 80"/>
                  <a:gd name="T61" fmla="*/ 82 h 113"/>
                  <a:gd name="T62" fmla="*/ 31 w 80"/>
                  <a:gd name="T63" fmla="*/ 82 h 113"/>
                  <a:gd name="T64" fmla="*/ 31 w 80"/>
                  <a:gd name="T65" fmla="*/ 65 h 113"/>
                  <a:gd name="T66" fmla="*/ 28 w 80"/>
                  <a:gd name="T67" fmla="*/ 65 h 113"/>
                  <a:gd name="T68" fmla="*/ 0 w 80"/>
                  <a:gd name="T69" fmla="*/ 3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0" h="113">
                    <a:moveTo>
                      <a:pt x="19" y="39"/>
                    </a:moveTo>
                    <a:cubicBezTo>
                      <a:pt x="19" y="43"/>
                      <a:pt x="23" y="46"/>
                      <a:pt x="28" y="46"/>
                    </a:cubicBezTo>
                    <a:cubicBezTo>
                      <a:pt x="31" y="46"/>
                      <a:pt x="31" y="46"/>
                      <a:pt x="31" y="46"/>
                    </a:cubicBezTo>
                    <a:cubicBezTo>
                      <a:pt x="31" y="29"/>
                      <a:pt x="31" y="29"/>
                      <a:pt x="31" y="29"/>
                    </a:cubicBezTo>
                    <a:cubicBezTo>
                      <a:pt x="28" y="29"/>
                      <a:pt x="28" y="29"/>
                      <a:pt x="28" y="29"/>
                    </a:cubicBezTo>
                    <a:cubicBezTo>
                      <a:pt x="23" y="29"/>
                      <a:pt x="19" y="34"/>
                      <a:pt x="19" y="39"/>
                    </a:cubicBezTo>
                    <a:close/>
                    <a:moveTo>
                      <a:pt x="49" y="82"/>
                    </a:moveTo>
                    <a:cubicBezTo>
                      <a:pt x="54" y="82"/>
                      <a:pt x="54" y="82"/>
                      <a:pt x="54" y="82"/>
                    </a:cubicBezTo>
                    <a:cubicBezTo>
                      <a:pt x="57" y="82"/>
                      <a:pt x="61" y="80"/>
                      <a:pt x="61" y="75"/>
                    </a:cubicBezTo>
                    <a:cubicBezTo>
                      <a:pt x="61" y="70"/>
                      <a:pt x="57" y="65"/>
                      <a:pt x="54" y="65"/>
                    </a:cubicBezTo>
                    <a:cubicBezTo>
                      <a:pt x="49" y="65"/>
                      <a:pt x="49" y="65"/>
                      <a:pt x="49" y="65"/>
                    </a:cubicBezTo>
                    <a:lnTo>
                      <a:pt x="49" y="82"/>
                    </a:lnTo>
                    <a:close/>
                    <a:moveTo>
                      <a:pt x="0" y="39"/>
                    </a:moveTo>
                    <a:cubicBezTo>
                      <a:pt x="0" y="24"/>
                      <a:pt x="12" y="10"/>
                      <a:pt x="28" y="10"/>
                    </a:cubicBezTo>
                    <a:cubicBezTo>
                      <a:pt x="31" y="10"/>
                      <a:pt x="31" y="10"/>
                      <a:pt x="31" y="10"/>
                    </a:cubicBezTo>
                    <a:cubicBezTo>
                      <a:pt x="31" y="0"/>
                      <a:pt x="31" y="0"/>
                      <a:pt x="31" y="0"/>
                    </a:cubicBezTo>
                    <a:cubicBezTo>
                      <a:pt x="49" y="0"/>
                      <a:pt x="49" y="0"/>
                      <a:pt x="49" y="0"/>
                    </a:cubicBezTo>
                    <a:cubicBezTo>
                      <a:pt x="49" y="10"/>
                      <a:pt x="49" y="10"/>
                      <a:pt x="49" y="10"/>
                    </a:cubicBezTo>
                    <a:cubicBezTo>
                      <a:pt x="71" y="10"/>
                      <a:pt x="71" y="10"/>
                      <a:pt x="71" y="10"/>
                    </a:cubicBezTo>
                    <a:cubicBezTo>
                      <a:pt x="71" y="29"/>
                      <a:pt x="71" y="29"/>
                      <a:pt x="71" y="29"/>
                    </a:cubicBezTo>
                    <a:cubicBezTo>
                      <a:pt x="49" y="29"/>
                      <a:pt x="49" y="29"/>
                      <a:pt x="49" y="29"/>
                    </a:cubicBezTo>
                    <a:cubicBezTo>
                      <a:pt x="49" y="46"/>
                      <a:pt x="49" y="46"/>
                      <a:pt x="49" y="46"/>
                    </a:cubicBezTo>
                    <a:cubicBezTo>
                      <a:pt x="54" y="46"/>
                      <a:pt x="54" y="46"/>
                      <a:pt x="54" y="46"/>
                    </a:cubicBezTo>
                    <a:cubicBezTo>
                      <a:pt x="68" y="46"/>
                      <a:pt x="80" y="58"/>
                      <a:pt x="80" y="75"/>
                    </a:cubicBezTo>
                    <a:cubicBezTo>
                      <a:pt x="80" y="89"/>
                      <a:pt x="68" y="101"/>
                      <a:pt x="54" y="101"/>
                    </a:cubicBezTo>
                    <a:cubicBezTo>
                      <a:pt x="49" y="101"/>
                      <a:pt x="49" y="101"/>
                      <a:pt x="49" y="101"/>
                    </a:cubicBezTo>
                    <a:cubicBezTo>
                      <a:pt x="49" y="113"/>
                      <a:pt x="49" y="113"/>
                      <a:pt x="49" y="113"/>
                    </a:cubicBezTo>
                    <a:cubicBezTo>
                      <a:pt x="31" y="113"/>
                      <a:pt x="31" y="113"/>
                      <a:pt x="31" y="113"/>
                    </a:cubicBezTo>
                    <a:cubicBezTo>
                      <a:pt x="31" y="101"/>
                      <a:pt x="31" y="101"/>
                      <a:pt x="31" y="101"/>
                    </a:cubicBezTo>
                    <a:cubicBezTo>
                      <a:pt x="9" y="101"/>
                      <a:pt x="9" y="101"/>
                      <a:pt x="9" y="101"/>
                    </a:cubicBezTo>
                    <a:cubicBezTo>
                      <a:pt x="9" y="82"/>
                      <a:pt x="9" y="82"/>
                      <a:pt x="9" y="82"/>
                    </a:cubicBezTo>
                    <a:cubicBezTo>
                      <a:pt x="31" y="82"/>
                      <a:pt x="31" y="82"/>
                      <a:pt x="31" y="82"/>
                    </a:cubicBezTo>
                    <a:cubicBezTo>
                      <a:pt x="31" y="65"/>
                      <a:pt x="31" y="65"/>
                      <a:pt x="31" y="65"/>
                    </a:cubicBezTo>
                    <a:cubicBezTo>
                      <a:pt x="28" y="65"/>
                      <a:pt x="28" y="65"/>
                      <a:pt x="28" y="65"/>
                    </a:cubicBezTo>
                    <a:cubicBezTo>
                      <a:pt x="12" y="65"/>
                      <a:pt x="0" y="53"/>
                      <a:pt x="0" y="39"/>
                    </a:cubicBezTo>
                    <a:close/>
                  </a:path>
                </a:pathLst>
              </a:custGeom>
              <a:solidFill>
                <a:schemeClr val="bg1"/>
              </a:solidFill>
              <a:ln w="9525">
                <a:no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 name="Rectangle 49"/>
              <p:cNvSpPr>
                <a:spLocks noChangeArrowheads="1"/>
              </p:cNvSpPr>
              <p:nvPr/>
            </p:nvSpPr>
            <p:spPr bwMode="auto">
              <a:xfrm>
                <a:off x="3127375"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 name="Rectangle 50"/>
              <p:cNvSpPr>
                <a:spLocks noChangeArrowheads="1"/>
              </p:cNvSpPr>
              <p:nvPr/>
            </p:nvSpPr>
            <p:spPr bwMode="auto">
              <a:xfrm>
                <a:off x="4171950" y="5102225"/>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 name="Rectangle 51"/>
              <p:cNvSpPr>
                <a:spLocks noChangeArrowheads="1"/>
              </p:cNvSpPr>
              <p:nvPr/>
            </p:nvSpPr>
            <p:spPr bwMode="auto">
              <a:xfrm>
                <a:off x="3127375"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 name="Rectangle 52"/>
              <p:cNvSpPr>
                <a:spLocks noChangeArrowheads="1"/>
              </p:cNvSpPr>
              <p:nvPr/>
            </p:nvSpPr>
            <p:spPr bwMode="auto">
              <a:xfrm>
                <a:off x="4171950" y="5487988"/>
                <a:ext cx="85725" cy="128587"/>
              </a:xfrm>
              <a:prstGeom prst="rect">
                <a:avLst/>
              </a:prstGeom>
              <a:solidFill>
                <a:schemeClr val="bg1"/>
              </a:solidFill>
              <a:ln w="9525">
                <a:no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84" name="Title 1">
            <a:extLst>
              <a:ext uri="{FF2B5EF4-FFF2-40B4-BE49-F238E27FC236}">
                <a16:creationId xmlns:a16="http://schemas.microsoft.com/office/drawing/2014/main" id="{31E2FB8D-F35C-4020-BE70-5C79984A1F5D}"/>
              </a:ext>
            </a:extLst>
          </p:cNvPr>
          <p:cNvSpPr>
            <a:spLocks noGrp="1"/>
          </p:cNvSpPr>
          <p:nvPr>
            <p:ph type="title"/>
          </p:nvPr>
        </p:nvSpPr>
        <p:spPr>
          <a:xfrm>
            <a:off x="269241" y="64295"/>
            <a:ext cx="11655840" cy="899537"/>
          </a:xfrm>
        </p:spPr>
        <p:txBody>
          <a:bodyPr/>
          <a:lstStyle/>
          <a:p>
            <a:r>
              <a:rPr lang="en-US" sz="4509" dirty="0">
                <a:solidFill>
                  <a:schemeClr val="bg1"/>
                </a:solidFill>
              </a:rPr>
              <a:t>Typical savings with RI + Azure Hybrid Benefit </a:t>
            </a:r>
          </a:p>
        </p:txBody>
      </p:sp>
    </p:spTree>
    <p:extLst>
      <p:ext uri="{BB962C8B-B14F-4D97-AF65-F5344CB8AC3E}">
        <p14:creationId xmlns:p14="http://schemas.microsoft.com/office/powerpoint/2010/main" val="1720963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313" dirty="0">
                <a:solidFill>
                  <a:schemeClr val="bg1"/>
                </a:solidFill>
              </a:rPr>
              <a:t>Improved budgeting and prioritized capacity</a:t>
            </a:r>
          </a:p>
        </p:txBody>
      </p:sp>
      <p:sp>
        <p:nvSpPr>
          <p:cNvPr id="3" name="Text Placeholder 2"/>
          <p:cNvSpPr>
            <a:spLocks noGrp="1"/>
          </p:cNvSpPr>
          <p:nvPr>
            <p:ph type="body" sz="quarter" idx="10"/>
          </p:nvPr>
        </p:nvSpPr>
        <p:spPr>
          <a:xfrm>
            <a:off x="418644" y="1378253"/>
            <a:ext cx="6639389" cy="5038830"/>
          </a:xfrm>
        </p:spPr>
        <p:txBody>
          <a:bodyPr/>
          <a:lstStyle/>
          <a:p>
            <a:pPr marL="0" indent="0">
              <a:spcAft>
                <a:spcPts val="2941"/>
              </a:spcAft>
              <a:buNone/>
            </a:pPr>
            <a:r>
              <a:rPr lang="en-US" sz="3137" dirty="0">
                <a:solidFill>
                  <a:schemeClr val="bg1"/>
                </a:solidFill>
              </a:rPr>
              <a:t>Improve</a:t>
            </a:r>
            <a:r>
              <a:rPr lang="en-US" sz="3137" dirty="0">
                <a:solidFill>
                  <a:schemeClr val="tx1"/>
                </a:solidFill>
              </a:rPr>
              <a:t> </a:t>
            </a:r>
            <a:r>
              <a:rPr lang="en-US" sz="3137" dirty="0">
                <a:solidFill>
                  <a:srgbClr val="00B0F0"/>
                </a:solidFill>
              </a:rPr>
              <a:t>budgeting and forecasting </a:t>
            </a:r>
            <a:br>
              <a:rPr lang="en-US" sz="3137" dirty="0">
                <a:solidFill>
                  <a:schemeClr val="accent4"/>
                </a:solidFill>
              </a:rPr>
            </a:br>
            <a:r>
              <a:rPr lang="en-US" sz="3137" dirty="0">
                <a:solidFill>
                  <a:schemeClr val="bg1"/>
                </a:solidFill>
              </a:rPr>
              <a:t>with a single up-front payment for </a:t>
            </a:r>
            <a:br>
              <a:rPr lang="en-US" sz="3137" dirty="0">
                <a:solidFill>
                  <a:schemeClr val="bg1"/>
                </a:solidFill>
              </a:rPr>
            </a:br>
            <a:r>
              <a:rPr lang="en-US" sz="3137" dirty="0">
                <a:solidFill>
                  <a:schemeClr val="bg1"/>
                </a:solidFill>
              </a:rPr>
              <a:t>1- or 3-year terms</a:t>
            </a:r>
          </a:p>
          <a:p>
            <a:pPr marL="0" indent="0">
              <a:spcAft>
                <a:spcPts val="2941"/>
              </a:spcAft>
              <a:buNone/>
            </a:pPr>
            <a:r>
              <a:rPr lang="en-US" sz="3137" dirty="0">
                <a:solidFill>
                  <a:schemeClr val="bg1"/>
                </a:solidFill>
              </a:rPr>
              <a:t>Plan, implement, and execute against desired workloads with </a:t>
            </a:r>
            <a:r>
              <a:rPr lang="en-US" sz="3137" dirty="0">
                <a:solidFill>
                  <a:srgbClr val="00B0F0"/>
                </a:solidFill>
              </a:rPr>
              <a:t>prioritized capacity</a:t>
            </a:r>
          </a:p>
          <a:p>
            <a:pPr marL="0" indent="0">
              <a:spcAft>
                <a:spcPts val="2941"/>
              </a:spcAft>
              <a:buNone/>
            </a:pPr>
            <a:r>
              <a:rPr lang="en-US" sz="3137" dirty="0">
                <a:solidFill>
                  <a:schemeClr val="bg1"/>
                </a:solidFill>
              </a:rPr>
              <a:t>Assign Azure Reserved VM Instances to </a:t>
            </a:r>
            <a:r>
              <a:rPr lang="en-US" sz="3137" dirty="0">
                <a:solidFill>
                  <a:srgbClr val="00B0F0"/>
                </a:solidFill>
              </a:rPr>
              <a:t>tenant or subscription </a:t>
            </a:r>
            <a:r>
              <a:rPr lang="en-US" sz="3137" dirty="0">
                <a:solidFill>
                  <a:schemeClr val="bg1"/>
                </a:solidFill>
              </a:rPr>
              <a:t>and change after purchase</a:t>
            </a:r>
            <a:endParaRPr lang="en-US" dirty="0">
              <a:solidFill>
                <a:schemeClr val="bg1"/>
              </a:solidFill>
            </a:endParaRPr>
          </a:p>
        </p:txBody>
      </p:sp>
      <p:grpSp>
        <p:nvGrpSpPr>
          <p:cNvPr id="4" name="Group 3"/>
          <p:cNvGrpSpPr/>
          <p:nvPr/>
        </p:nvGrpSpPr>
        <p:grpSpPr>
          <a:xfrm>
            <a:off x="7216531" y="2980788"/>
            <a:ext cx="5153539" cy="3087369"/>
            <a:chOff x="1536629" y="2026934"/>
            <a:chExt cx="2975048" cy="1782284"/>
          </a:xfrm>
        </p:grpSpPr>
        <p:sp>
          <p:nvSpPr>
            <p:cNvPr id="381" name="Freeform 10"/>
            <p:cNvSpPr>
              <a:spLocks/>
            </p:cNvSpPr>
            <p:nvPr/>
          </p:nvSpPr>
          <p:spPr bwMode="auto">
            <a:xfrm>
              <a:off x="1816920" y="3717819"/>
              <a:ext cx="2694757" cy="91399"/>
            </a:xfrm>
            <a:custGeom>
              <a:avLst/>
              <a:gdLst>
                <a:gd name="T0" fmla="*/ 1995 w 2029"/>
                <a:gd name="T1" fmla="*/ 69 h 69"/>
                <a:gd name="T2" fmla="*/ 34 w 2029"/>
                <a:gd name="T3" fmla="*/ 69 h 69"/>
                <a:gd name="T4" fmla="*/ 0 w 2029"/>
                <a:gd name="T5" fmla="*/ 34 h 69"/>
                <a:gd name="T6" fmla="*/ 34 w 2029"/>
                <a:gd name="T7" fmla="*/ 0 h 69"/>
                <a:gd name="T8" fmla="*/ 1995 w 2029"/>
                <a:gd name="T9" fmla="*/ 0 h 69"/>
                <a:gd name="T10" fmla="*/ 2029 w 2029"/>
                <a:gd name="T11" fmla="*/ 34 h 69"/>
                <a:gd name="T12" fmla="*/ 1995 w 2029"/>
                <a:gd name="T13" fmla="*/ 69 h 69"/>
              </a:gdLst>
              <a:ahLst/>
              <a:cxnLst>
                <a:cxn ang="0">
                  <a:pos x="T0" y="T1"/>
                </a:cxn>
                <a:cxn ang="0">
                  <a:pos x="T2" y="T3"/>
                </a:cxn>
                <a:cxn ang="0">
                  <a:pos x="T4" y="T5"/>
                </a:cxn>
                <a:cxn ang="0">
                  <a:pos x="T6" y="T7"/>
                </a:cxn>
                <a:cxn ang="0">
                  <a:pos x="T8" y="T9"/>
                </a:cxn>
                <a:cxn ang="0">
                  <a:pos x="T10" y="T11"/>
                </a:cxn>
                <a:cxn ang="0">
                  <a:pos x="T12" y="T13"/>
                </a:cxn>
              </a:cxnLst>
              <a:rect l="0" t="0" r="r" b="b"/>
              <a:pathLst>
                <a:path w="2029" h="69">
                  <a:moveTo>
                    <a:pt x="1995" y="69"/>
                  </a:moveTo>
                  <a:cubicBezTo>
                    <a:pt x="34" y="69"/>
                    <a:pt x="34" y="69"/>
                    <a:pt x="34" y="69"/>
                  </a:cubicBezTo>
                  <a:cubicBezTo>
                    <a:pt x="15" y="69"/>
                    <a:pt x="0" y="53"/>
                    <a:pt x="0" y="34"/>
                  </a:cubicBezTo>
                  <a:cubicBezTo>
                    <a:pt x="0" y="15"/>
                    <a:pt x="15" y="0"/>
                    <a:pt x="34" y="0"/>
                  </a:cubicBezTo>
                  <a:cubicBezTo>
                    <a:pt x="1995" y="0"/>
                    <a:pt x="1995" y="0"/>
                    <a:pt x="1995" y="0"/>
                  </a:cubicBezTo>
                  <a:cubicBezTo>
                    <a:pt x="2014" y="0"/>
                    <a:pt x="2029" y="15"/>
                    <a:pt x="2029" y="34"/>
                  </a:cubicBezTo>
                  <a:cubicBezTo>
                    <a:pt x="2029" y="53"/>
                    <a:pt x="2014" y="69"/>
                    <a:pt x="1995" y="69"/>
                  </a:cubicBez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3" name="Freeform 12"/>
            <p:cNvSpPr>
              <a:spLocks/>
            </p:cNvSpPr>
            <p:nvPr/>
          </p:nvSpPr>
          <p:spPr bwMode="auto">
            <a:xfrm>
              <a:off x="3399651" y="2209733"/>
              <a:ext cx="630655" cy="353411"/>
            </a:xfrm>
            <a:custGeom>
              <a:avLst/>
              <a:gdLst>
                <a:gd name="T0" fmla="*/ 421 w 475"/>
                <a:gd name="T1" fmla="*/ 136 h 268"/>
                <a:gd name="T2" fmla="*/ 412 w 475"/>
                <a:gd name="T3" fmla="*/ 125 h 268"/>
                <a:gd name="T4" fmla="*/ 412 w 475"/>
                <a:gd name="T5" fmla="*/ 119 h 268"/>
                <a:gd name="T6" fmla="*/ 351 w 475"/>
                <a:gd name="T7" fmla="*/ 39 h 268"/>
                <a:gd name="T8" fmla="*/ 329 w 475"/>
                <a:gd name="T9" fmla="*/ 36 h 268"/>
                <a:gd name="T10" fmla="*/ 279 w 475"/>
                <a:gd name="T11" fmla="*/ 52 h 268"/>
                <a:gd name="T12" fmla="*/ 245 w 475"/>
                <a:gd name="T13" fmla="*/ 16 h 268"/>
                <a:gd name="T14" fmla="*/ 224 w 475"/>
                <a:gd name="T15" fmla="*/ 5 h 268"/>
                <a:gd name="T16" fmla="*/ 189 w 475"/>
                <a:gd name="T17" fmla="*/ 0 h 268"/>
                <a:gd name="T18" fmla="*/ 85 w 475"/>
                <a:gd name="T19" fmla="*/ 100 h 268"/>
                <a:gd name="T20" fmla="*/ 85 w 475"/>
                <a:gd name="T21" fmla="*/ 102 h 268"/>
                <a:gd name="T22" fmla="*/ 84 w 475"/>
                <a:gd name="T23" fmla="*/ 102 h 268"/>
                <a:gd name="T24" fmla="*/ 0 w 475"/>
                <a:gd name="T25" fmla="*/ 185 h 268"/>
                <a:gd name="T26" fmla="*/ 17 w 475"/>
                <a:gd name="T27" fmla="*/ 235 h 268"/>
                <a:gd name="T28" fmla="*/ 84 w 475"/>
                <a:gd name="T29" fmla="*/ 268 h 268"/>
                <a:gd name="T30" fmla="*/ 409 w 475"/>
                <a:gd name="T31" fmla="*/ 268 h 268"/>
                <a:gd name="T32" fmla="*/ 445 w 475"/>
                <a:gd name="T33" fmla="*/ 257 h 268"/>
                <a:gd name="T34" fmla="*/ 475 w 475"/>
                <a:gd name="T35" fmla="*/ 202 h 268"/>
                <a:gd name="T36" fmla="*/ 421 w 475"/>
                <a:gd name="T37" fmla="*/ 136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5" h="268">
                  <a:moveTo>
                    <a:pt x="421" y="136"/>
                  </a:moveTo>
                  <a:cubicBezTo>
                    <a:pt x="418" y="132"/>
                    <a:pt x="415" y="128"/>
                    <a:pt x="412" y="125"/>
                  </a:cubicBezTo>
                  <a:cubicBezTo>
                    <a:pt x="412" y="123"/>
                    <a:pt x="412" y="121"/>
                    <a:pt x="412" y="119"/>
                  </a:cubicBezTo>
                  <a:cubicBezTo>
                    <a:pt x="412" y="80"/>
                    <a:pt x="386" y="48"/>
                    <a:pt x="351" y="39"/>
                  </a:cubicBezTo>
                  <a:cubicBezTo>
                    <a:pt x="344" y="37"/>
                    <a:pt x="337" y="36"/>
                    <a:pt x="329" y="36"/>
                  </a:cubicBezTo>
                  <a:cubicBezTo>
                    <a:pt x="310" y="36"/>
                    <a:pt x="293" y="42"/>
                    <a:pt x="279" y="52"/>
                  </a:cubicBezTo>
                  <a:cubicBezTo>
                    <a:pt x="271" y="37"/>
                    <a:pt x="259" y="25"/>
                    <a:pt x="245" y="16"/>
                  </a:cubicBezTo>
                  <a:cubicBezTo>
                    <a:pt x="238" y="12"/>
                    <a:pt x="231" y="8"/>
                    <a:pt x="224" y="5"/>
                  </a:cubicBezTo>
                  <a:cubicBezTo>
                    <a:pt x="213" y="2"/>
                    <a:pt x="201" y="0"/>
                    <a:pt x="189" y="0"/>
                  </a:cubicBezTo>
                  <a:cubicBezTo>
                    <a:pt x="133" y="0"/>
                    <a:pt x="87" y="44"/>
                    <a:pt x="85" y="100"/>
                  </a:cubicBezTo>
                  <a:cubicBezTo>
                    <a:pt x="85" y="101"/>
                    <a:pt x="85" y="101"/>
                    <a:pt x="85" y="102"/>
                  </a:cubicBezTo>
                  <a:cubicBezTo>
                    <a:pt x="84" y="102"/>
                    <a:pt x="84" y="102"/>
                    <a:pt x="84" y="102"/>
                  </a:cubicBezTo>
                  <a:cubicBezTo>
                    <a:pt x="38" y="102"/>
                    <a:pt x="0" y="139"/>
                    <a:pt x="0" y="185"/>
                  </a:cubicBezTo>
                  <a:cubicBezTo>
                    <a:pt x="0" y="204"/>
                    <a:pt x="7" y="221"/>
                    <a:pt x="17" y="235"/>
                  </a:cubicBezTo>
                  <a:cubicBezTo>
                    <a:pt x="33" y="255"/>
                    <a:pt x="57" y="268"/>
                    <a:pt x="84" y="268"/>
                  </a:cubicBezTo>
                  <a:cubicBezTo>
                    <a:pt x="409" y="268"/>
                    <a:pt x="409" y="268"/>
                    <a:pt x="409" y="268"/>
                  </a:cubicBezTo>
                  <a:cubicBezTo>
                    <a:pt x="422" y="268"/>
                    <a:pt x="435" y="264"/>
                    <a:pt x="445" y="257"/>
                  </a:cubicBezTo>
                  <a:cubicBezTo>
                    <a:pt x="463" y="246"/>
                    <a:pt x="475" y="225"/>
                    <a:pt x="475" y="202"/>
                  </a:cubicBezTo>
                  <a:cubicBezTo>
                    <a:pt x="475" y="169"/>
                    <a:pt x="452" y="142"/>
                    <a:pt x="421" y="136"/>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4" name="Freeform 13"/>
            <p:cNvSpPr>
              <a:spLocks/>
            </p:cNvSpPr>
            <p:nvPr/>
          </p:nvSpPr>
          <p:spPr bwMode="auto">
            <a:xfrm>
              <a:off x="4021166" y="3114585"/>
              <a:ext cx="380829" cy="610851"/>
            </a:xfrm>
            <a:custGeom>
              <a:avLst/>
              <a:gdLst>
                <a:gd name="T0" fmla="*/ 142 w 286"/>
                <a:gd name="T1" fmla="*/ 1 h 462"/>
                <a:gd name="T2" fmla="*/ 125 w 286"/>
                <a:gd name="T3" fmla="*/ 2 h 462"/>
                <a:gd name="T4" fmla="*/ 0 w 286"/>
                <a:gd name="T5" fmla="*/ 159 h 462"/>
                <a:gd name="T6" fmla="*/ 127 w 286"/>
                <a:gd name="T7" fmla="*/ 434 h 462"/>
                <a:gd name="T8" fmla="*/ 145 w 286"/>
                <a:gd name="T9" fmla="*/ 462 h 462"/>
                <a:gd name="T10" fmla="*/ 286 w 286"/>
                <a:gd name="T11" fmla="*/ 158 h 462"/>
                <a:gd name="T12" fmla="*/ 142 w 286"/>
                <a:gd name="T13" fmla="*/ 1 h 462"/>
              </a:gdLst>
              <a:ahLst/>
              <a:cxnLst>
                <a:cxn ang="0">
                  <a:pos x="T0" y="T1"/>
                </a:cxn>
                <a:cxn ang="0">
                  <a:pos x="T2" y="T3"/>
                </a:cxn>
                <a:cxn ang="0">
                  <a:pos x="T4" y="T5"/>
                </a:cxn>
                <a:cxn ang="0">
                  <a:pos x="T6" y="T7"/>
                </a:cxn>
                <a:cxn ang="0">
                  <a:pos x="T8" y="T9"/>
                </a:cxn>
                <a:cxn ang="0">
                  <a:pos x="T10" y="T11"/>
                </a:cxn>
                <a:cxn ang="0">
                  <a:pos x="T12" y="T13"/>
                </a:cxn>
              </a:cxnLst>
              <a:rect l="0" t="0" r="r" b="b"/>
              <a:pathLst>
                <a:path w="286" h="462">
                  <a:moveTo>
                    <a:pt x="142" y="1"/>
                  </a:moveTo>
                  <a:cubicBezTo>
                    <a:pt x="136" y="1"/>
                    <a:pt x="131" y="1"/>
                    <a:pt x="125" y="2"/>
                  </a:cubicBezTo>
                  <a:cubicBezTo>
                    <a:pt x="54" y="11"/>
                    <a:pt x="0" y="78"/>
                    <a:pt x="0" y="159"/>
                  </a:cubicBezTo>
                  <a:cubicBezTo>
                    <a:pt x="1" y="227"/>
                    <a:pt x="88" y="374"/>
                    <a:pt x="127" y="434"/>
                  </a:cubicBezTo>
                  <a:cubicBezTo>
                    <a:pt x="138" y="451"/>
                    <a:pt x="145" y="462"/>
                    <a:pt x="145" y="462"/>
                  </a:cubicBezTo>
                  <a:cubicBezTo>
                    <a:pt x="145" y="462"/>
                    <a:pt x="286" y="245"/>
                    <a:pt x="286" y="158"/>
                  </a:cubicBezTo>
                  <a:cubicBezTo>
                    <a:pt x="285" y="70"/>
                    <a:pt x="221" y="0"/>
                    <a:pt x="142" y="1"/>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5" name="Freeform 14"/>
            <p:cNvSpPr>
              <a:spLocks/>
            </p:cNvSpPr>
            <p:nvPr/>
          </p:nvSpPr>
          <p:spPr bwMode="auto">
            <a:xfrm>
              <a:off x="4200918" y="3114585"/>
              <a:ext cx="201078" cy="610851"/>
            </a:xfrm>
            <a:custGeom>
              <a:avLst/>
              <a:gdLst>
                <a:gd name="T0" fmla="*/ 7 w 151"/>
                <a:gd name="T1" fmla="*/ 1 h 462"/>
                <a:gd name="T2" fmla="*/ 0 w 151"/>
                <a:gd name="T3" fmla="*/ 1 h 462"/>
                <a:gd name="T4" fmla="*/ 135 w 151"/>
                <a:gd name="T5" fmla="*/ 158 h 462"/>
                <a:gd name="T6" fmla="*/ 2 w 151"/>
                <a:gd name="T7" fmla="*/ 450 h 462"/>
                <a:gd name="T8" fmla="*/ 10 w 151"/>
                <a:gd name="T9" fmla="*/ 462 h 462"/>
                <a:gd name="T10" fmla="*/ 150 w 151"/>
                <a:gd name="T11" fmla="*/ 158 h 462"/>
                <a:gd name="T12" fmla="*/ 7 w 151"/>
                <a:gd name="T13" fmla="*/ 1 h 462"/>
              </a:gdLst>
              <a:ahLst/>
              <a:cxnLst>
                <a:cxn ang="0">
                  <a:pos x="T0" y="T1"/>
                </a:cxn>
                <a:cxn ang="0">
                  <a:pos x="T2" y="T3"/>
                </a:cxn>
                <a:cxn ang="0">
                  <a:pos x="T4" y="T5"/>
                </a:cxn>
                <a:cxn ang="0">
                  <a:pos x="T6" y="T7"/>
                </a:cxn>
                <a:cxn ang="0">
                  <a:pos x="T8" y="T9"/>
                </a:cxn>
                <a:cxn ang="0">
                  <a:pos x="T10" y="T11"/>
                </a:cxn>
                <a:cxn ang="0">
                  <a:pos x="T12" y="T13"/>
                </a:cxn>
              </a:cxnLst>
              <a:rect l="0" t="0" r="r" b="b"/>
              <a:pathLst>
                <a:path w="151" h="462">
                  <a:moveTo>
                    <a:pt x="7" y="1"/>
                  </a:moveTo>
                  <a:cubicBezTo>
                    <a:pt x="5" y="1"/>
                    <a:pt x="2" y="1"/>
                    <a:pt x="0" y="1"/>
                  </a:cubicBezTo>
                  <a:cubicBezTo>
                    <a:pt x="75" y="5"/>
                    <a:pt x="135" y="74"/>
                    <a:pt x="135" y="158"/>
                  </a:cubicBezTo>
                  <a:cubicBezTo>
                    <a:pt x="136" y="233"/>
                    <a:pt x="31" y="404"/>
                    <a:pt x="2" y="450"/>
                  </a:cubicBezTo>
                  <a:cubicBezTo>
                    <a:pt x="7" y="458"/>
                    <a:pt x="10" y="462"/>
                    <a:pt x="10" y="462"/>
                  </a:cubicBezTo>
                  <a:cubicBezTo>
                    <a:pt x="10" y="462"/>
                    <a:pt x="151" y="245"/>
                    <a:pt x="150" y="158"/>
                  </a:cubicBezTo>
                  <a:cubicBezTo>
                    <a:pt x="150" y="70"/>
                    <a:pt x="86" y="0"/>
                    <a:pt x="7" y="1"/>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6" name="Oval 15"/>
            <p:cNvSpPr>
              <a:spLocks noChangeArrowheads="1"/>
            </p:cNvSpPr>
            <p:nvPr/>
          </p:nvSpPr>
          <p:spPr bwMode="auto">
            <a:xfrm>
              <a:off x="4121705" y="3219692"/>
              <a:ext cx="178229" cy="178228"/>
            </a:xfrm>
            <a:prstGeom prst="ellipse">
              <a:avLst/>
            </a:pr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7" name="Freeform 16"/>
            <p:cNvSpPr>
              <a:spLocks/>
            </p:cNvSpPr>
            <p:nvPr/>
          </p:nvSpPr>
          <p:spPr bwMode="auto">
            <a:xfrm>
              <a:off x="4121705" y="3219692"/>
              <a:ext cx="95969" cy="178228"/>
            </a:xfrm>
            <a:custGeom>
              <a:avLst/>
              <a:gdLst>
                <a:gd name="T0" fmla="*/ 11 w 73"/>
                <a:gd name="T1" fmla="*/ 67 h 135"/>
                <a:gd name="T2" fmla="*/ 73 w 73"/>
                <a:gd name="T3" fmla="*/ 0 h 135"/>
                <a:gd name="T4" fmla="*/ 68 w 73"/>
                <a:gd name="T5" fmla="*/ 0 h 135"/>
                <a:gd name="T6" fmla="*/ 0 w 73"/>
                <a:gd name="T7" fmla="*/ 67 h 135"/>
                <a:gd name="T8" fmla="*/ 68 w 73"/>
                <a:gd name="T9" fmla="*/ 135 h 135"/>
                <a:gd name="T10" fmla="*/ 73 w 73"/>
                <a:gd name="T11" fmla="*/ 135 h 135"/>
                <a:gd name="T12" fmla="*/ 11 w 73"/>
                <a:gd name="T13" fmla="*/ 67 h 135"/>
              </a:gdLst>
              <a:ahLst/>
              <a:cxnLst>
                <a:cxn ang="0">
                  <a:pos x="T0" y="T1"/>
                </a:cxn>
                <a:cxn ang="0">
                  <a:pos x="T2" y="T3"/>
                </a:cxn>
                <a:cxn ang="0">
                  <a:pos x="T4" y="T5"/>
                </a:cxn>
                <a:cxn ang="0">
                  <a:pos x="T6" y="T7"/>
                </a:cxn>
                <a:cxn ang="0">
                  <a:pos x="T8" y="T9"/>
                </a:cxn>
                <a:cxn ang="0">
                  <a:pos x="T10" y="T11"/>
                </a:cxn>
                <a:cxn ang="0">
                  <a:pos x="T12" y="T13"/>
                </a:cxn>
              </a:cxnLst>
              <a:rect l="0" t="0" r="r" b="b"/>
              <a:pathLst>
                <a:path w="73" h="135">
                  <a:moveTo>
                    <a:pt x="11" y="67"/>
                  </a:moveTo>
                  <a:cubicBezTo>
                    <a:pt x="11" y="32"/>
                    <a:pt x="39" y="3"/>
                    <a:pt x="73" y="0"/>
                  </a:cubicBezTo>
                  <a:cubicBezTo>
                    <a:pt x="72" y="0"/>
                    <a:pt x="70" y="0"/>
                    <a:pt x="68" y="0"/>
                  </a:cubicBezTo>
                  <a:cubicBezTo>
                    <a:pt x="31" y="0"/>
                    <a:pt x="0" y="30"/>
                    <a:pt x="0" y="67"/>
                  </a:cubicBezTo>
                  <a:cubicBezTo>
                    <a:pt x="0" y="105"/>
                    <a:pt x="31" y="135"/>
                    <a:pt x="68" y="135"/>
                  </a:cubicBezTo>
                  <a:cubicBezTo>
                    <a:pt x="70" y="135"/>
                    <a:pt x="72" y="135"/>
                    <a:pt x="73" y="135"/>
                  </a:cubicBezTo>
                  <a:cubicBezTo>
                    <a:pt x="39" y="132"/>
                    <a:pt x="11" y="103"/>
                    <a:pt x="11" y="67"/>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8" name="Oval 17"/>
            <p:cNvSpPr>
              <a:spLocks noChangeArrowheads="1"/>
            </p:cNvSpPr>
            <p:nvPr/>
          </p:nvSpPr>
          <p:spPr bwMode="auto">
            <a:xfrm>
              <a:off x="2447576" y="3487798"/>
              <a:ext cx="233069" cy="23306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9" name="Oval 18"/>
            <p:cNvSpPr>
              <a:spLocks noChangeArrowheads="1"/>
            </p:cNvSpPr>
            <p:nvPr/>
          </p:nvSpPr>
          <p:spPr bwMode="auto">
            <a:xfrm>
              <a:off x="3251889" y="3487798"/>
              <a:ext cx="231545" cy="23306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0" name="Freeform 19"/>
            <p:cNvSpPr>
              <a:spLocks/>
            </p:cNvSpPr>
            <p:nvPr/>
          </p:nvSpPr>
          <p:spPr bwMode="auto">
            <a:xfrm>
              <a:off x="2967027" y="2942449"/>
              <a:ext cx="670262" cy="613897"/>
            </a:xfrm>
            <a:custGeom>
              <a:avLst/>
              <a:gdLst>
                <a:gd name="T0" fmla="*/ 484 w 504"/>
                <a:gd name="T1" fmla="*/ 239 h 465"/>
                <a:gd name="T2" fmla="*/ 331 w 504"/>
                <a:gd name="T3" fmla="*/ 28 h 465"/>
                <a:gd name="T4" fmla="*/ 276 w 504"/>
                <a:gd name="T5" fmla="*/ 0 h 465"/>
                <a:gd name="T6" fmla="*/ 0 w 504"/>
                <a:gd name="T7" fmla="*/ 0 h 465"/>
                <a:gd name="T8" fmla="*/ 0 w 504"/>
                <a:gd name="T9" fmla="*/ 14 h 465"/>
                <a:gd name="T10" fmla="*/ 310 w 504"/>
                <a:gd name="T11" fmla="*/ 465 h 465"/>
                <a:gd name="T12" fmla="*/ 469 w 504"/>
                <a:gd name="T13" fmla="*/ 465 h 465"/>
                <a:gd name="T14" fmla="*/ 504 w 504"/>
                <a:gd name="T15" fmla="*/ 430 h 465"/>
                <a:gd name="T16" fmla="*/ 504 w 504"/>
                <a:gd name="T17" fmla="*/ 302 h 465"/>
                <a:gd name="T18" fmla="*/ 484 w 504"/>
                <a:gd name="T19" fmla="*/ 239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4" h="465">
                  <a:moveTo>
                    <a:pt x="484" y="239"/>
                  </a:moveTo>
                  <a:cubicBezTo>
                    <a:pt x="331" y="28"/>
                    <a:pt x="331" y="28"/>
                    <a:pt x="331" y="28"/>
                  </a:cubicBezTo>
                  <a:cubicBezTo>
                    <a:pt x="320" y="13"/>
                    <a:pt x="295" y="0"/>
                    <a:pt x="276" y="0"/>
                  </a:cubicBezTo>
                  <a:cubicBezTo>
                    <a:pt x="0" y="0"/>
                    <a:pt x="0" y="0"/>
                    <a:pt x="0" y="0"/>
                  </a:cubicBezTo>
                  <a:cubicBezTo>
                    <a:pt x="0" y="14"/>
                    <a:pt x="0" y="14"/>
                    <a:pt x="0" y="14"/>
                  </a:cubicBezTo>
                  <a:cubicBezTo>
                    <a:pt x="310" y="465"/>
                    <a:pt x="310" y="465"/>
                    <a:pt x="310" y="465"/>
                  </a:cubicBezTo>
                  <a:cubicBezTo>
                    <a:pt x="469" y="465"/>
                    <a:pt x="469" y="465"/>
                    <a:pt x="469" y="465"/>
                  </a:cubicBezTo>
                  <a:cubicBezTo>
                    <a:pt x="488" y="465"/>
                    <a:pt x="504" y="449"/>
                    <a:pt x="504" y="430"/>
                  </a:cubicBezTo>
                  <a:cubicBezTo>
                    <a:pt x="504" y="302"/>
                    <a:pt x="504" y="302"/>
                    <a:pt x="504" y="302"/>
                  </a:cubicBezTo>
                  <a:cubicBezTo>
                    <a:pt x="504" y="283"/>
                    <a:pt x="495" y="255"/>
                    <a:pt x="484" y="239"/>
                  </a:cubicBez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1" name="Freeform 20"/>
            <p:cNvSpPr>
              <a:spLocks/>
            </p:cNvSpPr>
            <p:nvPr/>
          </p:nvSpPr>
          <p:spPr bwMode="auto">
            <a:xfrm>
              <a:off x="3276263" y="3042989"/>
              <a:ext cx="309234" cy="236114"/>
            </a:xfrm>
            <a:custGeom>
              <a:avLst/>
              <a:gdLst>
                <a:gd name="T0" fmla="*/ 91 w 203"/>
                <a:gd name="T1" fmla="*/ 0 h 155"/>
                <a:gd name="T2" fmla="*/ 90 w 203"/>
                <a:gd name="T3" fmla="*/ 0 h 155"/>
                <a:gd name="T4" fmla="*/ 0 w 203"/>
                <a:gd name="T5" fmla="*/ 0 h 155"/>
                <a:gd name="T6" fmla="*/ 0 w 203"/>
                <a:gd name="T7" fmla="*/ 0 h 155"/>
                <a:gd name="T8" fmla="*/ 112 w 203"/>
                <a:gd name="T9" fmla="*/ 155 h 155"/>
                <a:gd name="T10" fmla="*/ 113 w 203"/>
                <a:gd name="T11" fmla="*/ 155 h 155"/>
                <a:gd name="T12" fmla="*/ 203 w 203"/>
                <a:gd name="T13" fmla="*/ 155 h 155"/>
                <a:gd name="T14" fmla="*/ 203 w 203"/>
                <a:gd name="T15" fmla="*/ 155 h 155"/>
                <a:gd name="T16" fmla="*/ 91 w 203"/>
                <a:gd name="T17"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3" h="155">
                  <a:moveTo>
                    <a:pt x="91" y="0"/>
                  </a:moveTo>
                  <a:lnTo>
                    <a:pt x="90" y="0"/>
                  </a:lnTo>
                  <a:lnTo>
                    <a:pt x="0" y="0"/>
                  </a:lnTo>
                  <a:lnTo>
                    <a:pt x="0" y="0"/>
                  </a:lnTo>
                  <a:lnTo>
                    <a:pt x="112" y="155"/>
                  </a:lnTo>
                  <a:lnTo>
                    <a:pt x="113" y="155"/>
                  </a:lnTo>
                  <a:lnTo>
                    <a:pt x="203" y="155"/>
                  </a:lnTo>
                  <a:lnTo>
                    <a:pt x="203" y="155"/>
                  </a:lnTo>
                  <a:lnTo>
                    <a:pt x="91" y="0"/>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2" name="Freeform 21"/>
            <p:cNvSpPr>
              <a:spLocks/>
            </p:cNvSpPr>
            <p:nvPr/>
          </p:nvSpPr>
          <p:spPr bwMode="auto">
            <a:xfrm>
              <a:off x="3276263" y="3042989"/>
              <a:ext cx="309234" cy="236114"/>
            </a:xfrm>
            <a:custGeom>
              <a:avLst/>
              <a:gdLst>
                <a:gd name="T0" fmla="*/ 0 w 203"/>
                <a:gd name="T1" fmla="*/ 0 h 155"/>
                <a:gd name="T2" fmla="*/ 0 w 203"/>
                <a:gd name="T3" fmla="*/ 0 h 155"/>
                <a:gd name="T4" fmla="*/ 112 w 203"/>
                <a:gd name="T5" fmla="*/ 155 h 155"/>
                <a:gd name="T6" fmla="*/ 113 w 203"/>
                <a:gd name="T7" fmla="*/ 155 h 155"/>
                <a:gd name="T8" fmla="*/ 203 w 203"/>
                <a:gd name="T9" fmla="*/ 155 h 155"/>
                <a:gd name="T10" fmla="*/ 203 w 203"/>
                <a:gd name="T11" fmla="*/ 155 h 155"/>
                <a:gd name="T12" fmla="*/ 0 w 203"/>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203" h="155">
                  <a:moveTo>
                    <a:pt x="0" y="0"/>
                  </a:moveTo>
                  <a:lnTo>
                    <a:pt x="0" y="0"/>
                  </a:lnTo>
                  <a:lnTo>
                    <a:pt x="112" y="155"/>
                  </a:lnTo>
                  <a:lnTo>
                    <a:pt x="113" y="155"/>
                  </a:lnTo>
                  <a:lnTo>
                    <a:pt x="203" y="155"/>
                  </a:lnTo>
                  <a:lnTo>
                    <a:pt x="203" y="155"/>
                  </a:lnTo>
                  <a:lnTo>
                    <a:pt x="0" y="0"/>
                  </a:lnTo>
                  <a:close/>
                </a:path>
              </a:pathLst>
            </a:custGeom>
            <a:solidFill>
              <a:schemeClr val="accent4">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3" name="Freeform 22"/>
            <p:cNvSpPr>
              <a:spLocks/>
            </p:cNvSpPr>
            <p:nvPr/>
          </p:nvSpPr>
          <p:spPr bwMode="auto">
            <a:xfrm>
              <a:off x="2965505" y="2953113"/>
              <a:ext cx="460042" cy="613897"/>
            </a:xfrm>
            <a:custGeom>
              <a:avLst/>
              <a:gdLst>
                <a:gd name="T0" fmla="*/ 0 w 346"/>
                <a:gd name="T1" fmla="*/ 0 h 465"/>
                <a:gd name="T2" fmla="*/ 118 w 346"/>
                <a:gd name="T3" fmla="*/ 0 h 465"/>
                <a:gd name="T4" fmla="*/ 173 w 346"/>
                <a:gd name="T5" fmla="*/ 28 h 465"/>
                <a:gd name="T6" fmla="*/ 325 w 346"/>
                <a:gd name="T7" fmla="*/ 240 h 465"/>
                <a:gd name="T8" fmla="*/ 346 w 346"/>
                <a:gd name="T9" fmla="*/ 302 h 465"/>
                <a:gd name="T10" fmla="*/ 346 w 346"/>
                <a:gd name="T11" fmla="*/ 430 h 465"/>
                <a:gd name="T12" fmla="*/ 311 w 346"/>
                <a:gd name="T13" fmla="*/ 465 h 465"/>
                <a:gd name="T14" fmla="*/ 0 w 346"/>
                <a:gd name="T15" fmla="*/ 465 h 465"/>
                <a:gd name="T16" fmla="*/ 0 w 346"/>
                <a:gd name="T1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465">
                  <a:moveTo>
                    <a:pt x="0" y="0"/>
                  </a:moveTo>
                  <a:cubicBezTo>
                    <a:pt x="118" y="0"/>
                    <a:pt x="118" y="0"/>
                    <a:pt x="118" y="0"/>
                  </a:cubicBezTo>
                  <a:cubicBezTo>
                    <a:pt x="137" y="0"/>
                    <a:pt x="161" y="13"/>
                    <a:pt x="173" y="28"/>
                  </a:cubicBezTo>
                  <a:cubicBezTo>
                    <a:pt x="325" y="240"/>
                    <a:pt x="325" y="240"/>
                    <a:pt x="325" y="240"/>
                  </a:cubicBezTo>
                  <a:cubicBezTo>
                    <a:pt x="337" y="255"/>
                    <a:pt x="346" y="283"/>
                    <a:pt x="346" y="302"/>
                  </a:cubicBezTo>
                  <a:cubicBezTo>
                    <a:pt x="346" y="430"/>
                    <a:pt x="346" y="430"/>
                    <a:pt x="346" y="430"/>
                  </a:cubicBezTo>
                  <a:cubicBezTo>
                    <a:pt x="346" y="449"/>
                    <a:pt x="330" y="465"/>
                    <a:pt x="311" y="465"/>
                  </a:cubicBezTo>
                  <a:cubicBezTo>
                    <a:pt x="0" y="465"/>
                    <a:pt x="0" y="465"/>
                    <a:pt x="0" y="465"/>
                  </a:cubicBezTo>
                  <a:cubicBezTo>
                    <a:pt x="0" y="0"/>
                    <a:pt x="0" y="0"/>
                    <a:pt x="0" y="0"/>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4" name="Freeform 23"/>
            <p:cNvSpPr>
              <a:spLocks/>
            </p:cNvSpPr>
            <p:nvPr/>
          </p:nvSpPr>
          <p:spPr bwMode="auto">
            <a:xfrm>
              <a:off x="2965505" y="2953113"/>
              <a:ext cx="460042" cy="613897"/>
            </a:xfrm>
            <a:custGeom>
              <a:avLst/>
              <a:gdLst>
                <a:gd name="T0" fmla="*/ 0 w 346"/>
                <a:gd name="T1" fmla="*/ 0 h 465"/>
                <a:gd name="T2" fmla="*/ 118 w 346"/>
                <a:gd name="T3" fmla="*/ 0 h 465"/>
                <a:gd name="T4" fmla="*/ 173 w 346"/>
                <a:gd name="T5" fmla="*/ 28 h 465"/>
                <a:gd name="T6" fmla="*/ 325 w 346"/>
                <a:gd name="T7" fmla="*/ 240 h 465"/>
                <a:gd name="T8" fmla="*/ 346 w 346"/>
                <a:gd name="T9" fmla="*/ 302 h 465"/>
                <a:gd name="T10" fmla="*/ 346 w 346"/>
                <a:gd name="T11" fmla="*/ 430 h 465"/>
                <a:gd name="T12" fmla="*/ 311 w 346"/>
                <a:gd name="T13" fmla="*/ 465 h 465"/>
                <a:gd name="T14" fmla="*/ 0 w 346"/>
                <a:gd name="T15" fmla="*/ 465 h 465"/>
                <a:gd name="T16" fmla="*/ 0 w 346"/>
                <a:gd name="T17" fmla="*/ 0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465">
                  <a:moveTo>
                    <a:pt x="0" y="0"/>
                  </a:moveTo>
                  <a:cubicBezTo>
                    <a:pt x="118" y="0"/>
                    <a:pt x="118" y="0"/>
                    <a:pt x="118" y="0"/>
                  </a:cubicBezTo>
                  <a:cubicBezTo>
                    <a:pt x="137" y="0"/>
                    <a:pt x="161" y="13"/>
                    <a:pt x="173" y="28"/>
                  </a:cubicBezTo>
                  <a:cubicBezTo>
                    <a:pt x="325" y="240"/>
                    <a:pt x="325" y="240"/>
                    <a:pt x="325" y="240"/>
                  </a:cubicBezTo>
                  <a:cubicBezTo>
                    <a:pt x="337" y="255"/>
                    <a:pt x="346" y="283"/>
                    <a:pt x="346" y="302"/>
                  </a:cubicBezTo>
                  <a:cubicBezTo>
                    <a:pt x="346" y="430"/>
                    <a:pt x="346" y="430"/>
                    <a:pt x="346" y="430"/>
                  </a:cubicBezTo>
                  <a:cubicBezTo>
                    <a:pt x="346" y="449"/>
                    <a:pt x="330" y="465"/>
                    <a:pt x="311" y="465"/>
                  </a:cubicBezTo>
                  <a:cubicBezTo>
                    <a:pt x="0" y="465"/>
                    <a:pt x="0" y="465"/>
                    <a:pt x="0" y="465"/>
                  </a:cubicBezTo>
                  <a:cubicBezTo>
                    <a:pt x="0" y="0"/>
                    <a:pt x="0" y="0"/>
                    <a:pt x="0"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5" name="Freeform 24"/>
            <p:cNvSpPr>
              <a:spLocks/>
            </p:cNvSpPr>
            <p:nvPr/>
          </p:nvSpPr>
          <p:spPr bwMode="auto">
            <a:xfrm>
              <a:off x="3026438" y="3042989"/>
              <a:ext cx="283338" cy="262011"/>
            </a:xfrm>
            <a:custGeom>
              <a:avLst/>
              <a:gdLst>
                <a:gd name="T0" fmla="*/ 214 w 214"/>
                <a:gd name="T1" fmla="*/ 199 h 199"/>
                <a:gd name="T2" fmla="*/ 214 w 214"/>
                <a:gd name="T3" fmla="*/ 188 h 199"/>
                <a:gd name="T4" fmla="*/ 202 w 214"/>
                <a:gd name="T5" fmla="*/ 148 h 199"/>
                <a:gd name="T6" fmla="*/ 107 w 214"/>
                <a:gd name="T7" fmla="*/ 17 h 199"/>
                <a:gd name="T8" fmla="*/ 73 w 214"/>
                <a:gd name="T9" fmla="*/ 0 h 199"/>
                <a:gd name="T10" fmla="*/ 0 w 214"/>
                <a:gd name="T11" fmla="*/ 0 h 199"/>
                <a:gd name="T12" fmla="*/ 0 w 214"/>
                <a:gd name="T13" fmla="*/ 199 h 199"/>
                <a:gd name="T14" fmla="*/ 214 w 214"/>
                <a:gd name="T15" fmla="*/ 199 h 1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 h="199">
                  <a:moveTo>
                    <a:pt x="214" y="199"/>
                  </a:moveTo>
                  <a:cubicBezTo>
                    <a:pt x="214" y="188"/>
                    <a:pt x="214" y="188"/>
                    <a:pt x="214" y="188"/>
                  </a:cubicBezTo>
                  <a:cubicBezTo>
                    <a:pt x="214" y="176"/>
                    <a:pt x="209" y="158"/>
                    <a:pt x="202" y="148"/>
                  </a:cubicBezTo>
                  <a:cubicBezTo>
                    <a:pt x="107" y="17"/>
                    <a:pt x="107" y="17"/>
                    <a:pt x="107" y="17"/>
                  </a:cubicBezTo>
                  <a:cubicBezTo>
                    <a:pt x="100" y="7"/>
                    <a:pt x="85" y="0"/>
                    <a:pt x="73" y="0"/>
                  </a:cubicBezTo>
                  <a:cubicBezTo>
                    <a:pt x="0" y="0"/>
                    <a:pt x="0" y="0"/>
                    <a:pt x="0" y="0"/>
                  </a:cubicBezTo>
                  <a:cubicBezTo>
                    <a:pt x="0" y="199"/>
                    <a:pt x="0" y="199"/>
                    <a:pt x="0" y="199"/>
                  </a:cubicBezTo>
                  <a:lnTo>
                    <a:pt x="214" y="199"/>
                  </a:lnTo>
                  <a:close/>
                </a:path>
              </a:pathLst>
            </a:custGeom>
            <a:solidFill>
              <a:srgbClr val="40A1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6" name="Freeform 25"/>
            <p:cNvSpPr>
              <a:spLocks/>
            </p:cNvSpPr>
            <p:nvPr/>
          </p:nvSpPr>
          <p:spPr bwMode="auto">
            <a:xfrm>
              <a:off x="2176425" y="3533497"/>
              <a:ext cx="1477622" cy="45699"/>
            </a:xfrm>
            <a:custGeom>
              <a:avLst/>
              <a:gdLst>
                <a:gd name="T0" fmla="*/ 1096 w 1113"/>
                <a:gd name="T1" fmla="*/ 34 h 34"/>
                <a:gd name="T2" fmla="*/ 18 w 1113"/>
                <a:gd name="T3" fmla="*/ 34 h 34"/>
                <a:gd name="T4" fmla="*/ 0 w 1113"/>
                <a:gd name="T5" fmla="*/ 17 h 34"/>
                <a:gd name="T6" fmla="*/ 18 w 1113"/>
                <a:gd name="T7" fmla="*/ 0 h 34"/>
                <a:gd name="T8" fmla="*/ 1096 w 1113"/>
                <a:gd name="T9" fmla="*/ 0 h 34"/>
                <a:gd name="T10" fmla="*/ 1113 w 1113"/>
                <a:gd name="T11" fmla="*/ 17 h 34"/>
                <a:gd name="T12" fmla="*/ 1096 w 1113"/>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113" h="34">
                  <a:moveTo>
                    <a:pt x="1096" y="34"/>
                  </a:moveTo>
                  <a:cubicBezTo>
                    <a:pt x="18" y="34"/>
                    <a:pt x="18" y="34"/>
                    <a:pt x="18" y="34"/>
                  </a:cubicBezTo>
                  <a:cubicBezTo>
                    <a:pt x="8" y="34"/>
                    <a:pt x="0" y="27"/>
                    <a:pt x="0" y="17"/>
                  </a:cubicBezTo>
                  <a:cubicBezTo>
                    <a:pt x="0" y="7"/>
                    <a:pt x="8" y="0"/>
                    <a:pt x="18" y="0"/>
                  </a:cubicBezTo>
                  <a:cubicBezTo>
                    <a:pt x="1096" y="0"/>
                    <a:pt x="1096" y="0"/>
                    <a:pt x="1096" y="0"/>
                  </a:cubicBezTo>
                  <a:cubicBezTo>
                    <a:pt x="1105" y="0"/>
                    <a:pt x="1113" y="7"/>
                    <a:pt x="1113" y="17"/>
                  </a:cubicBezTo>
                  <a:cubicBezTo>
                    <a:pt x="1113" y="27"/>
                    <a:pt x="1105" y="34"/>
                    <a:pt x="1096" y="34"/>
                  </a:cubicBezTo>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7" name="Oval 26"/>
            <p:cNvSpPr>
              <a:spLocks noChangeArrowheads="1"/>
            </p:cNvSpPr>
            <p:nvPr/>
          </p:nvSpPr>
          <p:spPr bwMode="auto">
            <a:xfrm>
              <a:off x="3078231" y="3487798"/>
              <a:ext cx="234592" cy="233067"/>
            </a:xfrm>
            <a:prstGeom prst="ellipse">
              <a:avLst/>
            </a:pr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8" name="Oval 27"/>
            <p:cNvSpPr>
              <a:spLocks noChangeArrowheads="1"/>
            </p:cNvSpPr>
            <p:nvPr/>
          </p:nvSpPr>
          <p:spPr bwMode="auto">
            <a:xfrm>
              <a:off x="3140687" y="3548730"/>
              <a:ext cx="111203" cy="109679"/>
            </a:xfrm>
            <a:prstGeom prst="ellipse">
              <a:avLst/>
            </a:pr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9" name="Freeform 28"/>
            <p:cNvSpPr>
              <a:spLocks/>
            </p:cNvSpPr>
            <p:nvPr/>
          </p:nvSpPr>
          <p:spPr bwMode="auto">
            <a:xfrm>
              <a:off x="3027961" y="3370501"/>
              <a:ext cx="77691" cy="19803"/>
            </a:xfrm>
            <a:custGeom>
              <a:avLst/>
              <a:gdLst>
                <a:gd name="T0" fmla="*/ 50 w 58"/>
                <a:gd name="T1" fmla="*/ 15 h 15"/>
                <a:gd name="T2" fmla="*/ 8 w 58"/>
                <a:gd name="T3" fmla="*/ 15 h 15"/>
                <a:gd name="T4" fmla="*/ 0 w 58"/>
                <a:gd name="T5" fmla="*/ 7 h 15"/>
                <a:gd name="T6" fmla="*/ 8 w 58"/>
                <a:gd name="T7" fmla="*/ 0 h 15"/>
                <a:gd name="T8" fmla="*/ 50 w 58"/>
                <a:gd name="T9" fmla="*/ 0 h 15"/>
                <a:gd name="T10" fmla="*/ 58 w 58"/>
                <a:gd name="T11" fmla="*/ 7 h 15"/>
                <a:gd name="T12" fmla="*/ 50 w 58"/>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58" h="15">
                  <a:moveTo>
                    <a:pt x="50" y="15"/>
                  </a:moveTo>
                  <a:cubicBezTo>
                    <a:pt x="8" y="15"/>
                    <a:pt x="8" y="15"/>
                    <a:pt x="8" y="15"/>
                  </a:cubicBezTo>
                  <a:cubicBezTo>
                    <a:pt x="3" y="15"/>
                    <a:pt x="0" y="12"/>
                    <a:pt x="0" y="7"/>
                  </a:cubicBezTo>
                  <a:cubicBezTo>
                    <a:pt x="0" y="3"/>
                    <a:pt x="3" y="0"/>
                    <a:pt x="8" y="0"/>
                  </a:cubicBezTo>
                  <a:cubicBezTo>
                    <a:pt x="50" y="0"/>
                    <a:pt x="50" y="0"/>
                    <a:pt x="50" y="0"/>
                  </a:cubicBezTo>
                  <a:cubicBezTo>
                    <a:pt x="54" y="0"/>
                    <a:pt x="58" y="3"/>
                    <a:pt x="58" y="7"/>
                  </a:cubicBezTo>
                  <a:cubicBezTo>
                    <a:pt x="58" y="12"/>
                    <a:pt x="54" y="15"/>
                    <a:pt x="50" y="15"/>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1" name="Freeform 29"/>
            <p:cNvSpPr>
              <a:spLocks/>
            </p:cNvSpPr>
            <p:nvPr/>
          </p:nvSpPr>
          <p:spPr bwMode="auto">
            <a:xfrm>
              <a:off x="3064520" y="3192273"/>
              <a:ext cx="42653" cy="42653"/>
            </a:xfrm>
            <a:custGeom>
              <a:avLst/>
              <a:gdLst>
                <a:gd name="T0" fmla="*/ 28 w 28"/>
                <a:gd name="T1" fmla="*/ 25 h 28"/>
                <a:gd name="T2" fmla="*/ 0 w 28"/>
                <a:gd name="T3" fmla="*/ 28 h 28"/>
                <a:gd name="T4" fmla="*/ 3 w 28"/>
                <a:gd name="T5" fmla="*/ 0 h 28"/>
                <a:gd name="T6" fmla="*/ 28 w 28"/>
                <a:gd name="T7" fmla="*/ 14 h 28"/>
                <a:gd name="T8" fmla="*/ 28 w 28"/>
                <a:gd name="T9" fmla="*/ 25 h 28"/>
              </a:gdLst>
              <a:ahLst/>
              <a:cxnLst>
                <a:cxn ang="0">
                  <a:pos x="T0" y="T1"/>
                </a:cxn>
                <a:cxn ang="0">
                  <a:pos x="T2" y="T3"/>
                </a:cxn>
                <a:cxn ang="0">
                  <a:pos x="T4" y="T5"/>
                </a:cxn>
                <a:cxn ang="0">
                  <a:pos x="T6" y="T7"/>
                </a:cxn>
                <a:cxn ang="0">
                  <a:pos x="T8" y="T9"/>
                </a:cxn>
              </a:cxnLst>
              <a:rect l="0" t="0" r="r" b="b"/>
              <a:pathLst>
                <a:path w="28" h="28">
                  <a:moveTo>
                    <a:pt x="28" y="25"/>
                  </a:moveTo>
                  <a:lnTo>
                    <a:pt x="0" y="28"/>
                  </a:lnTo>
                  <a:lnTo>
                    <a:pt x="3" y="0"/>
                  </a:lnTo>
                  <a:lnTo>
                    <a:pt x="28" y="14"/>
                  </a:lnTo>
                  <a:lnTo>
                    <a:pt x="28" y="25"/>
                  </a:ln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2" name="Freeform 30"/>
            <p:cNvSpPr>
              <a:spLocks/>
            </p:cNvSpPr>
            <p:nvPr/>
          </p:nvSpPr>
          <p:spPr bwMode="auto">
            <a:xfrm>
              <a:off x="3038624" y="3227310"/>
              <a:ext cx="102063" cy="71595"/>
            </a:xfrm>
            <a:custGeom>
              <a:avLst/>
              <a:gdLst>
                <a:gd name="T0" fmla="*/ 58 w 77"/>
                <a:gd name="T1" fmla="*/ 5 h 54"/>
                <a:gd name="T2" fmla="*/ 39 w 77"/>
                <a:gd name="T3" fmla="*/ 0 h 54"/>
                <a:gd name="T4" fmla="*/ 0 w 77"/>
                <a:gd name="T5" fmla="*/ 38 h 54"/>
                <a:gd name="T6" fmla="*/ 0 w 77"/>
                <a:gd name="T7" fmla="*/ 54 h 54"/>
                <a:gd name="T8" fmla="*/ 77 w 77"/>
                <a:gd name="T9" fmla="*/ 54 h 54"/>
                <a:gd name="T10" fmla="*/ 77 w 77"/>
                <a:gd name="T11" fmla="*/ 39 h 54"/>
                <a:gd name="T12" fmla="*/ 58 w 77"/>
                <a:gd name="T13" fmla="*/ 5 h 54"/>
              </a:gdLst>
              <a:ahLst/>
              <a:cxnLst>
                <a:cxn ang="0">
                  <a:pos x="T0" y="T1"/>
                </a:cxn>
                <a:cxn ang="0">
                  <a:pos x="T2" y="T3"/>
                </a:cxn>
                <a:cxn ang="0">
                  <a:pos x="T4" y="T5"/>
                </a:cxn>
                <a:cxn ang="0">
                  <a:pos x="T6" y="T7"/>
                </a:cxn>
                <a:cxn ang="0">
                  <a:pos x="T8" y="T9"/>
                </a:cxn>
                <a:cxn ang="0">
                  <a:pos x="T10" y="T11"/>
                </a:cxn>
                <a:cxn ang="0">
                  <a:pos x="T12" y="T13"/>
                </a:cxn>
              </a:cxnLst>
              <a:rect l="0" t="0" r="r" b="b"/>
              <a:pathLst>
                <a:path w="77" h="54">
                  <a:moveTo>
                    <a:pt x="58" y="5"/>
                  </a:moveTo>
                  <a:cubicBezTo>
                    <a:pt x="52" y="2"/>
                    <a:pt x="46" y="0"/>
                    <a:pt x="39" y="0"/>
                  </a:cubicBezTo>
                  <a:cubicBezTo>
                    <a:pt x="17" y="0"/>
                    <a:pt x="0" y="17"/>
                    <a:pt x="0" y="38"/>
                  </a:cubicBezTo>
                  <a:cubicBezTo>
                    <a:pt x="0" y="54"/>
                    <a:pt x="0" y="54"/>
                    <a:pt x="0" y="54"/>
                  </a:cubicBezTo>
                  <a:cubicBezTo>
                    <a:pt x="77" y="54"/>
                    <a:pt x="77" y="54"/>
                    <a:pt x="77" y="54"/>
                  </a:cubicBezTo>
                  <a:cubicBezTo>
                    <a:pt x="77" y="39"/>
                    <a:pt x="77" y="39"/>
                    <a:pt x="77" y="39"/>
                  </a:cubicBezTo>
                  <a:cubicBezTo>
                    <a:pt x="77" y="24"/>
                    <a:pt x="69" y="12"/>
                    <a:pt x="58" y="5"/>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3" name="Freeform 31"/>
            <p:cNvSpPr>
              <a:spLocks/>
            </p:cNvSpPr>
            <p:nvPr/>
          </p:nvSpPr>
          <p:spPr bwMode="auto">
            <a:xfrm>
              <a:off x="3069091" y="3198366"/>
              <a:ext cx="38083" cy="24373"/>
            </a:xfrm>
            <a:custGeom>
              <a:avLst/>
              <a:gdLst>
                <a:gd name="T0" fmla="*/ 0 w 28"/>
                <a:gd name="T1" fmla="*/ 0 h 19"/>
                <a:gd name="T2" fmla="*/ 28 w 28"/>
                <a:gd name="T3" fmla="*/ 19 h 19"/>
                <a:gd name="T4" fmla="*/ 28 w 28"/>
                <a:gd name="T5" fmla="*/ 8 h 19"/>
                <a:gd name="T6" fmla="*/ 0 w 28"/>
                <a:gd name="T7" fmla="*/ 0 h 19"/>
              </a:gdLst>
              <a:ahLst/>
              <a:cxnLst>
                <a:cxn ang="0">
                  <a:pos x="T0" y="T1"/>
                </a:cxn>
                <a:cxn ang="0">
                  <a:pos x="T2" y="T3"/>
                </a:cxn>
                <a:cxn ang="0">
                  <a:pos x="T4" y="T5"/>
                </a:cxn>
                <a:cxn ang="0">
                  <a:pos x="T6" y="T7"/>
                </a:cxn>
              </a:cxnLst>
              <a:rect l="0" t="0" r="r" b="b"/>
              <a:pathLst>
                <a:path w="28" h="19">
                  <a:moveTo>
                    <a:pt x="0" y="0"/>
                  </a:moveTo>
                  <a:cubicBezTo>
                    <a:pt x="0" y="0"/>
                    <a:pt x="12" y="17"/>
                    <a:pt x="28" y="19"/>
                  </a:cubicBezTo>
                  <a:cubicBezTo>
                    <a:pt x="28" y="10"/>
                    <a:pt x="28" y="8"/>
                    <a:pt x="28" y="8"/>
                  </a:cubicBezTo>
                  <a:lnTo>
                    <a:pt x="0" y="0"/>
                  </a:ln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4" name="Freeform 32"/>
            <p:cNvSpPr>
              <a:spLocks/>
            </p:cNvSpPr>
            <p:nvPr/>
          </p:nvSpPr>
          <p:spPr bwMode="auto">
            <a:xfrm>
              <a:off x="3245796" y="3277579"/>
              <a:ext cx="27420" cy="27420"/>
            </a:xfrm>
            <a:custGeom>
              <a:avLst/>
              <a:gdLst>
                <a:gd name="T0" fmla="*/ 10 w 20"/>
                <a:gd name="T1" fmla="*/ 21 h 21"/>
                <a:gd name="T2" fmla="*/ 20 w 20"/>
                <a:gd name="T3" fmla="*/ 21 h 21"/>
                <a:gd name="T4" fmla="*/ 19 w 20"/>
                <a:gd name="T5" fmla="*/ 21 h 21"/>
                <a:gd name="T6" fmla="*/ 9 w 20"/>
                <a:gd name="T7" fmla="*/ 3 h 21"/>
                <a:gd name="T8" fmla="*/ 3 w 20"/>
                <a:gd name="T9" fmla="*/ 1 h 21"/>
                <a:gd name="T10" fmla="*/ 1 w 20"/>
                <a:gd name="T11" fmla="*/ 7 h 21"/>
                <a:gd name="T12" fmla="*/ 10 w 20"/>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10" y="21"/>
                  </a:moveTo>
                  <a:cubicBezTo>
                    <a:pt x="20" y="21"/>
                    <a:pt x="20" y="21"/>
                    <a:pt x="20" y="21"/>
                  </a:cubicBezTo>
                  <a:cubicBezTo>
                    <a:pt x="19" y="21"/>
                    <a:pt x="19" y="21"/>
                    <a:pt x="19" y="21"/>
                  </a:cubicBezTo>
                  <a:cubicBezTo>
                    <a:pt x="9" y="3"/>
                    <a:pt x="9" y="3"/>
                    <a:pt x="9" y="3"/>
                  </a:cubicBezTo>
                  <a:cubicBezTo>
                    <a:pt x="8" y="1"/>
                    <a:pt x="5" y="0"/>
                    <a:pt x="3" y="1"/>
                  </a:cubicBezTo>
                  <a:cubicBezTo>
                    <a:pt x="1" y="2"/>
                    <a:pt x="0" y="5"/>
                    <a:pt x="1" y="7"/>
                  </a:cubicBezTo>
                  <a:lnTo>
                    <a:pt x="1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5" name="Rectangle 33"/>
            <p:cNvSpPr>
              <a:spLocks noChangeArrowheads="1"/>
            </p:cNvSpPr>
            <p:nvPr/>
          </p:nvSpPr>
          <p:spPr bwMode="auto">
            <a:xfrm>
              <a:off x="3026438" y="3295859"/>
              <a:ext cx="284862" cy="9139"/>
            </a:xfrm>
            <a:prstGeom prst="rect">
              <a:avLst/>
            </a:prstGeom>
            <a:solidFill>
              <a:srgbClr val="004B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6" name="Freeform 34"/>
            <p:cNvSpPr>
              <a:spLocks/>
            </p:cNvSpPr>
            <p:nvPr/>
          </p:nvSpPr>
          <p:spPr bwMode="auto">
            <a:xfrm>
              <a:off x="3206190" y="3231879"/>
              <a:ext cx="83784" cy="74642"/>
            </a:xfrm>
            <a:custGeom>
              <a:avLst/>
              <a:gdLst>
                <a:gd name="T0" fmla="*/ 10 w 63"/>
                <a:gd name="T1" fmla="*/ 57 h 57"/>
                <a:gd name="T2" fmla="*/ 3 w 63"/>
                <a:gd name="T3" fmla="*/ 54 h 57"/>
                <a:gd name="T4" fmla="*/ 4 w 63"/>
                <a:gd name="T5" fmla="*/ 40 h 57"/>
                <a:gd name="T6" fmla="*/ 46 w 63"/>
                <a:gd name="T7" fmla="*/ 3 h 57"/>
                <a:gd name="T8" fmla="*/ 59 w 63"/>
                <a:gd name="T9" fmla="*/ 4 h 57"/>
                <a:gd name="T10" fmla="*/ 58 w 63"/>
                <a:gd name="T11" fmla="*/ 18 h 57"/>
                <a:gd name="T12" fmla="*/ 17 w 63"/>
                <a:gd name="T13" fmla="*/ 54 h 57"/>
                <a:gd name="T14" fmla="*/ 10 w 63"/>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7">
                  <a:moveTo>
                    <a:pt x="10" y="57"/>
                  </a:moveTo>
                  <a:cubicBezTo>
                    <a:pt x="8" y="57"/>
                    <a:pt x="5" y="56"/>
                    <a:pt x="3" y="54"/>
                  </a:cubicBezTo>
                  <a:cubicBezTo>
                    <a:pt x="0" y="50"/>
                    <a:pt x="0" y="44"/>
                    <a:pt x="4" y="40"/>
                  </a:cubicBezTo>
                  <a:cubicBezTo>
                    <a:pt x="46" y="3"/>
                    <a:pt x="46" y="3"/>
                    <a:pt x="46" y="3"/>
                  </a:cubicBezTo>
                  <a:cubicBezTo>
                    <a:pt x="50" y="0"/>
                    <a:pt x="56" y="0"/>
                    <a:pt x="59" y="4"/>
                  </a:cubicBezTo>
                  <a:cubicBezTo>
                    <a:pt x="63" y="8"/>
                    <a:pt x="62" y="14"/>
                    <a:pt x="58" y="18"/>
                  </a:cubicBezTo>
                  <a:cubicBezTo>
                    <a:pt x="17" y="54"/>
                    <a:pt x="17" y="54"/>
                    <a:pt x="17" y="54"/>
                  </a:cubicBezTo>
                  <a:cubicBezTo>
                    <a:pt x="15" y="56"/>
                    <a:pt x="13" y="57"/>
                    <a:pt x="10" y="5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7" name="Freeform 35"/>
            <p:cNvSpPr>
              <a:spLocks/>
            </p:cNvSpPr>
            <p:nvPr/>
          </p:nvSpPr>
          <p:spPr bwMode="auto">
            <a:xfrm>
              <a:off x="3072137" y="3245590"/>
              <a:ext cx="140146" cy="135575"/>
            </a:xfrm>
            <a:custGeom>
              <a:avLst/>
              <a:gdLst>
                <a:gd name="T0" fmla="*/ 88 w 105"/>
                <a:gd name="T1" fmla="*/ 43 h 102"/>
                <a:gd name="T2" fmla="*/ 87 w 105"/>
                <a:gd name="T3" fmla="*/ 43 h 102"/>
                <a:gd name="T4" fmla="*/ 55 w 105"/>
                <a:gd name="T5" fmla="*/ 65 h 102"/>
                <a:gd name="T6" fmla="*/ 31 w 105"/>
                <a:gd name="T7" fmla="*/ 11 h 102"/>
                <a:gd name="T8" fmla="*/ 11 w 105"/>
                <a:gd name="T9" fmla="*/ 4 h 102"/>
                <a:gd name="T10" fmla="*/ 4 w 105"/>
                <a:gd name="T11" fmla="*/ 23 h 102"/>
                <a:gd name="T12" fmla="*/ 35 w 105"/>
                <a:gd name="T13" fmla="*/ 93 h 102"/>
                <a:gd name="T14" fmla="*/ 44 w 105"/>
                <a:gd name="T15" fmla="*/ 101 h 102"/>
                <a:gd name="T16" fmla="*/ 47 w 105"/>
                <a:gd name="T17" fmla="*/ 102 h 102"/>
                <a:gd name="T18" fmla="*/ 57 w 105"/>
                <a:gd name="T19" fmla="*/ 99 h 102"/>
                <a:gd name="T20" fmla="*/ 104 w 105"/>
                <a:gd name="T21" fmla="*/ 68 h 102"/>
                <a:gd name="T22" fmla="*/ 105 w 105"/>
                <a:gd name="T23" fmla="*/ 67 h 102"/>
                <a:gd name="T24" fmla="*/ 88 w 105"/>
                <a:gd name="T25" fmla="*/ 43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5" h="102">
                  <a:moveTo>
                    <a:pt x="88" y="43"/>
                  </a:moveTo>
                  <a:cubicBezTo>
                    <a:pt x="87" y="43"/>
                    <a:pt x="87" y="43"/>
                    <a:pt x="87" y="43"/>
                  </a:cubicBezTo>
                  <a:cubicBezTo>
                    <a:pt x="55" y="65"/>
                    <a:pt x="55" y="65"/>
                    <a:pt x="55" y="65"/>
                  </a:cubicBezTo>
                  <a:cubicBezTo>
                    <a:pt x="31" y="11"/>
                    <a:pt x="31" y="11"/>
                    <a:pt x="31" y="11"/>
                  </a:cubicBezTo>
                  <a:cubicBezTo>
                    <a:pt x="27" y="4"/>
                    <a:pt x="19" y="0"/>
                    <a:pt x="11" y="4"/>
                  </a:cubicBezTo>
                  <a:cubicBezTo>
                    <a:pt x="4" y="7"/>
                    <a:pt x="0" y="16"/>
                    <a:pt x="4" y="23"/>
                  </a:cubicBezTo>
                  <a:cubicBezTo>
                    <a:pt x="35" y="93"/>
                    <a:pt x="35" y="93"/>
                    <a:pt x="35" y="93"/>
                  </a:cubicBezTo>
                  <a:cubicBezTo>
                    <a:pt x="37" y="97"/>
                    <a:pt x="40" y="100"/>
                    <a:pt x="44" y="101"/>
                  </a:cubicBezTo>
                  <a:cubicBezTo>
                    <a:pt x="45" y="102"/>
                    <a:pt x="46" y="102"/>
                    <a:pt x="47" y="102"/>
                  </a:cubicBezTo>
                  <a:cubicBezTo>
                    <a:pt x="50" y="102"/>
                    <a:pt x="54" y="102"/>
                    <a:pt x="57" y="99"/>
                  </a:cubicBezTo>
                  <a:cubicBezTo>
                    <a:pt x="104" y="68"/>
                    <a:pt x="104" y="68"/>
                    <a:pt x="104" y="68"/>
                  </a:cubicBezTo>
                  <a:cubicBezTo>
                    <a:pt x="105" y="67"/>
                    <a:pt x="105" y="67"/>
                    <a:pt x="105" y="67"/>
                  </a:cubicBezTo>
                  <a:lnTo>
                    <a:pt x="88" y="4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8" name="Freeform 36"/>
            <p:cNvSpPr>
              <a:spLocks/>
            </p:cNvSpPr>
            <p:nvPr/>
          </p:nvSpPr>
          <p:spPr bwMode="auto">
            <a:xfrm>
              <a:off x="3073660" y="3256253"/>
              <a:ext cx="138622" cy="124913"/>
            </a:xfrm>
            <a:custGeom>
              <a:avLst/>
              <a:gdLst>
                <a:gd name="T0" fmla="*/ 99 w 104"/>
                <a:gd name="T1" fmla="*/ 52 h 94"/>
                <a:gd name="T2" fmla="*/ 58 w 104"/>
                <a:gd name="T3" fmla="*/ 79 h 94"/>
                <a:gd name="T4" fmla="*/ 48 w 104"/>
                <a:gd name="T5" fmla="*/ 82 h 94"/>
                <a:gd name="T6" fmla="*/ 46 w 104"/>
                <a:gd name="T7" fmla="*/ 81 h 94"/>
                <a:gd name="T8" fmla="*/ 36 w 104"/>
                <a:gd name="T9" fmla="*/ 73 h 94"/>
                <a:gd name="T10" fmla="*/ 5 w 104"/>
                <a:gd name="T11" fmla="*/ 3 h 94"/>
                <a:gd name="T12" fmla="*/ 4 w 104"/>
                <a:gd name="T13" fmla="*/ 0 h 94"/>
                <a:gd name="T14" fmla="*/ 3 w 104"/>
                <a:gd name="T15" fmla="*/ 15 h 94"/>
                <a:gd name="T16" fmla="*/ 34 w 104"/>
                <a:gd name="T17" fmla="*/ 85 h 94"/>
                <a:gd name="T18" fmla="*/ 43 w 104"/>
                <a:gd name="T19" fmla="*/ 93 h 94"/>
                <a:gd name="T20" fmla="*/ 46 w 104"/>
                <a:gd name="T21" fmla="*/ 94 h 94"/>
                <a:gd name="T22" fmla="*/ 56 w 104"/>
                <a:gd name="T23" fmla="*/ 91 h 94"/>
                <a:gd name="T24" fmla="*/ 103 w 104"/>
                <a:gd name="T25" fmla="*/ 60 h 94"/>
                <a:gd name="T26" fmla="*/ 104 w 104"/>
                <a:gd name="T27" fmla="*/ 59 h 94"/>
                <a:gd name="T28" fmla="*/ 99 w 104"/>
                <a:gd name="T29" fmla="*/ 5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4" h="94">
                  <a:moveTo>
                    <a:pt x="99" y="52"/>
                  </a:moveTo>
                  <a:cubicBezTo>
                    <a:pt x="58" y="79"/>
                    <a:pt x="58" y="79"/>
                    <a:pt x="58" y="79"/>
                  </a:cubicBezTo>
                  <a:cubicBezTo>
                    <a:pt x="55" y="81"/>
                    <a:pt x="52" y="82"/>
                    <a:pt x="48" y="82"/>
                  </a:cubicBezTo>
                  <a:cubicBezTo>
                    <a:pt x="47" y="82"/>
                    <a:pt x="47" y="81"/>
                    <a:pt x="46" y="81"/>
                  </a:cubicBezTo>
                  <a:cubicBezTo>
                    <a:pt x="42" y="80"/>
                    <a:pt x="38" y="77"/>
                    <a:pt x="36" y="73"/>
                  </a:cubicBezTo>
                  <a:cubicBezTo>
                    <a:pt x="5" y="3"/>
                    <a:pt x="5" y="3"/>
                    <a:pt x="5" y="3"/>
                  </a:cubicBezTo>
                  <a:cubicBezTo>
                    <a:pt x="5" y="2"/>
                    <a:pt x="4" y="1"/>
                    <a:pt x="4" y="0"/>
                  </a:cubicBezTo>
                  <a:cubicBezTo>
                    <a:pt x="1" y="5"/>
                    <a:pt x="0" y="10"/>
                    <a:pt x="3" y="15"/>
                  </a:cubicBezTo>
                  <a:cubicBezTo>
                    <a:pt x="34" y="85"/>
                    <a:pt x="34" y="85"/>
                    <a:pt x="34" y="85"/>
                  </a:cubicBezTo>
                  <a:cubicBezTo>
                    <a:pt x="36" y="89"/>
                    <a:pt x="39" y="92"/>
                    <a:pt x="43" y="93"/>
                  </a:cubicBezTo>
                  <a:cubicBezTo>
                    <a:pt x="44" y="94"/>
                    <a:pt x="45" y="94"/>
                    <a:pt x="46" y="94"/>
                  </a:cubicBezTo>
                  <a:cubicBezTo>
                    <a:pt x="49" y="94"/>
                    <a:pt x="53" y="94"/>
                    <a:pt x="56" y="91"/>
                  </a:cubicBezTo>
                  <a:cubicBezTo>
                    <a:pt x="103" y="60"/>
                    <a:pt x="103" y="60"/>
                    <a:pt x="103" y="60"/>
                  </a:cubicBezTo>
                  <a:cubicBezTo>
                    <a:pt x="104" y="59"/>
                    <a:pt x="104" y="59"/>
                    <a:pt x="104" y="59"/>
                  </a:cubicBezTo>
                  <a:lnTo>
                    <a:pt x="99" y="52"/>
                  </a:lnTo>
                  <a:close/>
                </a:path>
              </a:pathLst>
            </a:custGeom>
            <a:solidFill>
              <a:srgbClr val="4078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9" name="Freeform 37"/>
            <p:cNvSpPr>
              <a:spLocks/>
            </p:cNvSpPr>
            <p:nvPr/>
          </p:nvSpPr>
          <p:spPr bwMode="auto">
            <a:xfrm>
              <a:off x="3177247" y="3298906"/>
              <a:ext cx="39607" cy="44176"/>
            </a:xfrm>
            <a:custGeom>
              <a:avLst/>
              <a:gdLst>
                <a:gd name="T0" fmla="*/ 14 w 26"/>
                <a:gd name="T1" fmla="*/ 29 h 29"/>
                <a:gd name="T2" fmla="*/ 0 w 26"/>
                <a:gd name="T3" fmla="*/ 8 h 29"/>
                <a:gd name="T4" fmla="*/ 11 w 26"/>
                <a:gd name="T5" fmla="*/ 0 h 29"/>
                <a:gd name="T6" fmla="*/ 26 w 26"/>
                <a:gd name="T7" fmla="*/ 21 h 29"/>
                <a:gd name="T8" fmla="*/ 14 w 26"/>
                <a:gd name="T9" fmla="*/ 29 h 29"/>
              </a:gdLst>
              <a:ahLst/>
              <a:cxnLst>
                <a:cxn ang="0">
                  <a:pos x="T0" y="T1"/>
                </a:cxn>
                <a:cxn ang="0">
                  <a:pos x="T2" y="T3"/>
                </a:cxn>
                <a:cxn ang="0">
                  <a:pos x="T4" y="T5"/>
                </a:cxn>
                <a:cxn ang="0">
                  <a:pos x="T6" y="T7"/>
                </a:cxn>
                <a:cxn ang="0">
                  <a:pos x="T8" y="T9"/>
                </a:cxn>
              </a:cxnLst>
              <a:rect l="0" t="0" r="r" b="b"/>
              <a:pathLst>
                <a:path w="26" h="29">
                  <a:moveTo>
                    <a:pt x="14" y="29"/>
                  </a:moveTo>
                  <a:lnTo>
                    <a:pt x="0" y="8"/>
                  </a:lnTo>
                  <a:lnTo>
                    <a:pt x="11" y="0"/>
                  </a:lnTo>
                  <a:lnTo>
                    <a:pt x="26" y="21"/>
                  </a:lnTo>
                  <a:lnTo>
                    <a:pt x="14" y="2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0" name="Freeform 38"/>
            <p:cNvSpPr>
              <a:spLocks/>
            </p:cNvSpPr>
            <p:nvPr/>
          </p:nvSpPr>
          <p:spPr bwMode="auto">
            <a:xfrm>
              <a:off x="3195525" y="3266917"/>
              <a:ext cx="57886" cy="53316"/>
            </a:xfrm>
            <a:custGeom>
              <a:avLst/>
              <a:gdLst>
                <a:gd name="T0" fmla="*/ 36 w 43"/>
                <a:gd name="T1" fmla="*/ 9 h 40"/>
                <a:gd name="T2" fmla="*/ 34 w 43"/>
                <a:gd name="T3" fmla="*/ 15 h 40"/>
                <a:gd name="T4" fmla="*/ 27 w 43"/>
                <a:gd name="T5" fmla="*/ 20 h 40"/>
                <a:gd name="T6" fmla="*/ 11 w 43"/>
                <a:gd name="T7" fmla="*/ 20 h 40"/>
                <a:gd name="T8" fmla="*/ 21 w 43"/>
                <a:gd name="T9" fmla="*/ 7 h 40"/>
                <a:gd name="T10" fmla="*/ 21 w 43"/>
                <a:gd name="T11" fmla="*/ 2 h 40"/>
                <a:gd name="T12" fmla="*/ 16 w 43"/>
                <a:gd name="T13" fmla="*/ 2 h 40"/>
                <a:gd name="T14" fmla="*/ 6 w 43"/>
                <a:gd name="T15" fmla="*/ 13 h 40"/>
                <a:gd name="T16" fmla="*/ 2 w 43"/>
                <a:gd name="T17" fmla="*/ 22 h 40"/>
                <a:gd name="T18" fmla="*/ 0 w 43"/>
                <a:gd name="T19" fmla="*/ 24 h 40"/>
                <a:gd name="T20" fmla="*/ 10 w 43"/>
                <a:gd name="T21" fmla="*/ 40 h 40"/>
                <a:gd name="T22" fmla="*/ 17 w 43"/>
                <a:gd name="T23" fmla="*/ 34 h 40"/>
                <a:gd name="T24" fmla="*/ 26 w 43"/>
                <a:gd name="T25" fmla="*/ 29 h 40"/>
                <a:gd name="T26" fmla="*/ 39 w 43"/>
                <a:gd name="T27" fmla="*/ 21 h 40"/>
                <a:gd name="T28" fmla="*/ 43 w 43"/>
                <a:gd name="T29" fmla="*/ 9 h 40"/>
                <a:gd name="T30" fmla="*/ 36 w 43"/>
                <a:gd name="T31" fmla="*/ 9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 h="40">
                  <a:moveTo>
                    <a:pt x="36" y="9"/>
                  </a:moveTo>
                  <a:cubicBezTo>
                    <a:pt x="35" y="12"/>
                    <a:pt x="34" y="15"/>
                    <a:pt x="34" y="15"/>
                  </a:cubicBezTo>
                  <a:cubicBezTo>
                    <a:pt x="27" y="20"/>
                    <a:pt x="27" y="20"/>
                    <a:pt x="27" y="20"/>
                  </a:cubicBezTo>
                  <a:cubicBezTo>
                    <a:pt x="27" y="20"/>
                    <a:pt x="15" y="23"/>
                    <a:pt x="11" y="20"/>
                  </a:cubicBezTo>
                  <a:cubicBezTo>
                    <a:pt x="21" y="7"/>
                    <a:pt x="21" y="7"/>
                    <a:pt x="21" y="7"/>
                  </a:cubicBezTo>
                  <a:cubicBezTo>
                    <a:pt x="23" y="5"/>
                    <a:pt x="23" y="3"/>
                    <a:pt x="21" y="2"/>
                  </a:cubicBezTo>
                  <a:cubicBezTo>
                    <a:pt x="20" y="0"/>
                    <a:pt x="17" y="1"/>
                    <a:pt x="16" y="2"/>
                  </a:cubicBezTo>
                  <a:cubicBezTo>
                    <a:pt x="6" y="13"/>
                    <a:pt x="6" y="13"/>
                    <a:pt x="6" y="13"/>
                  </a:cubicBezTo>
                  <a:cubicBezTo>
                    <a:pt x="5" y="14"/>
                    <a:pt x="0" y="18"/>
                    <a:pt x="2" y="22"/>
                  </a:cubicBezTo>
                  <a:cubicBezTo>
                    <a:pt x="1" y="23"/>
                    <a:pt x="0" y="24"/>
                    <a:pt x="0" y="24"/>
                  </a:cubicBezTo>
                  <a:cubicBezTo>
                    <a:pt x="10" y="40"/>
                    <a:pt x="10" y="40"/>
                    <a:pt x="10" y="40"/>
                  </a:cubicBezTo>
                  <a:cubicBezTo>
                    <a:pt x="17" y="34"/>
                    <a:pt x="17" y="34"/>
                    <a:pt x="17" y="34"/>
                  </a:cubicBezTo>
                  <a:cubicBezTo>
                    <a:pt x="17" y="34"/>
                    <a:pt x="19" y="34"/>
                    <a:pt x="26" y="29"/>
                  </a:cubicBezTo>
                  <a:cubicBezTo>
                    <a:pt x="33" y="25"/>
                    <a:pt x="39" y="21"/>
                    <a:pt x="39" y="21"/>
                  </a:cubicBezTo>
                  <a:cubicBezTo>
                    <a:pt x="43" y="9"/>
                    <a:pt x="43" y="9"/>
                    <a:pt x="43" y="9"/>
                  </a:cubicBezTo>
                  <a:cubicBezTo>
                    <a:pt x="43" y="9"/>
                    <a:pt x="41" y="5"/>
                    <a:pt x="36" y="9"/>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1" name="Freeform 39"/>
            <p:cNvSpPr>
              <a:spLocks/>
            </p:cNvSpPr>
            <p:nvPr/>
          </p:nvSpPr>
          <p:spPr bwMode="auto">
            <a:xfrm>
              <a:off x="3233609" y="3262345"/>
              <a:ext cx="41131" cy="25896"/>
            </a:xfrm>
            <a:custGeom>
              <a:avLst/>
              <a:gdLst>
                <a:gd name="T0" fmla="*/ 27 w 27"/>
                <a:gd name="T1" fmla="*/ 0 h 17"/>
                <a:gd name="T2" fmla="*/ 4 w 27"/>
                <a:gd name="T3" fmla="*/ 17 h 17"/>
                <a:gd name="T4" fmla="*/ 0 w 27"/>
                <a:gd name="T5" fmla="*/ 11 h 17"/>
                <a:gd name="T6" fmla="*/ 7 w 27"/>
                <a:gd name="T7" fmla="*/ 0 h 17"/>
                <a:gd name="T8" fmla="*/ 27 w 27"/>
                <a:gd name="T9" fmla="*/ 0 h 17"/>
              </a:gdLst>
              <a:ahLst/>
              <a:cxnLst>
                <a:cxn ang="0">
                  <a:pos x="T0" y="T1"/>
                </a:cxn>
                <a:cxn ang="0">
                  <a:pos x="T2" y="T3"/>
                </a:cxn>
                <a:cxn ang="0">
                  <a:pos x="T4" y="T5"/>
                </a:cxn>
                <a:cxn ang="0">
                  <a:pos x="T6" y="T7"/>
                </a:cxn>
                <a:cxn ang="0">
                  <a:pos x="T8" y="T9"/>
                </a:cxn>
              </a:cxnLst>
              <a:rect l="0" t="0" r="r" b="b"/>
              <a:pathLst>
                <a:path w="27" h="17">
                  <a:moveTo>
                    <a:pt x="27" y="0"/>
                  </a:moveTo>
                  <a:lnTo>
                    <a:pt x="4" y="17"/>
                  </a:lnTo>
                  <a:lnTo>
                    <a:pt x="0" y="11"/>
                  </a:lnTo>
                  <a:lnTo>
                    <a:pt x="7"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2" name="Freeform 40"/>
            <p:cNvSpPr>
              <a:spLocks/>
            </p:cNvSpPr>
            <p:nvPr/>
          </p:nvSpPr>
          <p:spPr bwMode="auto">
            <a:xfrm>
              <a:off x="3233609" y="3262345"/>
              <a:ext cx="41131" cy="25896"/>
            </a:xfrm>
            <a:custGeom>
              <a:avLst/>
              <a:gdLst>
                <a:gd name="T0" fmla="*/ 27 w 27"/>
                <a:gd name="T1" fmla="*/ 0 h 17"/>
                <a:gd name="T2" fmla="*/ 4 w 27"/>
                <a:gd name="T3" fmla="*/ 17 h 17"/>
                <a:gd name="T4" fmla="*/ 0 w 27"/>
                <a:gd name="T5" fmla="*/ 11 h 17"/>
                <a:gd name="T6" fmla="*/ 7 w 27"/>
                <a:gd name="T7" fmla="*/ 0 h 17"/>
              </a:gdLst>
              <a:ahLst/>
              <a:cxnLst>
                <a:cxn ang="0">
                  <a:pos x="T0" y="T1"/>
                </a:cxn>
                <a:cxn ang="0">
                  <a:pos x="T2" y="T3"/>
                </a:cxn>
                <a:cxn ang="0">
                  <a:pos x="T4" y="T5"/>
                </a:cxn>
                <a:cxn ang="0">
                  <a:pos x="T6" y="T7"/>
                </a:cxn>
              </a:cxnLst>
              <a:rect l="0" t="0" r="r" b="b"/>
              <a:pathLst>
                <a:path w="27" h="17">
                  <a:moveTo>
                    <a:pt x="27" y="0"/>
                  </a:moveTo>
                  <a:lnTo>
                    <a:pt x="4" y="17"/>
                  </a:lnTo>
                  <a:lnTo>
                    <a:pt x="0" y="11"/>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3" name="Freeform 41"/>
            <p:cNvSpPr>
              <a:spLocks/>
            </p:cNvSpPr>
            <p:nvPr/>
          </p:nvSpPr>
          <p:spPr bwMode="auto">
            <a:xfrm>
              <a:off x="3113267" y="3143527"/>
              <a:ext cx="0" cy="0"/>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4" name="Freeform 42"/>
            <p:cNvSpPr>
              <a:spLocks noEditPoints="1"/>
            </p:cNvSpPr>
            <p:nvPr/>
          </p:nvSpPr>
          <p:spPr bwMode="auto">
            <a:xfrm>
              <a:off x="3140687" y="3589860"/>
              <a:ext cx="59410" cy="68549"/>
            </a:xfrm>
            <a:custGeom>
              <a:avLst/>
              <a:gdLst>
                <a:gd name="T0" fmla="*/ 42 w 45"/>
                <a:gd name="T1" fmla="*/ 52 h 52"/>
                <a:gd name="T2" fmla="*/ 42 w 45"/>
                <a:gd name="T3" fmla="*/ 52 h 52"/>
                <a:gd name="T4" fmla="*/ 42 w 45"/>
                <a:gd name="T5" fmla="*/ 52 h 52"/>
                <a:gd name="T6" fmla="*/ 43 w 45"/>
                <a:gd name="T7" fmla="*/ 52 h 52"/>
                <a:gd name="T8" fmla="*/ 42 w 45"/>
                <a:gd name="T9" fmla="*/ 52 h 52"/>
                <a:gd name="T10" fmla="*/ 43 w 45"/>
                <a:gd name="T11" fmla="*/ 52 h 52"/>
                <a:gd name="T12" fmla="*/ 43 w 45"/>
                <a:gd name="T13" fmla="*/ 52 h 52"/>
                <a:gd name="T14" fmla="*/ 43 w 45"/>
                <a:gd name="T15" fmla="*/ 52 h 52"/>
                <a:gd name="T16" fmla="*/ 43 w 45"/>
                <a:gd name="T17" fmla="*/ 52 h 52"/>
                <a:gd name="T18" fmla="*/ 43 w 45"/>
                <a:gd name="T19" fmla="*/ 52 h 52"/>
                <a:gd name="T20" fmla="*/ 43 w 45"/>
                <a:gd name="T21" fmla="*/ 52 h 52"/>
                <a:gd name="T22" fmla="*/ 43 w 45"/>
                <a:gd name="T23" fmla="*/ 52 h 52"/>
                <a:gd name="T24" fmla="*/ 43 w 45"/>
                <a:gd name="T25" fmla="*/ 52 h 52"/>
                <a:gd name="T26" fmla="*/ 43 w 45"/>
                <a:gd name="T27" fmla="*/ 52 h 52"/>
                <a:gd name="T28" fmla="*/ 43 w 45"/>
                <a:gd name="T29" fmla="*/ 52 h 52"/>
                <a:gd name="T30" fmla="*/ 44 w 45"/>
                <a:gd name="T31" fmla="*/ 52 h 52"/>
                <a:gd name="T32" fmla="*/ 44 w 45"/>
                <a:gd name="T33" fmla="*/ 52 h 52"/>
                <a:gd name="T34" fmla="*/ 44 w 45"/>
                <a:gd name="T35" fmla="*/ 52 h 52"/>
                <a:gd name="T36" fmla="*/ 44 w 45"/>
                <a:gd name="T37" fmla="*/ 52 h 52"/>
                <a:gd name="T38" fmla="*/ 44 w 45"/>
                <a:gd name="T39" fmla="*/ 52 h 52"/>
                <a:gd name="T40" fmla="*/ 44 w 45"/>
                <a:gd name="T41" fmla="*/ 52 h 52"/>
                <a:gd name="T42" fmla="*/ 44 w 45"/>
                <a:gd name="T43" fmla="*/ 52 h 52"/>
                <a:gd name="T44" fmla="*/ 44 w 45"/>
                <a:gd name="T45" fmla="*/ 52 h 52"/>
                <a:gd name="T46" fmla="*/ 44 w 45"/>
                <a:gd name="T47" fmla="*/ 52 h 52"/>
                <a:gd name="T48" fmla="*/ 44 w 45"/>
                <a:gd name="T49" fmla="*/ 52 h 52"/>
                <a:gd name="T50" fmla="*/ 44 w 45"/>
                <a:gd name="T51" fmla="*/ 52 h 52"/>
                <a:gd name="T52" fmla="*/ 44 w 45"/>
                <a:gd name="T53" fmla="*/ 52 h 52"/>
                <a:gd name="T54" fmla="*/ 45 w 45"/>
                <a:gd name="T55" fmla="*/ 52 h 52"/>
                <a:gd name="T56" fmla="*/ 45 w 45"/>
                <a:gd name="T57" fmla="*/ 52 h 52"/>
                <a:gd name="T58" fmla="*/ 45 w 45"/>
                <a:gd name="T59" fmla="*/ 52 h 52"/>
                <a:gd name="T60" fmla="*/ 2 w 45"/>
                <a:gd name="T61" fmla="*/ 0 h 52"/>
                <a:gd name="T62" fmla="*/ 0 w 45"/>
                <a:gd name="T63" fmla="*/ 11 h 52"/>
                <a:gd name="T64" fmla="*/ 0 w 45"/>
                <a:gd name="T65" fmla="*/ 11 h 52"/>
                <a:gd name="T66" fmla="*/ 2 w 45"/>
                <a:gd name="T6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 h="52">
                  <a:moveTo>
                    <a:pt x="42" y="52"/>
                  </a:moveTo>
                  <a:cubicBezTo>
                    <a:pt x="42" y="52"/>
                    <a:pt x="42" y="52"/>
                    <a:pt x="42" y="52"/>
                  </a:cubicBezTo>
                  <a:cubicBezTo>
                    <a:pt x="42" y="52"/>
                    <a:pt x="42" y="52"/>
                    <a:pt x="42" y="52"/>
                  </a:cubicBezTo>
                  <a:moveTo>
                    <a:pt x="43" y="52"/>
                  </a:moveTo>
                  <a:cubicBezTo>
                    <a:pt x="43" y="52"/>
                    <a:pt x="42" y="52"/>
                    <a:pt x="42" y="52"/>
                  </a:cubicBezTo>
                  <a:cubicBezTo>
                    <a:pt x="42" y="52"/>
                    <a:pt x="43" y="52"/>
                    <a:pt x="43" y="52"/>
                  </a:cubicBezTo>
                  <a:moveTo>
                    <a:pt x="43" y="52"/>
                  </a:moveTo>
                  <a:cubicBezTo>
                    <a:pt x="43" y="52"/>
                    <a:pt x="43" y="52"/>
                    <a:pt x="43" y="52"/>
                  </a:cubicBezTo>
                  <a:cubicBezTo>
                    <a:pt x="43" y="52"/>
                    <a:pt x="43" y="52"/>
                    <a:pt x="43" y="52"/>
                  </a:cubicBezTo>
                  <a:moveTo>
                    <a:pt x="43" y="52"/>
                  </a:moveTo>
                  <a:cubicBezTo>
                    <a:pt x="43" y="52"/>
                    <a:pt x="43" y="52"/>
                    <a:pt x="43" y="52"/>
                  </a:cubicBezTo>
                  <a:cubicBezTo>
                    <a:pt x="43" y="52"/>
                    <a:pt x="43" y="52"/>
                    <a:pt x="43" y="52"/>
                  </a:cubicBezTo>
                  <a:moveTo>
                    <a:pt x="43" y="52"/>
                  </a:moveTo>
                  <a:cubicBezTo>
                    <a:pt x="43" y="52"/>
                    <a:pt x="43" y="52"/>
                    <a:pt x="43" y="52"/>
                  </a:cubicBezTo>
                  <a:cubicBezTo>
                    <a:pt x="43" y="52"/>
                    <a:pt x="43" y="52"/>
                    <a:pt x="43" y="52"/>
                  </a:cubicBezTo>
                  <a:moveTo>
                    <a:pt x="44" y="52"/>
                  </a:moveTo>
                  <a:cubicBezTo>
                    <a:pt x="44" y="52"/>
                    <a:pt x="44" y="52"/>
                    <a:pt x="44" y="52"/>
                  </a:cubicBezTo>
                  <a:cubicBezTo>
                    <a:pt x="44" y="52"/>
                    <a:pt x="44" y="52"/>
                    <a:pt x="44" y="52"/>
                  </a:cubicBezTo>
                  <a:moveTo>
                    <a:pt x="44" y="52"/>
                  </a:moveTo>
                  <a:cubicBezTo>
                    <a:pt x="44" y="52"/>
                    <a:pt x="44" y="52"/>
                    <a:pt x="44" y="52"/>
                  </a:cubicBezTo>
                  <a:cubicBezTo>
                    <a:pt x="44" y="52"/>
                    <a:pt x="44" y="52"/>
                    <a:pt x="44" y="52"/>
                  </a:cubicBezTo>
                  <a:moveTo>
                    <a:pt x="44" y="52"/>
                  </a:moveTo>
                  <a:cubicBezTo>
                    <a:pt x="44" y="52"/>
                    <a:pt x="44" y="52"/>
                    <a:pt x="44" y="52"/>
                  </a:cubicBezTo>
                  <a:cubicBezTo>
                    <a:pt x="44" y="52"/>
                    <a:pt x="44" y="52"/>
                    <a:pt x="44" y="52"/>
                  </a:cubicBezTo>
                  <a:moveTo>
                    <a:pt x="44" y="52"/>
                  </a:moveTo>
                  <a:cubicBezTo>
                    <a:pt x="44" y="52"/>
                    <a:pt x="44" y="52"/>
                    <a:pt x="44" y="52"/>
                  </a:cubicBezTo>
                  <a:cubicBezTo>
                    <a:pt x="44" y="52"/>
                    <a:pt x="44" y="52"/>
                    <a:pt x="44" y="52"/>
                  </a:cubicBezTo>
                  <a:moveTo>
                    <a:pt x="45" y="52"/>
                  </a:moveTo>
                  <a:cubicBezTo>
                    <a:pt x="45" y="52"/>
                    <a:pt x="45" y="52"/>
                    <a:pt x="45" y="52"/>
                  </a:cubicBezTo>
                  <a:cubicBezTo>
                    <a:pt x="45" y="52"/>
                    <a:pt x="45" y="52"/>
                    <a:pt x="45" y="52"/>
                  </a:cubicBezTo>
                  <a:moveTo>
                    <a:pt x="2" y="0"/>
                  </a:moveTo>
                  <a:cubicBezTo>
                    <a:pt x="1" y="3"/>
                    <a:pt x="0" y="7"/>
                    <a:pt x="0" y="11"/>
                  </a:cubicBezTo>
                  <a:cubicBezTo>
                    <a:pt x="0" y="11"/>
                    <a:pt x="0" y="11"/>
                    <a:pt x="0" y="11"/>
                  </a:cubicBezTo>
                  <a:cubicBezTo>
                    <a:pt x="0" y="7"/>
                    <a:pt x="1" y="3"/>
                    <a:pt x="2" y="0"/>
                  </a:cubicBezTo>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5" name="Freeform 43"/>
            <p:cNvSpPr>
              <a:spLocks/>
            </p:cNvSpPr>
            <p:nvPr/>
          </p:nvSpPr>
          <p:spPr bwMode="auto">
            <a:xfrm>
              <a:off x="3140687" y="3565487"/>
              <a:ext cx="92923" cy="92922"/>
            </a:xfrm>
            <a:custGeom>
              <a:avLst/>
              <a:gdLst>
                <a:gd name="T0" fmla="*/ 12 w 71"/>
                <a:gd name="T1" fmla="*/ 0 h 70"/>
                <a:gd name="T2" fmla="*/ 2 w 71"/>
                <a:gd name="T3" fmla="*/ 18 h 70"/>
                <a:gd name="T4" fmla="*/ 0 w 71"/>
                <a:gd name="T5" fmla="*/ 29 h 70"/>
                <a:gd name="T6" fmla="*/ 42 w 71"/>
                <a:gd name="T7" fmla="*/ 70 h 70"/>
                <a:gd name="T8" fmla="*/ 42 w 71"/>
                <a:gd name="T9" fmla="*/ 70 h 70"/>
                <a:gd name="T10" fmla="*/ 42 w 71"/>
                <a:gd name="T11" fmla="*/ 70 h 70"/>
                <a:gd name="T12" fmla="*/ 42 w 71"/>
                <a:gd name="T13" fmla="*/ 70 h 70"/>
                <a:gd name="T14" fmla="*/ 43 w 71"/>
                <a:gd name="T15" fmla="*/ 70 h 70"/>
                <a:gd name="T16" fmla="*/ 43 w 71"/>
                <a:gd name="T17" fmla="*/ 70 h 70"/>
                <a:gd name="T18" fmla="*/ 43 w 71"/>
                <a:gd name="T19" fmla="*/ 70 h 70"/>
                <a:gd name="T20" fmla="*/ 43 w 71"/>
                <a:gd name="T21" fmla="*/ 70 h 70"/>
                <a:gd name="T22" fmla="*/ 43 w 71"/>
                <a:gd name="T23" fmla="*/ 70 h 70"/>
                <a:gd name="T24" fmla="*/ 43 w 71"/>
                <a:gd name="T25" fmla="*/ 70 h 70"/>
                <a:gd name="T26" fmla="*/ 43 w 71"/>
                <a:gd name="T27" fmla="*/ 70 h 70"/>
                <a:gd name="T28" fmla="*/ 44 w 71"/>
                <a:gd name="T29" fmla="*/ 70 h 70"/>
                <a:gd name="T30" fmla="*/ 44 w 71"/>
                <a:gd name="T31" fmla="*/ 70 h 70"/>
                <a:gd name="T32" fmla="*/ 44 w 71"/>
                <a:gd name="T33" fmla="*/ 70 h 70"/>
                <a:gd name="T34" fmla="*/ 44 w 71"/>
                <a:gd name="T35" fmla="*/ 70 h 70"/>
                <a:gd name="T36" fmla="*/ 44 w 71"/>
                <a:gd name="T37" fmla="*/ 70 h 70"/>
                <a:gd name="T38" fmla="*/ 44 w 71"/>
                <a:gd name="T39" fmla="*/ 70 h 70"/>
                <a:gd name="T40" fmla="*/ 44 w 71"/>
                <a:gd name="T41" fmla="*/ 70 h 70"/>
                <a:gd name="T42" fmla="*/ 44 w 71"/>
                <a:gd name="T43" fmla="*/ 70 h 70"/>
                <a:gd name="T44" fmla="*/ 45 w 71"/>
                <a:gd name="T45" fmla="*/ 70 h 70"/>
                <a:gd name="T46" fmla="*/ 45 w 71"/>
                <a:gd name="T47" fmla="*/ 70 h 70"/>
                <a:gd name="T48" fmla="*/ 71 w 71"/>
                <a:gd name="T49" fmla="*/ 59 h 70"/>
                <a:gd name="T50" fmla="*/ 12 w 71"/>
                <a:gd name="T51"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1" h="70">
                  <a:moveTo>
                    <a:pt x="12" y="0"/>
                  </a:moveTo>
                  <a:cubicBezTo>
                    <a:pt x="7" y="5"/>
                    <a:pt x="4" y="11"/>
                    <a:pt x="2" y="18"/>
                  </a:cubicBezTo>
                  <a:cubicBezTo>
                    <a:pt x="1" y="21"/>
                    <a:pt x="0" y="25"/>
                    <a:pt x="0" y="29"/>
                  </a:cubicBezTo>
                  <a:cubicBezTo>
                    <a:pt x="0" y="52"/>
                    <a:pt x="19" y="70"/>
                    <a:pt x="42" y="70"/>
                  </a:cubicBezTo>
                  <a:cubicBezTo>
                    <a:pt x="42" y="70"/>
                    <a:pt x="42" y="70"/>
                    <a:pt x="42" y="70"/>
                  </a:cubicBezTo>
                  <a:cubicBezTo>
                    <a:pt x="42" y="70"/>
                    <a:pt x="42" y="70"/>
                    <a:pt x="42" y="70"/>
                  </a:cubicBezTo>
                  <a:cubicBezTo>
                    <a:pt x="42" y="70"/>
                    <a:pt x="42" y="70"/>
                    <a:pt x="42" y="70"/>
                  </a:cubicBezTo>
                  <a:cubicBezTo>
                    <a:pt x="42" y="70"/>
                    <a:pt x="43" y="70"/>
                    <a:pt x="43" y="70"/>
                  </a:cubicBezTo>
                  <a:cubicBezTo>
                    <a:pt x="43" y="70"/>
                    <a:pt x="43" y="70"/>
                    <a:pt x="43" y="70"/>
                  </a:cubicBezTo>
                  <a:cubicBezTo>
                    <a:pt x="43" y="70"/>
                    <a:pt x="43" y="70"/>
                    <a:pt x="43" y="70"/>
                  </a:cubicBezTo>
                  <a:cubicBezTo>
                    <a:pt x="43" y="70"/>
                    <a:pt x="43" y="70"/>
                    <a:pt x="43" y="70"/>
                  </a:cubicBezTo>
                  <a:cubicBezTo>
                    <a:pt x="43" y="70"/>
                    <a:pt x="43" y="70"/>
                    <a:pt x="43" y="70"/>
                  </a:cubicBezTo>
                  <a:cubicBezTo>
                    <a:pt x="43" y="70"/>
                    <a:pt x="43" y="70"/>
                    <a:pt x="43" y="70"/>
                  </a:cubicBezTo>
                  <a:cubicBezTo>
                    <a:pt x="43" y="70"/>
                    <a:pt x="43" y="70"/>
                    <a:pt x="43" y="70"/>
                  </a:cubicBezTo>
                  <a:cubicBezTo>
                    <a:pt x="43" y="70"/>
                    <a:pt x="43" y="70"/>
                    <a:pt x="44" y="70"/>
                  </a:cubicBezTo>
                  <a:cubicBezTo>
                    <a:pt x="44" y="70"/>
                    <a:pt x="44" y="70"/>
                    <a:pt x="44" y="70"/>
                  </a:cubicBezTo>
                  <a:cubicBezTo>
                    <a:pt x="44" y="70"/>
                    <a:pt x="44" y="70"/>
                    <a:pt x="44" y="70"/>
                  </a:cubicBezTo>
                  <a:cubicBezTo>
                    <a:pt x="44" y="70"/>
                    <a:pt x="44" y="70"/>
                    <a:pt x="44" y="70"/>
                  </a:cubicBezTo>
                  <a:cubicBezTo>
                    <a:pt x="44" y="70"/>
                    <a:pt x="44" y="70"/>
                    <a:pt x="44" y="70"/>
                  </a:cubicBezTo>
                  <a:cubicBezTo>
                    <a:pt x="44" y="70"/>
                    <a:pt x="44" y="70"/>
                    <a:pt x="44" y="70"/>
                  </a:cubicBezTo>
                  <a:cubicBezTo>
                    <a:pt x="44" y="70"/>
                    <a:pt x="44" y="70"/>
                    <a:pt x="44" y="70"/>
                  </a:cubicBezTo>
                  <a:cubicBezTo>
                    <a:pt x="44" y="70"/>
                    <a:pt x="44" y="70"/>
                    <a:pt x="44" y="70"/>
                  </a:cubicBezTo>
                  <a:cubicBezTo>
                    <a:pt x="44" y="70"/>
                    <a:pt x="45" y="70"/>
                    <a:pt x="45" y="70"/>
                  </a:cubicBezTo>
                  <a:cubicBezTo>
                    <a:pt x="45" y="70"/>
                    <a:pt x="45" y="70"/>
                    <a:pt x="45" y="70"/>
                  </a:cubicBezTo>
                  <a:cubicBezTo>
                    <a:pt x="55" y="70"/>
                    <a:pt x="64" y="65"/>
                    <a:pt x="71" y="59"/>
                  </a:cubicBezTo>
                  <a:cubicBezTo>
                    <a:pt x="12" y="0"/>
                    <a:pt x="12" y="0"/>
                    <a:pt x="12"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6" name="Freeform 44"/>
            <p:cNvSpPr>
              <a:spLocks/>
            </p:cNvSpPr>
            <p:nvPr/>
          </p:nvSpPr>
          <p:spPr bwMode="auto">
            <a:xfrm>
              <a:off x="3469724" y="3381165"/>
              <a:ext cx="131005" cy="19803"/>
            </a:xfrm>
            <a:custGeom>
              <a:avLst/>
              <a:gdLst>
                <a:gd name="T0" fmla="*/ 92 w 99"/>
                <a:gd name="T1" fmla="*/ 15 h 15"/>
                <a:gd name="T2" fmla="*/ 8 w 99"/>
                <a:gd name="T3" fmla="*/ 15 h 15"/>
                <a:gd name="T4" fmla="*/ 0 w 99"/>
                <a:gd name="T5" fmla="*/ 8 h 15"/>
                <a:gd name="T6" fmla="*/ 8 w 99"/>
                <a:gd name="T7" fmla="*/ 0 h 15"/>
                <a:gd name="T8" fmla="*/ 92 w 99"/>
                <a:gd name="T9" fmla="*/ 0 h 15"/>
                <a:gd name="T10" fmla="*/ 99 w 99"/>
                <a:gd name="T11" fmla="*/ 8 h 15"/>
                <a:gd name="T12" fmla="*/ 92 w 9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99" h="15">
                  <a:moveTo>
                    <a:pt x="92" y="15"/>
                  </a:moveTo>
                  <a:cubicBezTo>
                    <a:pt x="8" y="15"/>
                    <a:pt x="8" y="15"/>
                    <a:pt x="8" y="15"/>
                  </a:cubicBezTo>
                  <a:cubicBezTo>
                    <a:pt x="4" y="15"/>
                    <a:pt x="0" y="12"/>
                    <a:pt x="0" y="8"/>
                  </a:cubicBezTo>
                  <a:cubicBezTo>
                    <a:pt x="0" y="4"/>
                    <a:pt x="4" y="0"/>
                    <a:pt x="8" y="0"/>
                  </a:cubicBezTo>
                  <a:cubicBezTo>
                    <a:pt x="92" y="0"/>
                    <a:pt x="92" y="0"/>
                    <a:pt x="92" y="0"/>
                  </a:cubicBezTo>
                  <a:cubicBezTo>
                    <a:pt x="96" y="0"/>
                    <a:pt x="99" y="4"/>
                    <a:pt x="99" y="8"/>
                  </a:cubicBezTo>
                  <a:cubicBezTo>
                    <a:pt x="99" y="12"/>
                    <a:pt x="96" y="15"/>
                    <a:pt x="92" y="15"/>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7" name="Freeform 45"/>
            <p:cNvSpPr>
              <a:spLocks/>
            </p:cNvSpPr>
            <p:nvPr/>
          </p:nvSpPr>
          <p:spPr bwMode="auto">
            <a:xfrm>
              <a:off x="3469724" y="3420772"/>
              <a:ext cx="131005" cy="19803"/>
            </a:xfrm>
            <a:custGeom>
              <a:avLst/>
              <a:gdLst>
                <a:gd name="T0" fmla="*/ 92 w 99"/>
                <a:gd name="T1" fmla="*/ 15 h 15"/>
                <a:gd name="T2" fmla="*/ 8 w 99"/>
                <a:gd name="T3" fmla="*/ 15 h 15"/>
                <a:gd name="T4" fmla="*/ 0 w 99"/>
                <a:gd name="T5" fmla="*/ 8 h 15"/>
                <a:gd name="T6" fmla="*/ 8 w 99"/>
                <a:gd name="T7" fmla="*/ 0 h 15"/>
                <a:gd name="T8" fmla="*/ 92 w 99"/>
                <a:gd name="T9" fmla="*/ 0 h 15"/>
                <a:gd name="T10" fmla="*/ 99 w 99"/>
                <a:gd name="T11" fmla="*/ 8 h 15"/>
                <a:gd name="T12" fmla="*/ 92 w 9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99" h="15">
                  <a:moveTo>
                    <a:pt x="92" y="15"/>
                  </a:moveTo>
                  <a:cubicBezTo>
                    <a:pt x="8" y="15"/>
                    <a:pt x="8" y="15"/>
                    <a:pt x="8" y="15"/>
                  </a:cubicBezTo>
                  <a:cubicBezTo>
                    <a:pt x="4" y="15"/>
                    <a:pt x="0" y="12"/>
                    <a:pt x="0" y="8"/>
                  </a:cubicBezTo>
                  <a:cubicBezTo>
                    <a:pt x="0" y="4"/>
                    <a:pt x="4" y="0"/>
                    <a:pt x="8" y="0"/>
                  </a:cubicBezTo>
                  <a:cubicBezTo>
                    <a:pt x="92" y="0"/>
                    <a:pt x="92" y="0"/>
                    <a:pt x="92" y="0"/>
                  </a:cubicBezTo>
                  <a:cubicBezTo>
                    <a:pt x="96" y="0"/>
                    <a:pt x="99" y="4"/>
                    <a:pt x="99" y="8"/>
                  </a:cubicBezTo>
                  <a:cubicBezTo>
                    <a:pt x="99" y="12"/>
                    <a:pt x="96" y="15"/>
                    <a:pt x="92" y="15"/>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8" name="Freeform 46"/>
            <p:cNvSpPr>
              <a:spLocks/>
            </p:cNvSpPr>
            <p:nvPr/>
          </p:nvSpPr>
          <p:spPr bwMode="auto">
            <a:xfrm>
              <a:off x="3469724" y="3460377"/>
              <a:ext cx="131005" cy="19803"/>
            </a:xfrm>
            <a:custGeom>
              <a:avLst/>
              <a:gdLst>
                <a:gd name="T0" fmla="*/ 92 w 99"/>
                <a:gd name="T1" fmla="*/ 15 h 15"/>
                <a:gd name="T2" fmla="*/ 8 w 99"/>
                <a:gd name="T3" fmla="*/ 15 h 15"/>
                <a:gd name="T4" fmla="*/ 0 w 99"/>
                <a:gd name="T5" fmla="*/ 7 h 15"/>
                <a:gd name="T6" fmla="*/ 8 w 99"/>
                <a:gd name="T7" fmla="*/ 0 h 15"/>
                <a:gd name="T8" fmla="*/ 92 w 99"/>
                <a:gd name="T9" fmla="*/ 0 h 15"/>
                <a:gd name="T10" fmla="*/ 99 w 99"/>
                <a:gd name="T11" fmla="*/ 7 h 15"/>
                <a:gd name="T12" fmla="*/ 92 w 99"/>
                <a:gd name="T13" fmla="*/ 15 h 15"/>
              </a:gdLst>
              <a:ahLst/>
              <a:cxnLst>
                <a:cxn ang="0">
                  <a:pos x="T0" y="T1"/>
                </a:cxn>
                <a:cxn ang="0">
                  <a:pos x="T2" y="T3"/>
                </a:cxn>
                <a:cxn ang="0">
                  <a:pos x="T4" y="T5"/>
                </a:cxn>
                <a:cxn ang="0">
                  <a:pos x="T6" y="T7"/>
                </a:cxn>
                <a:cxn ang="0">
                  <a:pos x="T8" y="T9"/>
                </a:cxn>
                <a:cxn ang="0">
                  <a:pos x="T10" y="T11"/>
                </a:cxn>
                <a:cxn ang="0">
                  <a:pos x="T12" y="T13"/>
                </a:cxn>
              </a:cxnLst>
              <a:rect l="0" t="0" r="r" b="b"/>
              <a:pathLst>
                <a:path w="99" h="15">
                  <a:moveTo>
                    <a:pt x="92" y="15"/>
                  </a:moveTo>
                  <a:cubicBezTo>
                    <a:pt x="8" y="15"/>
                    <a:pt x="8" y="15"/>
                    <a:pt x="8" y="15"/>
                  </a:cubicBezTo>
                  <a:cubicBezTo>
                    <a:pt x="4" y="15"/>
                    <a:pt x="0" y="12"/>
                    <a:pt x="0" y="7"/>
                  </a:cubicBezTo>
                  <a:cubicBezTo>
                    <a:pt x="0" y="3"/>
                    <a:pt x="4" y="0"/>
                    <a:pt x="8" y="0"/>
                  </a:cubicBezTo>
                  <a:cubicBezTo>
                    <a:pt x="92" y="0"/>
                    <a:pt x="92" y="0"/>
                    <a:pt x="92" y="0"/>
                  </a:cubicBezTo>
                  <a:cubicBezTo>
                    <a:pt x="96" y="0"/>
                    <a:pt x="99" y="3"/>
                    <a:pt x="99" y="7"/>
                  </a:cubicBezTo>
                  <a:cubicBezTo>
                    <a:pt x="99" y="12"/>
                    <a:pt x="96" y="15"/>
                    <a:pt x="92" y="15"/>
                  </a:cubicBez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9" name="Freeform 47"/>
            <p:cNvSpPr>
              <a:spLocks/>
            </p:cNvSpPr>
            <p:nvPr/>
          </p:nvSpPr>
          <p:spPr bwMode="auto">
            <a:xfrm>
              <a:off x="3122406" y="3186180"/>
              <a:ext cx="21327" cy="18280"/>
            </a:xfrm>
            <a:custGeom>
              <a:avLst/>
              <a:gdLst>
                <a:gd name="T0" fmla="*/ 1 w 14"/>
                <a:gd name="T1" fmla="*/ 0 h 12"/>
                <a:gd name="T2" fmla="*/ 14 w 14"/>
                <a:gd name="T3" fmla="*/ 5 h 12"/>
                <a:gd name="T4" fmla="*/ 12 w 14"/>
                <a:gd name="T5" fmla="*/ 12 h 12"/>
                <a:gd name="T6" fmla="*/ 5 w 14"/>
                <a:gd name="T7" fmla="*/ 11 h 12"/>
                <a:gd name="T8" fmla="*/ 0 w 14"/>
                <a:gd name="T9" fmla="*/ 0 h 12"/>
                <a:gd name="T10" fmla="*/ 1 w 14"/>
                <a:gd name="T11" fmla="*/ 0 h 12"/>
              </a:gdLst>
              <a:ahLst/>
              <a:cxnLst>
                <a:cxn ang="0">
                  <a:pos x="T0" y="T1"/>
                </a:cxn>
                <a:cxn ang="0">
                  <a:pos x="T2" y="T3"/>
                </a:cxn>
                <a:cxn ang="0">
                  <a:pos x="T4" y="T5"/>
                </a:cxn>
                <a:cxn ang="0">
                  <a:pos x="T6" y="T7"/>
                </a:cxn>
                <a:cxn ang="0">
                  <a:pos x="T8" y="T9"/>
                </a:cxn>
                <a:cxn ang="0">
                  <a:pos x="T10" y="T11"/>
                </a:cxn>
              </a:cxnLst>
              <a:rect l="0" t="0" r="r" b="b"/>
              <a:pathLst>
                <a:path w="14" h="12">
                  <a:moveTo>
                    <a:pt x="1" y="0"/>
                  </a:moveTo>
                  <a:lnTo>
                    <a:pt x="14" y="5"/>
                  </a:lnTo>
                  <a:lnTo>
                    <a:pt x="12" y="12"/>
                  </a:lnTo>
                  <a:lnTo>
                    <a:pt x="5" y="11"/>
                  </a:lnTo>
                  <a:lnTo>
                    <a:pt x="0" y="0"/>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0" name="Freeform 48"/>
            <p:cNvSpPr>
              <a:spLocks/>
            </p:cNvSpPr>
            <p:nvPr/>
          </p:nvSpPr>
          <p:spPr bwMode="auto">
            <a:xfrm>
              <a:off x="3072137" y="3142003"/>
              <a:ext cx="88352" cy="80735"/>
            </a:xfrm>
            <a:custGeom>
              <a:avLst/>
              <a:gdLst>
                <a:gd name="T0" fmla="*/ 63 w 67"/>
                <a:gd name="T1" fmla="*/ 27 h 61"/>
                <a:gd name="T2" fmla="*/ 56 w 67"/>
                <a:gd name="T3" fmla="*/ 8 h 61"/>
                <a:gd name="T4" fmla="*/ 56 w 67"/>
                <a:gd name="T5" fmla="*/ 5 h 61"/>
                <a:gd name="T6" fmla="*/ 56 w 67"/>
                <a:gd name="T7" fmla="*/ 5 h 61"/>
                <a:gd name="T8" fmla="*/ 39 w 67"/>
                <a:gd name="T9" fmla="*/ 0 h 61"/>
                <a:gd name="T10" fmla="*/ 30 w 67"/>
                <a:gd name="T11" fmla="*/ 11 h 61"/>
                <a:gd name="T12" fmla="*/ 29 w 67"/>
                <a:gd name="T13" fmla="*/ 17 h 61"/>
                <a:gd name="T14" fmla="*/ 25 w 67"/>
                <a:gd name="T15" fmla="*/ 17 h 61"/>
                <a:gd name="T16" fmla="*/ 17 w 67"/>
                <a:gd name="T17" fmla="*/ 9 h 61"/>
                <a:gd name="T18" fmla="*/ 12 w 67"/>
                <a:gd name="T19" fmla="*/ 26 h 61"/>
                <a:gd name="T20" fmla="*/ 13 w 67"/>
                <a:gd name="T21" fmla="*/ 29 h 61"/>
                <a:gd name="T22" fmla="*/ 13 w 67"/>
                <a:gd name="T23" fmla="*/ 29 h 61"/>
                <a:gd name="T24" fmla="*/ 1 w 67"/>
                <a:gd name="T25" fmla="*/ 44 h 61"/>
                <a:gd name="T26" fmla="*/ 0 w 67"/>
                <a:gd name="T27" fmla="*/ 44 h 61"/>
                <a:gd name="T28" fmla="*/ 1 w 67"/>
                <a:gd name="T29" fmla="*/ 44 h 61"/>
                <a:gd name="T30" fmla="*/ 1 w 67"/>
                <a:gd name="T31" fmla="*/ 44 h 61"/>
                <a:gd name="T32" fmla="*/ 1 w 67"/>
                <a:gd name="T33" fmla="*/ 44 h 61"/>
                <a:gd name="T34" fmla="*/ 39 w 67"/>
                <a:gd name="T35" fmla="*/ 60 h 61"/>
                <a:gd name="T36" fmla="*/ 49 w 67"/>
                <a:gd name="T37" fmla="*/ 57 h 61"/>
                <a:gd name="T38" fmla="*/ 52 w 67"/>
                <a:gd name="T39" fmla="*/ 47 h 61"/>
                <a:gd name="T40" fmla="*/ 39 w 67"/>
                <a:gd name="T41" fmla="*/ 35 h 61"/>
                <a:gd name="T42" fmla="*/ 54 w 67"/>
                <a:gd name="T43" fmla="*/ 41 h 61"/>
                <a:gd name="T44" fmla="*/ 56 w 67"/>
                <a:gd name="T45" fmla="*/ 32 h 61"/>
                <a:gd name="T46" fmla="*/ 63 w 67"/>
                <a:gd name="T47" fmla="*/ 2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7" h="61">
                  <a:moveTo>
                    <a:pt x="63" y="27"/>
                  </a:moveTo>
                  <a:cubicBezTo>
                    <a:pt x="63" y="25"/>
                    <a:pt x="56" y="11"/>
                    <a:pt x="56" y="8"/>
                  </a:cubicBezTo>
                  <a:cubicBezTo>
                    <a:pt x="56" y="7"/>
                    <a:pt x="56" y="6"/>
                    <a:pt x="56" y="5"/>
                  </a:cubicBezTo>
                  <a:cubicBezTo>
                    <a:pt x="56" y="5"/>
                    <a:pt x="56" y="5"/>
                    <a:pt x="56" y="5"/>
                  </a:cubicBezTo>
                  <a:cubicBezTo>
                    <a:pt x="48" y="6"/>
                    <a:pt x="43" y="3"/>
                    <a:pt x="39" y="0"/>
                  </a:cubicBezTo>
                  <a:cubicBezTo>
                    <a:pt x="35" y="4"/>
                    <a:pt x="32" y="8"/>
                    <a:pt x="30" y="11"/>
                  </a:cubicBezTo>
                  <a:cubicBezTo>
                    <a:pt x="30" y="14"/>
                    <a:pt x="30" y="16"/>
                    <a:pt x="29" y="17"/>
                  </a:cubicBezTo>
                  <a:cubicBezTo>
                    <a:pt x="29" y="21"/>
                    <a:pt x="25" y="17"/>
                    <a:pt x="25" y="17"/>
                  </a:cubicBezTo>
                  <a:cubicBezTo>
                    <a:pt x="25" y="17"/>
                    <a:pt x="21" y="12"/>
                    <a:pt x="17" y="9"/>
                  </a:cubicBezTo>
                  <a:cubicBezTo>
                    <a:pt x="13" y="11"/>
                    <a:pt x="12" y="22"/>
                    <a:pt x="12" y="26"/>
                  </a:cubicBezTo>
                  <a:cubicBezTo>
                    <a:pt x="12" y="28"/>
                    <a:pt x="13" y="29"/>
                    <a:pt x="13" y="29"/>
                  </a:cubicBezTo>
                  <a:cubicBezTo>
                    <a:pt x="13" y="29"/>
                    <a:pt x="13" y="29"/>
                    <a:pt x="13" y="29"/>
                  </a:cubicBezTo>
                  <a:cubicBezTo>
                    <a:pt x="13" y="29"/>
                    <a:pt x="10" y="44"/>
                    <a:pt x="1" y="44"/>
                  </a:cubicBezTo>
                  <a:cubicBezTo>
                    <a:pt x="0" y="44"/>
                    <a:pt x="0" y="44"/>
                    <a:pt x="0" y="44"/>
                  </a:cubicBezTo>
                  <a:cubicBezTo>
                    <a:pt x="1" y="44"/>
                    <a:pt x="1" y="44"/>
                    <a:pt x="1" y="44"/>
                  </a:cubicBezTo>
                  <a:cubicBezTo>
                    <a:pt x="1" y="44"/>
                    <a:pt x="1" y="44"/>
                    <a:pt x="1" y="44"/>
                  </a:cubicBezTo>
                  <a:cubicBezTo>
                    <a:pt x="1" y="44"/>
                    <a:pt x="1" y="44"/>
                    <a:pt x="1" y="44"/>
                  </a:cubicBezTo>
                  <a:cubicBezTo>
                    <a:pt x="12" y="56"/>
                    <a:pt x="31" y="58"/>
                    <a:pt x="39" y="60"/>
                  </a:cubicBezTo>
                  <a:cubicBezTo>
                    <a:pt x="48" y="61"/>
                    <a:pt x="49" y="57"/>
                    <a:pt x="49" y="57"/>
                  </a:cubicBezTo>
                  <a:cubicBezTo>
                    <a:pt x="52" y="47"/>
                    <a:pt x="52" y="47"/>
                    <a:pt x="52" y="47"/>
                  </a:cubicBezTo>
                  <a:cubicBezTo>
                    <a:pt x="45" y="44"/>
                    <a:pt x="39" y="35"/>
                    <a:pt x="39" y="35"/>
                  </a:cubicBezTo>
                  <a:cubicBezTo>
                    <a:pt x="54" y="41"/>
                    <a:pt x="54" y="41"/>
                    <a:pt x="54" y="41"/>
                  </a:cubicBezTo>
                  <a:cubicBezTo>
                    <a:pt x="56" y="32"/>
                    <a:pt x="56" y="32"/>
                    <a:pt x="56" y="32"/>
                  </a:cubicBezTo>
                  <a:cubicBezTo>
                    <a:pt x="67" y="32"/>
                    <a:pt x="64" y="28"/>
                    <a:pt x="63" y="27"/>
                  </a:cubicBezTo>
                  <a:close/>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1" name="Freeform 49"/>
            <p:cNvSpPr>
              <a:spLocks/>
            </p:cNvSpPr>
            <p:nvPr/>
          </p:nvSpPr>
          <p:spPr bwMode="auto">
            <a:xfrm>
              <a:off x="3032531" y="3084117"/>
              <a:ext cx="126437" cy="115772"/>
            </a:xfrm>
            <a:custGeom>
              <a:avLst/>
              <a:gdLst>
                <a:gd name="T0" fmla="*/ 78 w 95"/>
                <a:gd name="T1" fmla="*/ 13 h 88"/>
                <a:gd name="T2" fmla="*/ 48 w 95"/>
                <a:gd name="T3" fmla="*/ 0 h 88"/>
                <a:gd name="T4" fmla="*/ 34 w 95"/>
                <a:gd name="T5" fmla="*/ 2 h 88"/>
                <a:gd name="T6" fmla="*/ 1 w 95"/>
                <a:gd name="T7" fmla="*/ 46 h 88"/>
                <a:gd name="T8" fmla="*/ 30 w 95"/>
                <a:gd name="T9" fmla="*/ 88 h 88"/>
                <a:gd name="T10" fmla="*/ 31 w 95"/>
                <a:gd name="T11" fmla="*/ 88 h 88"/>
                <a:gd name="T12" fmla="*/ 31 w 95"/>
                <a:gd name="T13" fmla="*/ 88 h 88"/>
                <a:gd name="T14" fmla="*/ 43 w 95"/>
                <a:gd name="T15" fmla="*/ 73 h 88"/>
                <a:gd name="T16" fmla="*/ 43 w 95"/>
                <a:gd name="T17" fmla="*/ 73 h 88"/>
                <a:gd name="T18" fmla="*/ 42 w 95"/>
                <a:gd name="T19" fmla="*/ 70 h 88"/>
                <a:gd name="T20" fmla="*/ 41 w 95"/>
                <a:gd name="T21" fmla="*/ 63 h 88"/>
                <a:gd name="T22" fmla="*/ 42 w 95"/>
                <a:gd name="T23" fmla="*/ 54 h 88"/>
                <a:gd name="T24" fmla="*/ 47 w 95"/>
                <a:gd name="T25" fmla="*/ 53 h 88"/>
                <a:gd name="T26" fmla="*/ 55 w 95"/>
                <a:gd name="T27" fmla="*/ 61 h 88"/>
                <a:gd name="T28" fmla="*/ 59 w 95"/>
                <a:gd name="T29" fmla="*/ 61 h 88"/>
                <a:gd name="T30" fmla="*/ 62 w 95"/>
                <a:gd name="T31" fmla="*/ 35 h 88"/>
                <a:gd name="T32" fmla="*/ 62 w 95"/>
                <a:gd name="T33" fmla="*/ 35 h 88"/>
                <a:gd name="T34" fmla="*/ 69 w 95"/>
                <a:gd name="T35" fmla="*/ 44 h 88"/>
                <a:gd name="T36" fmla="*/ 86 w 95"/>
                <a:gd name="T37" fmla="*/ 49 h 88"/>
                <a:gd name="T38" fmla="*/ 86 w 95"/>
                <a:gd name="T39" fmla="*/ 49 h 88"/>
                <a:gd name="T40" fmla="*/ 95 w 95"/>
                <a:gd name="T41" fmla="*/ 33 h 88"/>
                <a:gd name="T42" fmla="*/ 78 w 95"/>
                <a:gd name="T43" fmla="*/ 1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5" h="88">
                  <a:moveTo>
                    <a:pt x="78" y="13"/>
                  </a:moveTo>
                  <a:cubicBezTo>
                    <a:pt x="71" y="6"/>
                    <a:pt x="60" y="1"/>
                    <a:pt x="48" y="0"/>
                  </a:cubicBezTo>
                  <a:cubicBezTo>
                    <a:pt x="44" y="0"/>
                    <a:pt x="39" y="1"/>
                    <a:pt x="34" y="2"/>
                  </a:cubicBezTo>
                  <a:cubicBezTo>
                    <a:pt x="14" y="7"/>
                    <a:pt x="0" y="25"/>
                    <a:pt x="1" y="46"/>
                  </a:cubicBezTo>
                  <a:cubicBezTo>
                    <a:pt x="1" y="65"/>
                    <a:pt x="13" y="82"/>
                    <a:pt x="30" y="88"/>
                  </a:cubicBezTo>
                  <a:cubicBezTo>
                    <a:pt x="31" y="88"/>
                    <a:pt x="31" y="88"/>
                    <a:pt x="31" y="88"/>
                  </a:cubicBezTo>
                  <a:cubicBezTo>
                    <a:pt x="31" y="88"/>
                    <a:pt x="31" y="88"/>
                    <a:pt x="31" y="88"/>
                  </a:cubicBezTo>
                  <a:cubicBezTo>
                    <a:pt x="40" y="87"/>
                    <a:pt x="43" y="73"/>
                    <a:pt x="43" y="73"/>
                  </a:cubicBezTo>
                  <a:cubicBezTo>
                    <a:pt x="43" y="73"/>
                    <a:pt x="43" y="73"/>
                    <a:pt x="43" y="73"/>
                  </a:cubicBezTo>
                  <a:cubicBezTo>
                    <a:pt x="43" y="73"/>
                    <a:pt x="42" y="72"/>
                    <a:pt x="42" y="70"/>
                  </a:cubicBezTo>
                  <a:cubicBezTo>
                    <a:pt x="41" y="68"/>
                    <a:pt x="41" y="66"/>
                    <a:pt x="41" y="63"/>
                  </a:cubicBezTo>
                  <a:cubicBezTo>
                    <a:pt x="40" y="60"/>
                    <a:pt x="40" y="56"/>
                    <a:pt x="42" y="54"/>
                  </a:cubicBezTo>
                  <a:cubicBezTo>
                    <a:pt x="43" y="52"/>
                    <a:pt x="45" y="52"/>
                    <a:pt x="47" y="53"/>
                  </a:cubicBezTo>
                  <a:cubicBezTo>
                    <a:pt x="51" y="56"/>
                    <a:pt x="55" y="61"/>
                    <a:pt x="55" y="61"/>
                  </a:cubicBezTo>
                  <a:cubicBezTo>
                    <a:pt x="55" y="61"/>
                    <a:pt x="59" y="65"/>
                    <a:pt x="59" y="61"/>
                  </a:cubicBezTo>
                  <a:cubicBezTo>
                    <a:pt x="62" y="35"/>
                    <a:pt x="62" y="35"/>
                    <a:pt x="62" y="35"/>
                  </a:cubicBezTo>
                  <a:cubicBezTo>
                    <a:pt x="62" y="35"/>
                    <a:pt x="62" y="35"/>
                    <a:pt x="62" y="35"/>
                  </a:cubicBezTo>
                  <a:cubicBezTo>
                    <a:pt x="62" y="36"/>
                    <a:pt x="65" y="41"/>
                    <a:pt x="69" y="44"/>
                  </a:cubicBezTo>
                  <a:cubicBezTo>
                    <a:pt x="73" y="47"/>
                    <a:pt x="78" y="50"/>
                    <a:pt x="86" y="49"/>
                  </a:cubicBezTo>
                  <a:cubicBezTo>
                    <a:pt x="86" y="49"/>
                    <a:pt x="86" y="49"/>
                    <a:pt x="86" y="49"/>
                  </a:cubicBezTo>
                  <a:cubicBezTo>
                    <a:pt x="91" y="45"/>
                    <a:pt x="95" y="40"/>
                    <a:pt x="95" y="33"/>
                  </a:cubicBezTo>
                  <a:cubicBezTo>
                    <a:pt x="95" y="23"/>
                    <a:pt x="88" y="21"/>
                    <a:pt x="78" y="13"/>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2" name="Freeform 50"/>
            <p:cNvSpPr>
              <a:spLocks/>
            </p:cNvSpPr>
            <p:nvPr/>
          </p:nvSpPr>
          <p:spPr bwMode="auto">
            <a:xfrm>
              <a:off x="3032531" y="3097827"/>
              <a:ext cx="53316" cy="102062"/>
            </a:xfrm>
            <a:custGeom>
              <a:avLst/>
              <a:gdLst>
                <a:gd name="T0" fmla="*/ 38 w 40"/>
                <a:gd name="T1" fmla="*/ 70 h 77"/>
                <a:gd name="T2" fmla="*/ 38 w 40"/>
                <a:gd name="T3" fmla="*/ 70 h 77"/>
                <a:gd name="T4" fmla="*/ 37 w 40"/>
                <a:gd name="T5" fmla="*/ 70 h 77"/>
                <a:gd name="T6" fmla="*/ 8 w 40"/>
                <a:gd name="T7" fmla="*/ 28 h 77"/>
                <a:gd name="T8" fmla="*/ 16 w 40"/>
                <a:gd name="T9" fmla="*/ 0 h 77"/>
                <a:gd name="T10" fmla="*/ 1 w 40"/>
                <a:gd name="T11" fmla="*/ 35 h 77"/>
                <a:gd name="T12" fmla="*/ 30 w 40"/>
                <a:gd name="T13" fmla="*/ 77 h 77"/>
                <a:gd name="T14" fmla="*/ 31 w 40"/>
                <a:gd name="T15" fmla="*/ 77 h 77"/>
                <a:gd name="T16" fmla="*/ 31 w 40"/>
                <a:gd name="T17" fmla="*/ 77 h 77"/>
                <a:gd name="T18" fmla="*/ 40 w 40"/>
                <a:gd name="T19" fmla="*/ 69 h 77"/>
                <a:gd name="T20" fmla="*/ 38 w 40"/>
                <a:gd name="T21"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77">
                  <a:moveTo>
                    <a:pt x="38" y="70"/>
                  </a:moveTo>
                  <a:cubicBezTo>
                    <a:pt x="38" y="70"/>
                    <a:pt x="38" y="70"/>
                    <a:pt x="38" y="70"/>
                  </a:cubicBezTo>
                  <a:cubicBezTo>
                    <a:pt x="37" y="70"/>
                    <a:pt x="37" y="70"/>
                    <a:pt x="37" y="70"/>
                  </a:cubicBezTo>
                  <a:cubicBezTo>
                    <a:pt x="20" y="63"/>
                    <a:pt x="8" y="47"/>
                    <a:pt x="8" y="28"/>
                  </a:cubicBezTo>
                  <a:cubicBezTo>
                    <a:pt x="7" y="18"/>
                    <a:pt x="10" y="8"/>
                    <a:pt x="16" y="0"/>
                  </a:cubicBezTo>
                  <a:cubicBezTo>
                    <a:pt x="6" y="8"/>
                    <a:pt x="0" y="21"/>
                    <a:pt x="1" y="35"/>
                  </a:cubicBezTo>
                  <a:cubicBezTo>
                    <a:pt x="1" y="54"/>
                    <a:pt x="13" y="71"/>
                    <a:pt x="30" y="77"/>
                  </a:cubicBezTo>
                  <a:cubicBezTo>
                    <a:pt x="31" y="77"/>
                    <a:pt x="31" y="77"/>
                    <a:pt x="31" y="77"/>
                  </a:cubicBezTo>
                  <a:cubicBezTo>
                    <a:pt x="31" y="77"/>
                    <a:pt x="31" y="77"/>
                    <a:pt x="31" y="77"/>
                  </a:cubicBezTo>
                  <a:cubicBezTo>
                    <a:pt x="36" y="77"/>
                    <a:pt x="39" y="73"/>
                    <a:pt x="40" y="69"/>
                  </a:cubicBezTo>
                  <a:cubicBezTo>
                    <a:pt x="40" y="70"/>
                    <a:pt x="39" y="70"/>
                    <a:pt x="38" y="70"/>
                  </a:cubicBez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3" name="Freeform 51"/>
            <p:cNvSpPr>
              <a:spLocks/>
            </p:cNvSpPr>
            <p:nvPr/>
          </p:nvSpPr>
          <p:spPr bwMode="auto">
            <a:xfrm>
              <a:off x="3085846" y="3152667"/>
              <a:ext cx="9139" cy="22849"/>
            </a:xfrm>
            <a:custGeom>
              <a:avLst/>
              <a:gdLst>
                <a:gd name="T0" fmla="*/ 7 w 7"/>
                <a:gd name="T1" fmla="*/ 1 h 18"/>
                <a:gd name="T2" fmla="*/ 2 w 7"/>
                <a:gd name="T3" fmla="*/ 1 h 18"/>
                <a:gd name="T4" fmla="*/ 1 w 7"/>
                <a:gd name="T5" fmla="*/ 11 h 18"/>
                <a:gd name="T6" fmla="*/ 2 w 7"/>
                <a:gd name="T7" fmla="*/ 18 h 18"/>
                <a:gd name="T8" fmla="*/ 7 w 7"/>
                <a:gd name="T9" fmla="*/ 1 h 18"/>
              </a:gdLst>
              <a:ahLst/>
              <a:cxnLst>
                <a:cxn ang="0">
                  <a:pos x="T0" y="T1"/>
                </a:cxn>
                <a:cxn ang="0">
                  <a:pos x="T2" y="T3"/>
                </a:cxn>
                <a:cxn ang="0">
                  <a:pos x="T4" y="T5"/>
                </a:cxn>
                <a:cxn ang="0">
                  <a:pos x="T6" y="T7"/>
                </a:cxn>
                <a:cxn ang="0">
                  <a:pos x="T8" y="T9"/>
                </a:cxn>
              </a:cxnLst>
              <a:rect l="0" t="0" r="r" b="b"/>
              <a:pathLst>
                <a:path w="7" h="18">
                  <a:moveTo>
                    <a:pt x="7" y="1"/>
                  </a:moveTo>
                  <a:cubicBezTo>
                    <a:pt x="5" y="0"/>
                    <a:pt x="3" y="0"/>
                    <a:pt x="2" y="1"/>
                  </a:cubicBezTo>
                  <a:cubicBezTo>
                    <a:pt x="0" y="4"/>
                    <a:pt x="0" y="8"/>
                    <a:pt x="1" y="11"/>
                  </a:cubicBezTo>
                  <a:cubicBezTo>
                    <a:pt x="1" y="14"/>
                    <a:pt x="1" y="16"/>
                    <a:pt x="2" y="18"/>
                  </a:cubicBezTo>
                  <a:cubicBezTo>
                    <a:pt x="2" y="14"/>
                    <a:pt x="3" y="3"/>
                    <a:pt x="7" y="1"/>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4" name="Freeform 52"/>
            <p:cNvSpPr>
              <a:spLocks/>
            </p:cNvSpPr>
            <p:nvPr/>
          </p:nvSpPr>
          <p:spPr bwMode="auto">
            <a:xfrm>
              <a:off x="3111744" y="3129818"/>
              <a:ext cx="12187" cy="28942"/>
            </a:xfrm>
            <a:custGeom>
              <a:avLst/>
              <a:gdLst>
                <a:gd name="T0" fmla="*/ 9 w 9"/>
                <a:gd name="T1" fmla="*/ 9 h 22"/>
                <a:gd name="T2" fmla="*/ 2 w 9"/>
                <a:gd name="T3" fmla="*/ 0 h 22"/>
                <a:gd name="T4" fmla="*/ 2 w 9"/>
                <a:gd name="T5" fmla="*/ 0 h 22"/>
                <a:gd name="T6" fmla="*/ 0 w 9"/>
                <a:gd name="T7" fmla="*/ 22 h 22"/>
                <a:gd name="T8" fmla="*/ 0 w 9"/>
                <a:gd name="T9" fmla="*/ 20 h 22"/>
                <a:gd name="T10" fmla="*/ 9 w 9"/>
                <a:gd name="T11" fmla="*/ 9 h 22"/>
              </a:gdLst>
              <a:ahLst/>
              <a:cxnLst>
                <a:cxn ang="0">
                  <a:pos x="T0" y="T1"/>
                </a:cxn>
                <a:cxn ang="0">
                  <a:pos x="T2" y="T3"/>
                </a:cxn>
                <a:cxn ang="0">
                  <a:pos x="T4" y="T5"/>
                </a:cxn>
                <a:cxn ang="0">
                  <a:pos x="T6" y="T7"/>
                </a:cxn>
                <a:cxn ang="0">
                  <a:pos x="T8" y="T9"/>
                </a:cxn>
                <a:cxn ang="0">
                  <a:pos x="T10" y="T11"/>
                </a:cxn>
              </a:cxnLst>
              <a:rect l="0" t="0" r="r" b="b"/>
              <a:pathLst>
                <a:path w="9" h="22">
                  <a:moveTo>
                    <a:pt x="9" y="9"/>
                  </a:moveTo>
                  <a:cubicBezTo>
                    <a:pt x="5" y="6"/>
                    <a:pt x="2" y="1"/>
                    <a:pt x="2" y="0"/>
                  </a:cubicBezTo>
                  <a:cubicBezTo>
                    <a:pt x="2" y="0"/>
                    <a:pt x="2" y="0"/>
                    <a:pt x="2" y="0"/>
                  </a:cubicBezTo>
                  <a:cubicBezTo>
                    <a:pt x="0" y="22"/>
                    <a:pt x="0" y="22"/>
                    <a:pt x="0" y="22"/>
                  </a:cubicBezTo>
                  <a:cubicBezTo>
                    <a:pt x="0" y="21"/>
                    <a:pt x="0" y="20"/>
                    <a:pt x="0" y="20"/>
                  </a:cubicBezTo>
                  <a:cubicBezTo>
                    <a:pt x="2" y="17"/>
                    <a:pt x="5" y="13"/>
                    <a:pt x="9" y="9"/>
                  </a:cubicBezTo>
                  <a:close/>
                </a:path>
              </a:pathLst>
            </a:custGeom>
            <a:solidFill>
              <a:srgbClr val="B89E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5" name="Freeform 53"/>
            <p:cNvSpPr>
              <a:spLocks/>
            </p:cNvSpPr>
            <p:nvPr/>
          </p:nvSpPr>
          <p:spPr bwMode="auto">
            <a:xfrm>
              <a:off x="3123930" y="3187704"/>
              <a:ext cx="16757" cy="19803"/>
            </a:xfrm>
            <a:custGeom>
              <a:avLst/>
              <a:gdLst>
                <a:gd name="T0" fmla="*/ 0 w 13"/>
                <a:gd name="T1" fmla="*/ 0 h 15"/>
                <a:gd name="T2" fmla="*/ 13 w 13"/>
                <a:gd name="T3" fmla="*/ 12 h 15"/>
                <a:gd name="T4" fmla="*/ 12 w 13"/>
                <a:gd name="T5" fmla="*/ 15 h 15"/>
                <a:gd name="T6" fmla="*/ 0 w 13"/>
                <a:gd name="T7" fmla="*/ 0 h 15"/>
              </a:gdLst>
              <a:ahLst/>
              <a:cxnLst>
                <a:cxn ang="0">
                  <a:pos x="T0" y="T1"/>
                </a:cxn>
                <a:cxn ang="0">
                  <a:pos x="T2" y="T3"/>
                </a:cxn>
                <a:cxn ang="0">
                  <a:pos x="T4" y="T5"/>
                </a:cxn>
                <a:cxn ang="0">
                  <a:pos x="T6" y="T7"/>
                </a:cxn>
              </a:cxnLst>
              <a:rect l="0" t="0" r="r" b="b"/>
              <a:pathLst>
                <a:path w="13" h="15">
                  <a:moveTo>
                    <a:pt x="0" y="0"/>
                  </a:moveTo>
                  <a:cubicBezTo>
                    <a:pt x="0" y="0"/>
                    <a:pt x="6" y="8"/>
                    <a:pt x="13" y="12"/>
                  </a:cubicBezTo>
                  <a:cubicBezTo>
                    <a:pt x="12" y="15"/>
                    <a:pt x="12" y="15"/>
                    <a:pt x="12" y="15"/>
                  </a:cubicBezTo>
                  <a:cubicBezTo>
                    <a:pt x="12" y="15"/>
                    <a:pt x="0" y="8"/>
                    <a:pt x="0" y="0"/>
                  </a:cubicBezTo>
                </a:path>
              </a:pathLst>
            </a:custGeom>
            <a:solidFill>
              <a:srgbClr val="C2A0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6" name="Oval 54"/>
            <p:cNvSpPr>
              <a:spLocks noChangeArrowheads="1"/>
            </p:cNvSpPr>
            <p:nvPr/>
          </p:nvSpPr>
          <p:spPr bwMode="auto">
            <a:xfrm>
              <a:off x="3130023" y="3158760"/>
              <a:ext cx="10663" cy="913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7" name="Oval 55"/>
            <p:cNvSpPr>
              <a:spLocks noChangeArrowheads="1"/>
            </p:cNvSpPr>
            <p:nvPr/>
          </p:nvSpPr>
          <p:spPr bwMode="auto">
            <a:xfrm>
              <a:off x="2275439" y="3487798"/>
              <a:ext cx="233069" cy="233067"/>
            </a:xfrm>
            <a:prstGeom prst="ellipse">
              <a:avLst/>
            </a:pr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8" name="Oval 56"/>
            <p:cNvSpPr>
              <a:spLocks noChangeArrowheads="1"/>
            </p:cNvSpPr>
            <p:nvPr/>
          </p:nvSpPr>
          <p:spPr bwMode="auto">
            <a:xfrm>
              <a:off x="2336372" y="3548730"/>
              <a:ext cx="111203" cy="109679"/>
            </a:xfrm>
            <a:prstGeom prst="ellipse">
              <a:avLst/>
            </a:pr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9" name="Freeform 57"/>
            <p:cNvSpPr>
              <a:spLocks noEditPoints="1"/>
            </p:cNvSpPr>
            <p:nvPr/>
          </p:nvSpPr>
          <p:spPr bwMode="auto">
            <a:xfrm>
              <a:off x="2336372" y="3594429"/>
              <a:ext cx="57886" cy="63980"/>
            </a:xfrm>
            <a:custGeom>
              <a:avLst/>
              <a:gdLst>
                <a:gd name="T0" fmla="*/ 42 w 43"/>
                <a:gd name="T1" fmla="*/ 48 h 48"/>
                <a:gd name="T2" fmla="*/ 42 w 43"/>
                <a:gd name="T3" fmla="*/ 48 h 48"/>
                <a:gd name="T4" fmla="*/ 42 w 43"/>
                <a:gd name="T5" fmla="*/ 48 h 48"/>
                <a:gd name="T6" fmla="*/ 43 w 43"/>
                <a:gd name="T7" fmla="*/ 48 h 48"/>
                <a:gd name="T8" fmla="*/ 42 w 43"/>
                <a:gd name="T9" fmla="*/ 48 h 48"/>
                <a:gd name="T10" fmla="*/ 43 w 43"/>
                <a:gd name="T11" fmla="*/ 48 h 48"/>
                <a:gd name="T12" fmla="*/ 43 w 43"/>
                <a:gd name="T13" fmla="*/ 48 h 48"/>
                <a:gd name="T14" fmla="*/ 43 w 43"/>
                <a:gd name="T15" fmla="*/ 48 h 48"/>
                <a:gd name="T16" fmla="*/ 43 w 43"/>
                <a:gd name="T17" fmla="*/ 48 h 48"/>
                <a:gd name="T18" fmla="*/ 43 w 43"/>
                <a:gd name="T19" fmla="*/ 48 h 48"/>
                <a:gd name="T20" fmla="*/ 43 w 43"/>
                <a:gd name="T21" fmla="*/ 48 h 48"/>
                <a:gd name="T22" fmla="*/ 43 w 43"/>
                <a:gd name="T23" fmla="*/ 48 h 48"/>
                <a:gd name="T24" fmla="*/ 43 w 43"/>
                <a:gd name="T25" fmla="*/ 48 h 48"/>
                <a:gd name="T26" fmla="*/ 43 w 43"/>
                <a:gd name="T27" fmla="*/ 48 h 48"/>
                <a:gd name="T28" fmla="*/ 43 w 43"/>
                <a:gd name="T29" fmla="*/ 48 h 48"/>
                <a:gd name="T30" fmla="*/ 1 w 43"/>
                <a:gd name="T31" fmla="*/ 0 h 48"/>
                <a:gd name="T32" fmla="*/ 0 w 43"/>
                <a:gd name="T33" fmla="*/ 7 h 48"/>
                <a:gd name="T34" fmla="*/ 0 w 43"/>
                <a:gd name="T35" fmla="*/ 7 h 48"/>
                <a:gd name="T36" fmla="*/ 1 w 43"/>
                <a:gd name="T37" fmla="*/ 0 h 48"/>
                <a:gd name="T38" fmla="*/ 1 w 43"/>
                <a:gd name="T39" fmla="*/ 0 h 48"/>
                <a:gd name="T40" fmla="*/ 1 w 43"/>
                <a:gd name="T41" fmla="*/ 0 h 48"/>
                <a:gd name="T42" fmla="*/ 1 w 43"/>
                <a:gd name="T43" fmla="*/ 0 h 48"/>
                <a:gd name="T44" fmla="*/ 1 w 43"/>
                <a:gd name="T45" fmla="*/ 0 h 48"/>
                <a:gd name="T46" fmla="*/ 1 w 43"/>
                <a:gd name="T47" fmla="*/ 0 h 48"/>
                <a:gd name="T48" fmla="*/ 1 w 43"/>
                <a:gd name="T49" fmla="*/ 0 h 48"/>
                <a:gd name="T50" fmla="*/ 1 w 43"/>
                <a:gd name="T51" fmla="*/ 0 h 48"/>
                <a:gd name="T52" fmla="*/ 1 w 43"/>
                <a:gd name="T53" fmla="*/ 0 h 48"/>
                <a:gd name="T54" fmla="*/ 1 w 43"/>
                <a:gd name="T55" fmla="*/ 0 h 48"/>
                <a:gd name="T56" fmla="*/ 1 w 43"/>
                <a:gd name="T57" fmla="*/ 0 h 48"/>
                <a:gd name="T58" fmla="*/ 1 w 43"/>
                <a:gd name="T59" fmla="*/ 0 h 48"/>
                <a:gd name="T60" fmla="*/ 1 w 43"/>
                <a:gd name="T61"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48">
                  <a:moveTo>
                    <a:pt x="42" y="48"/>
                  </a:moveTo>
                  <a:cubicBezTo>
                    <a:pt x="42" y="48"/>
                    <a:pt x="42" y="48"/>
                    <a:pt x="42" y="48"/>
                  </a:cubicBezTo>
                  <a:cubicBezTo>
                    <a:pt x="42" y="48"/>
                    <a:pt x="42" y="48"/>
                    <a:pt x="42" y="48"/>
                  </a:cubicBezTo>
                  <a:moveTo>
                    <a:pt x="43" y="48"/>
                  </a:moveTo>
                  <a:cubicBezTo>
                    <a:pt x="43" y="48"/>
                    <a:pt x="43" y="48"/>
                    <a:pt x="42" y="48"/>
                  </a:cubicBezTo>
                  <a:cubicBezTo>
                    <a:pt x="43" y="48"/>
                    <a:pt x="43" y="48"/>
                    <a:pt x="43" y="48"/>
                  </a:cubicBezTo>
                  <a:moveTo>
                    <a:pt x="43" y="48"/>
                  </a:moveTo>
                  <a:cubicBezTo>
                    <a:pt x="43" y="48"/>
                    <a:pt x="43" y="48"/>
                    <a:pt x="43" y="48"/>
                  </a:cubicBezTo>
                  <a:cubicBezTo>
                    <a:pt x="43" y="48"/>
                    <a:pt x="43" y="48"/>
                    <a:pt x="43" y="48"/>
                  </a:cubicBezTo>
                  <a:moveTo>
                    <a:pt x="43" y="48"/>
                  </a:moveTo>
                  <a:cubicBezTo>
                    <a:pt x="43" y="48"/>
                    <a:pt x="43" y="48"/>
                    <a:pt x="43" y="48"/>
                  </a:cubicBezTo>
                  <a:cubicBezTo>
                    <a:pt x="43" y="48"/>
                    <a:pt x="43" y="48"/>
                    <a:pt x="43" y="48"/>
                  </a:cubicBezTo>
                  <a:moveTo>
                    <a:pt x="43" y="48"/>
                  </a:moveTo>
                  <a:cubicBezTo>
                    <a:pt x="43" y="48"/>
                    <a:pt x="43" y="48"/>
                    <a:pt x="43" y="48"/>
                  </a:cubicBezTo>
                  <a:cubicBezTo>
                    <a:pt x="43" y="48"/>
                    <a:pt x="43" y="48"/>
                    <a:pt x="43" y="48"/>
                  </a:cubicBezTo>
                  <a:moveTo>
                    <a:pt x="1" y="0"/>
                  </a:moveTo>
                  <a:cubicBezTo>
                    <a:pt x="1" y="3"/>
                    <a:pt x="0" y="5"/>
                    <a:pt x="0" y="7"/>
                  </a:cubicBezTo>
                  <a:cubicBezTo>
                    <a:pt x="0" y="7"/>
                    <a:pt x="0" y="7"/>
                    <a:pt x="0" y="7"/>
                  </a:cubicBezTo>
                  <a:cubicBezTo>
                    <a:pt x="0" y="5"/>
                    <a:pt x="1" y="3"/>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path>
              </a:pathLst>
            </a:custGeom>
            <a:solidFill>
              <a:srgbClr val="5A5A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0" name="Freeform 58"/>
            <p:cNvSpPr>
              <a:spLocks/>
            </p:cNvSpPr>
            <p:nvPr/>
          </p:nvSpPr>
          <p:spPr bwMode="auto">
            <a:xfrm>
              <a:off x="2336372" y="3565487"/>
              <a:ext cx="94445" cy="92922"/>
            </a:xfrm>
            <a:custGeom>
              <a:avLst/>
              <a:gdLst>
                <a:gd name="T0" fmla="*/ 12 w 71"/>
                <a:gd name="T1" fmla="*/ 0 h 70"/>
                <a:gd name="T2" fmla="*/ 1 w 71"/>
                <a:gd name="T3" fmla="*/ 22 h 70"/>
                <a:gd name="T4" fmla="*/ 1 w 71"/>
                <a:gd name="T5" fmla="*/ 22 h 70"/>
                <a:gd name="T6" fmla="*/ 1 w 71"/>
                <a:gd name="T7" fmla="*/ 22 h 70"/>
                <a:gd name="T8" fmla="*/ 1 w 71"/>
                <a:gd name="T9" fmla="*/ 22 h 70"/>
                <a:gd name="T10" fmla="*/ 1 w 71"/>
                <a:gd name="T11" fmla="*/ 22 h 70"/>
                <a:gd name="T12" fmla="*/ 1 w 71"/>
                <a:gd name="T13" fmla="*/ 22 h 70"/>
                <a:gd name="T14" fmla="*/ 1 w 71"/>
                <a:gd name="T15" fmla="*/ 22 h 70"/>
                <a:gd name="T16" fmla="*/ 1 w 71"/>
                <a:gd name="T17" fmla="*/ 22 h 70"/>
                <a:gd name="T18" fmla="*/ 1 w 71"/>
                <a:gd name="T19" fmla="*/ 22 h 70"/>
                <a:gd name="T20" fmla="*/ 0 w 71"/>
                <a:gd name="T21" fmla="*/ 29 h 70"/>
                <a:gd name="T22" fmla="*/ 42 w 71"/>
                <a:gd name="T23" fmla="*/ 70 h 70"/>
                <a:gd name="T24" fmla="*/ 42 w 71"/>
                <a:gd name="T25" fmla="*/ 70 h 70"/>
                <a:gd name="T26" fmla="*/ 42 w 71"/>
                <a:gd name="T27" fmla="*/ 70 h 70"/>
                <a:gd name="T28" fmla="*/ 42 w 71"/>
                <a:gd name="T29" fmla="*/ 70 h 70"/>
                <a:gd name="T30" fmla="*/ 43 w 71"/>
                <a:gd name="T31" fmla="*/ 70 h 70"/>
                <a:gd name="T32" fmla="*/ 43 w 71"/>
                <a:gd name="T33" fmla="*/ 70 h 70"/>
                <a:gd name="T34" fmla="*/ 43 w 71"/>
                <a:gd name="T35" fmla="*/ 70 h 70"/>
                <a:gd name="T36" fmla="*/ 43 w 71"/>
                <a:gd name="T37" fmla="*/ 70 h 70"/>
                <a:gd name="T38" fmla="*/ 43 w 71"/>
                <a:gd name="T39" fmla="*/ 70 h 70"/>
                <a:gd name="T40" fmla="*/ 43 w 71"/>
                <a:gd name="T41" fmla="*/ 70 h 70"/>
                <a:gd name="T42" fmla="*/ 43 w 71"/>
                <a:gd name="T43" fmla="*/ 70 h 70"/>
                <a:gd name="T44" fmla="*/ 71 w 71"/>
                <a:gd name="T45" fmla="*/ 59 h 70"/>
                <a:gd name="T46" fmla="*/ 12 w 71"/>
                <a:gd name="T47"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70">
                  <a:moveTo>
                    <a:pt x="12" y="0"/>
                  </a:moveTo>
                  <a:cubicBezTo>
                    <a:pt x="7" y="6"/>
                    <a:pt x="3" y="13"/>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2"/>
                    <a:pt x="1" y="22"/>
                    <a:pt x="1" y="22"/>
                  </a:cubicBezTo>
                  <a:cubicBezTo>
                    <a:pt x="1" y="25"/>
                    <a:pt x="0" y="27"/>
                    <a:pt x="0" y="29"/>
                  </a:cubicBezTo>
                  <a:cubicBezTo>
                    <a:pt x="0" y="52"/>
                    <a:pt x="19" y="70"/>
                    <a:pt x="42" y="70"/>
                  </a:cubicBezTo>
                  <a:cubicBezTo>
                    <a:pt x="42" y="70"/>
                    <a:pt x="42" y="70"/>
                    <a:pt x="42" y="70"/>
                  </a:cubicBezTo>
                  <a:cubicBezTo>
                    <a:pt x="42" y="70"/>
                    <a:pt x="42" y="70"/>
                    <a:pt x="42" y="70"/>
                  </a:cubicBezTo>
                  <a:cubicBezTo>
                    <a:pt x="42" y="70"/>
                    <a:pt x="42" y="70"/>
                    <a:pt x="42" y="70"/>
                  </a:cubicBezTo>
                  <a:cubicBezTo>
                    <a:pt x="43" y="70"/>
                    <a:pt x="43" y="70"/>
                    <a:pt x="43" y="70"/>
                  </a:cubicBezTo>
                  <a:cubicBezTo>
                    <a:pt x="43" y="70"/>
                    <a:pt x="43" y="70"/>
                    <a:pt x="43" y="70"/>
                  </a:cubicBezTo>
                  <a:cubicBezTo>
                    <a:pt x="43" y="70"/>
                    <a:pt x="43" y="70"/>
                    <a:pt x="43" y="70"/>
                  </a:cubicBezTo>
                  <a:cubicBezTo>
                    <a:pt x="43" y="70"/>
                    <a:pt x="43" y="70"/>
                    <a:pt x="43" y="70"/>
                  </a:cubicBezTo>
                  <a:cubicBezTo>
                    <a:pt x="43" y="70"/>
                    <a:pt x="43" y="70"/>
                    <a:pt x="43" y="70"/>
                  </a:cubicBezTo>
                  <a:cubicBezTo>
                    <a:pt x="43" y="70"/>
                    <a:pt x="43" y="70"/>
                    <a:pt x="43" y="70"/>
                  </a:cubicBezTo>
                  <a:cubicBezTo>
                    <a:pt x="43" y="70"/>
                    <a:pt x="43" y="70"/>
                    <a:pt x="43" y="70"/>
                  </a:cubicBezTo>
                  <a:cubicBezTo>
                    <a:pt x="54" y="70"/>
                    <a:pt x="64" y="66"/>
                    <a:pt x="71" y="59"/>
                  </a:cubicBezTo>
                  <a:cubicBezTo>
                    <a:pt x="12" y="0"/>
                    <a:pt x="12" y="0"/>
                    <a:pt x="12" y="0"/>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1" name="Freeform 59"/>
            <p:cNvSpPr>
              <a:spLocks/>
            </p:cNvSpPr>
            <p:nvPr/>
          </p:nvSpPr>
          <p:spPr bwMode="auto">
            <a:xfrm>
              <a:off x="2211460" y="2026934"/>
              <a:ext cx="755568" cy="1412116"/>
            </a:xfrm>
            <a:custGeom>
              <a:avLst/>
              <a:gdLst>
                <a:gd name="T0" fmla="*/ 0 w 569"/>
                <a:gd name="T1" fmla="*/ 1052 h 1069"/>
                <a:gd name="T2" fmla="*/ 18 w 569"/>
                <a:gd name="T3" fmla="*/ 1069 h 1069"/>
                <a:gd name="T4" fmla="*/ 551 w 569"/>
                <a:gd name="T5" fmla="*/ 1069 h 1069"/>
                <a:gd name="T6" fmla="*/ 569 w 569"/>
                <a:gd name="T7" fmla="*/ 1052 h 1069"/>
                <a:gd name="T8" fmla="*/ 569 w 569"/>
                <a:gd name="T9" fmla="*/ 17 h 1069"/>
                <a:gd name="T10" fmla="*/ 551 w 569"/>
                <a:gd name="T11" fmla="*/ 0 h 1069"/>
                <a:gd name="T12" fmla="*/ 18 w 569"/>
                <a:gd name="T13" fmla="*/ 0 h 1069"/>
                <a:gd name="T14" fmla="*/ 0 w 569"/>
                <a:gd name="T15" fmla="*/ 17 h 1069"/>
                <a:gd name="T16" fmla="*/ 0 w 569"/>
                <a:gd name="T17" fmla="*/ 1052 h 1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9" h="1069">
                  <a:moveTo>
                    <a:pt x="0" y="1052"/>
                  </a:moveTo>
                  <a:cubicBezTo>
                    <a:pt x="0" y="1061"/>
                    <a:pt x="8" y="1069"/>
                    <a:pt x="18" y="1069"/>
                  </a:cubicBezTo>
                  <a:cubicBezTo>
                    <a:pt x="551" y="1069"/>
                    <a:pt x="551" y="1069"/>
                    <a:pt x="551" y="1069"/>
                  </a:cubicBezTo>
                  <a:cubicBezTo>
                    <a:pt x="561" y="1069"/>
                    <a:pt x="569" y="1061"/>
                    <a:pt x="569" y="1052"/>
                  </a:cubicBezTo>
                  <a:cubicBezTo>
                    <a:pt x="569" y="17"/>
                    <a:pt x="569" y="17"/>
                    <a:pt x="569" y="17"/>
                  </a:cubicBezTo>
                  <a:cubicBezTo>
                    <a:pt x="569" y="8"/>
                    <a:pt x="561" y="0"/>
                    <a:pt x="551" y="0"/>
                  </a:cubicBezTo>
                  <a:cubicBezTo>
                    <a:pt x="18" y="0"/>
                    <a:pt x="18" y="0"/>
                    <a:pt x="18" y="0"/>
                  </a:cubicBezTo>
                  <a:cubicBezTo>
                    <a:pt x="8" y="0"/>
                    <a:pt x="0" y="8"/>
                    <a:pt x="0" y="17"/>
                  </a:cubicBezTo>
                  <a:lnTo>
                    <a:pt x="0" y="1052"/>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2" name="Freeform 60"/>
            <p:cNvSpPr>
              <a:spLocks/>
            </p:cNvSpPr>
            <p:nvPr/>
          </p:nvSpPr>
          <p:spPr bwMode="auto">
            <a:xfrm>
              <a:off x="2243451" y="2057400"/>
              <a:ext cx="690066" cy="1352708"/>
            </a:xfrm>
            <a:custGeom>
              <a:avLst/>
              <a:gdLst>
                <a:gd name="T0" fmla="*/ 0 w 520"/>
                <a:gd name="T1" fmla="*/ 1012 h 1024"/>
                <a:gd name="T2" fmla="*/ 12 w 520"/>
                <a:gd name="T3" fmla="*/ 1024 h 1024"/>
                <a:gd name="T4" fmla="*/ 509 w 520"/>
                <a:gd name="T5" fmla="*/ 1024 h 1024"/>
                <a:gd name="T6" fmla="*/ 520 w 520"/>
                <a:gd name="T7" fmla="*/ 1012 h 1024"/>
                <a:gd name="T8" fmla="*/ 520 w 520"/>
                <a:gd name="T9" fmla="*/ 11 h 1024"/>
                <a:gd name="T10" fmla="*/ 509 w 520"/>
                <a:gd name="T11" fmla="*/ 0 h 1024"/>
                <a:gd name="T12" fmla="*/ 12 w 520"/>
                <a:gd name="T13" fmla="*/ 0 h 1024"/>
                <a:gd name="T14" fmla="*/ 0 w 520"/>
                <a:gd name="T15" fmla="*/ 11 h 1024"/>
                <a:gd name="T16" fmla="*/ 0 w 520"/>
                <a:gd name="T17" fmla="*/ 1012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0" h="1024">
                  <a:moveTo>
                    <a:pt x="0" y="1012"/>
                  </a:moveTo>
                  <a:cubicBezTo>
                    <a:pt x="0" y="1019"/>
                    <a:pt x="6" y="1024"/>
                    <a:pt x="12" y="1024"/>
                  </a:cubicBezTo>
                  <a:cubicBezTo>
                    <a:pt x="509" y="1024"/>
                    <a:pt x="509" y="1024"/>
                    <a:pt x="509" y="1024"/>
                  </a:cubicBezTo>
                  <a:cubicBezTo>
                    <a:pt x="515" y="1024"/>
                    <a:pt x="520" y="1019"/>
                    <a:pt x="520" y="1012"/>
                  </a:cubicBezTo>
                  <a:cubicBezTo>
                    <a:pt x="520" y="11"/>
                    <a:pt x="520" y="11"/>
                    <a:pt x="520" y="11"/>
                  </a:cubicBezTo>
                  <a:cubicBezTo>
                    <a:pt x="520" y="5"/>
                    <a:pt x="515" y="0"/>
                    <a:pt x="509" y="0"/>
                  </a:cubicBezTo>
                  <a:cubicBezTo>
                    <a:pt x="12" y="0"/>
                    <a:pt x="12" y="0"/>
                    <a:pt x="12" y="0"/>
                  </a:cubicBezTo>
                  <a:cubicBezTo>
                    <a:pt x="6" y="0"/>
                    <a:pt x="0" y="5"/>
                    <a:pt x="0" y="11"/>
                  </a:cubicBezTo>
                  <a:lnTo>
                    <a:pt x="0" y="10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3" name="Freeform 61"/>
            <p:cNvSpPr>
              <a:spLocks/>
            </p:cNvSpPr>
            <p:nvPr/>
          </p:nvSpPr>
          <p:spPr bwMode="auto">
            <a:xfrm>
              <a:off x="2307430" y="2272189"/>
              <a:ext cx="563629" cy="921607"/>
            </a:xfrm>
            <a:custGeom>
              <a:avLst/>
              <a:gdLst>
                <a:gd name="T0" fmla="*/ 0 w 425"/>
                <a:gd name="T1" fmla="*/ 686 h 698"/>
                <a:gd name="T2" fmla="*/ 11 w 425"/>
                <a:gd name="T3" fmla="*/ 698 h 698"/>
                <a:gd name="T4" fmla="*/ 413 w 425"/>
                <a:gd name="T5" fmla="*/ 698 h 698"/>
                <a:gd name="T6" fmla="*/ 425 w 425"/>
                <a:gd name="T7" fmla="*/ 686 h 698"/>
                <a:gd name="T8" fmla="*/ 425 w 425"/>
                <a:gd name="T9" fmla="*/ 11 h 698"/>
                <a:gd name="T10" fmla="*/ 413 w 425"/>
                <a:gd name="T11" fmla="*/ 0 h 698"/>
                <a:gd name="T12" fmla="*/ 11 w 425"/>
                <a:gd name="T13" fmla="*/ 0 h 698"/>
                <a:gd name="T14" fmla="*/ 0 w 425"/>
                <a:gd name="T15" fmla="*/ 11 h 698"/>
                <a:gd name="T16" fmla="*/ 0 w 425"/>
                <a:gd name="T17" fmla="*/ 686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698">
                  <a:moveTo>
                    <a:pt x="0" y="686"/>
                  </a:moveTo>
                  <a:cubicBezTo>
                    <a:pt x="0" y="692"/>
                    <a:pt x="5" y="698"/>
                    <a:pt x="11" y="698"/>
                  </a:cubicBezTo>
                  <a:cubicBezTo>
                    <a:pt x="413" y="698"/>
                    <a:pt x="413" y="698"/>
                    <a:pt x="413" y="698"/>
                  </a:cubicBezTo>
                  <a:cubicBezTo>
                    <a:pt x="420" y="698"/>
                    <a:pt x="425" y="692"/>
                    <a:pt x="425" y="686"/>
                  </a:cubicBezTo>
                  <a:cubicBezTo>
                    <a:pt x="425" y="11"/>
                    <a:pt x="425" y="11"/>
                    <a:pt x="425" y="11"/>
                  </a:cubicBezTo>
                  <a:cubicBezTo>
                    <a:pt x="425" y="5"/>
                    <a:pt x="420" y="0"/>
                    <a:pt x="413" y="0"/>
                  </a:cubicBezTo>
                  <a:cubicBezTo>
                    <a:pt x="11" y="0"/>
                    <a:pt x="11" y="0"/>
                    <a:pt x="11" y="0"/>
                  </a:cubicBezTo>
                  <a:cubicBezTo>
                    <a:pt x="5" y="0"/>
                    <a:pt x="0" y="5"/>
                    <a:pt x="0" y="11"/>
                  </a:cubicBezTo>
                  <a:lnTo>
                    <a:pt x="0" y="68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4" name="Freeform 62"/>
            <p:cNvSpPr>
              <a:spLocks/>
            </p:cNvSpPr>
            <p:nvPr/>
          </p:nvSpPr>
          <p:spPr bwMode="auto">
            <a:xfrm>
              <a:off x="2951794" y="2256954"/>
              <a:ext cx="31989" cy="234592"/>
            </a:xfrm>
            <a:custGeom>
              <a:avLst/>
              <a:gdLst>
                <a:gd name="T0" fmla="*/ 12 w 24"/>
                <a:gd name="T1" fmla="*/ 178 h 178"/>
                <a:gd name="T2" fmla="*/ 24 w 24"/>
                <a:gd name="T3" fmla="*/ 166 h 178"/>
                <a:gd name="T4" fmla="*/ 24 w 24"/>
                <a:gd name="T5" fmla="*/ 12 h 178"/>
                <a:gd name="T6" fmla="*/ 12 w 24"/>
                <a:gd name="T7" fmla="*/ 0 h 178"/>
                <a:gd name="T8" fmla="*/ 0 w 24"/>
                <a:gd name="T9" fmla="*/ 12 h 178"/>
                <a:gd name="T10" fmla="*/ 0 w 24"/>
                <a:gd name="T11" fmla="*/ 166 h 178"/>
                <a:gd name="T12" fmla="*/ 12 w 24"/>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24" h="178">
                  <a:moveTo>
                    <a:pt x="12" y="178"/>
                  </a:moveTo>
                  <a:cubicBezTo>
                    <a:pt x="18" y="178"/>
                    <a:pt x="24" y="172"/>
                    <a:pt x="24" y="166"/>
                  </a:cubicBezTo>
                  <a:cubicBezTo>
                    <a:pt x="24" y="12"/>
                    <a:pt x="24" y="12"/>
                    <a:pt x="24" y="12"/>
                  </a:cubicBezTo>
                  <a:cubicBezTo>
                    <a:pt x="24" y="5"/>
                    <a:pt x="18" y="0"/>
                    <a:pt x="12" y="0"/>
                  </a:cubicBezTo>
                  <a:cubicBezTo>
                    <a:pt x="5" y="0"/>
                    <a:pt x="0" y="5"/>
                    <a:pt x="0" y="12"/>
                  </a:cubicBezTo>
                  <a:cubicBezTo>
                    <a:pt x="0" y="166"/>
                    <a:pt x="0" y="166"/>
                    <a:pt x="0" y="166"/>
                  </a:cubicBezTo>
                  <a:cubicBezTo>
                    <a:pt x="0" y="172"/>
                    <a:pt x="5" y="178"/>
                    <a:pt x="12" y="17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5" name="Freeform 63"/>
            <p:cNvSpPr>
              <a:spLocks/>
            </p:cNvSpPr>
            <p:nvPr/>
          </p:nvSpPr>
          <p:spPr bwMode="auto">
            <a:xfrm>
              <a:off x="2951794" y="2529630"/>
              <a:ext cx="31989" cy="236114"/>
            </a:xfrm>
            <a:custGeom>
              <a:avLst/>
              <a:gdLst>
                <a:gd name="T0" fmla="*/ 12 w 24"/>
                <a:gd name="T1" fmla="*/ 179 h 179"/>
                <a:gd name="T2" fmla="*/ 24 w 24"/>
                <a:gd name="T3" fmla="*/ 167 h 179"/>
                <a:gd name="T4" fmla="*/ 24 w 24"/>
                <a:gd name="T5" fmla="*/ 13 h 179"/>
                <a:gd name="T6" fmla="*/ 12 w 24"/>
                <a:gd name="T7" fmla="*/ 0 h 179"/>
                <a:gd name="T8" fmla="*/ 0 w 24"/>
                <a:gd name="T9" fmla="*/ 13 h 179"/>
                <a:gd name="T10" fmla="*/ 0 w 24"/>
                <a:gd name="T11" fmla="*/ 167 h 179"/>
                <a:gd name="T12" fmla="*/ 12 w 24"/>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24" h="179">
                  <a:moveTo>
                    <a:pt x="12" y="179"/>
                  </a:moveTo>
                  <a:cubicBezTo>
                    <a:pt x="18" y="179"/>
                    <a:pt x="24" y="173"/>
                    <a:pt x="24" y="167"/>
                  </a:cubicBezTo>
                  <a:cubicBezTo>
                    <a:pt x="24" y="13"/>
                    <a:pt x="24" y="13"/>
                    <a:pt x="24" y="13"/>
                  </a:cubicBezTo>
                  <a:cubicBezTo>
                    <a:pt x="24" y="6"/>
                    <a:pt x="18" y="0"/>
                    <a:pt x="12" y="0"/>
                  </a:cubicBezTo>
                  <a:cubicBezTo>
                    <a:pt x="5" y="0"/>
                    <a:pt x="0" y="6"/>
                    <a:pt x="0" y="13"/>
                  </a:cubicBezTo>
                  <a:cubicBezTo>
                    <a:pt x="0" y="167"/>
                    <a:pt x="0" y="167"/>
                    <a:pt x="0" y="167"/>
                  </a:cubicBezTo>
                  <a:cubicBezTo>
                    <a:pt x="0" y="173"/>
                    <a:pt x="5" y="179"/>
                    <a:pt x="12" y="179"/>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6" name="Oval 64"/>
            <p:cNvSpPr>
              <a:spLocks noChangeArrowheads="1"/>
            </p:cNvSpPr>
            <p:nvPr/>
          </p:nvSpPr>
          <p:spPr bwMode="auto">
            <a:xfrm>
              <a:off x="2292197" y="2130521"/>
              <a:ext cx="65503" cy="67026"/>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7" name="Oval 65"/>
            <p:cNvSpPr>
              <a:spLocks noChangeArrowheads="1"/>
            </p:cNvSpPr>
            <p:nvPr/>
          </p:nvSpPr>
          <p:spPr bwMode="auto">
            <a:xfrm>
              <a:off x="2357699" y="2322457"/>
              <a:ext cx="143193" cy="141668"/>
            </a:xfrm>
            <a:prstGeom prst="ellipse">
              <a:avLst/>
            </a:pr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8" name="Freeform 66"/>
            <p:cNvSpPr>
              <a:spLocks/>
            </p:cNvSpPr>
            <p:nvPr/>
          </p:nvSpPr>
          <p:spPr bwMode="auto">
            <a:xfrm>
              <a:off x="2377503" y="2308748"/>
              <a:ext cx="150809" cy="120341"/>
            </a:xfrm>
            <a:custGeom>
              <a:avLst/>
              <a:gdLst>
                <a:gd name="T0" fmla="*/ 99 w 99"/>
                <a:gd name="T1" fmla="*/ 13 h 79"/>
                <a:gd name="T2" fmla="*/ 86 w 99"/>
                <a:gd name="T3" fmla="*/ 0 h 79"/>
                <a:gd name="T4" fmla="*/ 32 w 99"/>
                <a:gd name="T5" fmla="*/ 53 h 79"/>
                <a:gd name="T6" fmla="*/ 13 w 99"/>
                <a:gd name="T7" fmla="*/ 36 h 79"/>
                <a:gd name="T8" fmla="*/ 0 w 99"/>
                <a:gd name="T9" fmla="*/ 49 h 79"/>
                <a:gd name="T10" fmla="*/ 32 w 99"/>
                <a:gd name="T11" fmla="*/ 79 h 79"/>
                <a:gd name="T12" fmla="*/ 45 w 99"/>
                <a:gd name="T13" fmla="*/ 66 h 79"/>
                <a:gd name="T14" fmla="*/ 99 w 99"/>
                <a:gd name="T15" fmla="*/ 1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79">
                  <a:moveTo>
                    <a:pt x="99" y="13"/>
                  </a:moveTo>
                  <a:lnTo>
                    <a:pt x="86" y="0"/>
                  </a:lnTo>
                  <a:lnTo>
                    <a:pt x="32" y="53"/>
                  </a:lnTo>
                  <a:lnTo>
                    <a:pt x="13" y="36"/>
                  </a:lnTo>
                  <a:lnTo>
                    <a:pt x="0" y="49"/>
                  </a:lnTo>
                  <a:lnTo>
                    <a:pt x="32" y="79"/>
                  </a:lnTo>
                  <a:lnTo>
                    <a:pt x="45" y="66"/>
                  </a:lnTo>
                  <a:lnTo>
                    <a:pt x="99" y="13"/>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9" name="Freeform 67"/>
            <p:cNvSpPr>
              <a:spLocks/>
            </p:cNvSpPr>
            <p:nvPr/>
          </p:nvSpPr>
          <p:spPr bwMode="auto">
            <a:xfrm>
              <a:off x="2543544" y="2351402"/>
              <a:ext cx="172136" cy="31989"/>
            </a:xfrm>
            <a:custGeom>
              <a:avLst/>
              <a:gdLst>
                <a:gd name="T0" fmla="*/ 117 w 129"/>
                <a:gd name="T1" fmla="*/ 0 h 24"/>
                <a:gd name="T2" fmla="*/ 129 w 129"/>
                <a:gd name="T3" fmla="*/ 12 h 24"/>
                <a:gd name="T4" fmla="*/ 117 w 129"/>
                <a:gd name="T5" fmla="*/ 24 h 24"/>
                <a:gd name="T6" fmla="*/ 12 w 129"/>
                <a:gd name="T7" fmla="*/ 24 h 24"/>
                <a:gd name="T8" fmla="*/ 0 w 129"/>
                <a:gd name="T9" fmla="*/ 12 h 24"/>
                <a:gd name="T10" fmla="*/ 12 w 129"/>
                <a:gd name="T11" fmla="*/ 0 h 24"/>
              </a:gdLst>
              <a:ahLst/>
              <a:cxnLst>
                <a:cxn ang="0">
                  <a:pos x="T0" y="T1"/>
                </a:cxn>
                <a:cxn ang="0">
                  <a:pos x="T2" y="T3"/>
                </a:cxn>
                <a:cxn ang="0">
                  <a:pos x="T4" y="T5"/>
                </a:cxn>
                <a:cxn ang="0">
                  <a:pos x="T6" y="T7"/>
                </a:cxn>
                <a:cxn ang="0">
                  <a:pos x="T8" y="T9"/>
                </a:cxn>
                <a:cxn ang="0">
                  <a:pos x="T10" y="T11"/>
                </a:cxn>
              </a:cxnLst>
              <a:rect l="0" t="0" r="r" b="b"/>
              <a:pathLst>
                <a:path w="129" h="24">
                  <a:moveTo>
                    <a:pt x="117" y="0"/>
                  </a:moveTo>
                  <a:cubicBezTo>
                    <a:pt x="123" y="0"/>
                    <a:pt x="129" y="5"/>
                    <a:pt x="129" y="12"/>
                  </a:cubicBezTo>
                  <a:cubicBezTo>
                    <a:pt x="129" y="18"/>
                    <a:pt x="123" y="24"/>
                    <a:pt x="117" y="24"/>
                  </a:cubicBezTo>
                  <a:cubicBezTo>
                    <a:pt x="12" y="24"/>
                    <a:pt x="12" y="24"/>
                    <a:pt x="12" y="24"/>
                  </a:cubicBezTo>
                  <a:cubicBezTo>
                    <a:pt x="5" y="24"/>
                    <a:pt x="0" y="18"/>
                    <a:pt x="0" y="12"/>
                  </a:cubicBezTo>
                  <a:cubicBezTo>
                    <a:pt x="0" y="5"/>
                    <a:pt x="5" y="0"/>
                    <a:pt x="12" y="0"/>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0" name="Freeform 68"/>
            <p:cNvSpPr>
              <a:spLocks/>
            </p:cNvSpPr>
            <p:nvPr/>
          </p:nvSpPr>
          <p:spPr bwMode="auto">
            <a:xfrm>
              <a:off x="2543544" y="2398624"/>
              <a:ext cx="260488" cy="30466"/>
            </a:xfrm>
            <a:custGeom>
              <a:avLst/>
              <a:gdLst>
                <a:gd name="T0" fmla="*/ 12 w 196"/>
                <a:gd name="T1" fmla="*/ 24 h 24"/>
                <a:gd name="T2" fmla="*/ 0 w 196"/>
                <a:gd name="T3" fmla="*/ 12 h 24"/>
                <a:gd name="T4" fmla="*/ 12 w 196"/>
                <a:gd name="T5" fmla="*/ 0 h 24"/>
                <a:gd name="T6" fmla="*/ 184 w 196"/>
                <a:gd name="T7" fmla="*/ 0 h 24"/>
                <a:gd name="T8" fmla="*/ 196 w 196"/>
                <a:gd name="T9" fmla="*/ 12 h 24"/>
                <a:gd name="T10" fmla="*/ 184 w 196"/>
                <a:gd name="T11" fmla="*/ 24 h 24"/>
              </a:gdLst>
              <a:ahLst/>
              <a:cxnLst>
                <a:cxn ang="0">
                  <a:pos x="T0" y="T1"/>
                </a:cxn>
                <a:cxn ang="0">
                  <a:pos x="T2" y="T3"/>
                </a:cxn>
                <a:cxn ang="0">
                  <a:pos x="T4" y="T5"/>
                </a:cxn>
                <a:cxn ang="0">
                  <a:pos x="T6" y="T7"/>
                </a:cxn>
                <a:cxn ang="0">
                  <a:pos x="T8" y="T9"/>
                </a:cxn>
                <a:cxn ang="0">
                  <a:pos x="T10" y="T11"/>
                </a:cxn>
              </a:cxnLst>
              <a:rect l="0" t="0" r="r" b="b"/>
              <a:pathLst>
                <a:path w="196" h="24">
                  <a:moveTo>
                    <a:pt x="12" y="24"/>
                  </a:moveTo>
                  <a:cubicBezTo>
                    <a:pt x="5" y="24"/>
                    <a:pt x="0" y="18"/>
                    <a:pt x="0" y="12"/>
                  </a:cubicBezTo>
                  <a:cubicBezTo>
                    <a:pt x="0" y="5"/>
                    <a:pt x="5" y="0"/>
                    <a:pt x="12" y="0"/>
                  </a:cubicBezTo>
                  <a:cubicBezTo>
                    <a:pt x="184" y="0"/>
                    <a:pt x="184" y="0"/>
                    <a:pt x="184" y="0"/>
                  </a:cubicBezTo>
                  <a:cubicBezTo>
                    <a:pt x="191" y="0"/>
                    <a:pt x="196" y="5"/>
                    <a:pt x="196" y="12"/>
                  </a:cubicBezTo>
                  <a:cubicBezTo>
                    <a:pt x="196" y="18"/>
                    <a:pt x="191" y="24"/>
                    <a:pt x="184" y="24"/>
                  </a:cubicBezTo>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1" name="Freeform 69"/>
            <p:cNvSpPr>
              <a:spLocks/>
            </p:cNvSpPr>
            <p:nvPr/>
          </p:nvSpPr>
          <p:spPr bwMode="auto">
            <a:xfrm>
              <a:off x="2659317" y="2872376"/>
              <a:ext cx="123390" cy="260488"/>
            </a:xfrm>
            <a:custGeom>
              <a:avLst/>
              <a:gdLst>
                <a:gd name="T0" fmla="*/ 0 w 93"/>
                <a:gd name="T1" fmla="*/ 127 h 197"/>
                <a:gd name="T2" fmla="*/ 54 w 93"/>
                <a:gd name="T3" fmla="*/ 197 h 197"/>
                <a:gd name="T4" fmla="*/ 76 w 93"/>
                <a:gd name="T5" fmla="*/ 43 h 197"/>
                <a:gd name="T6" fmla="*/ 43 w 93"/>
                <a:gd name="T7" fmla="*/ 0 h 197"/>
                <a:gd name="T8" fmla="*/ 0 w 93"/>
                <a:gd name="T9" fmla="*/ 127 h 197"/>
              </a:gdLst>
              <a:ahLst/>
              <a:cxnLst>
                <a:cxn ang="0">
                  <a:pos x="T0" y="T1"/>
                </a:cxn>
                <a:cxn ang="0">
                  <a:pos x="T2" y="T3"/>
                </a:cxn>
                <a:cxn ang="0">
                  <a:pos x="T4" y="T5"/>
                </a:cxn>
                <a:cxn ang="0">
                  <a:pos x="T6" y="T7"/>
                </a:cxn>
                <a:cxn ang="0">
                  <a:pos x="T8" y="T9"/>
                </a:cxn>
              </a:cxnLst>
              <a:rect l="0" t="0" r="r" b="b"/>
              <a:pathLst>
                <a:path w="93" h="197">
                  <a:moveTo>
                    <a:pt x="0" y="127"/>
                  </a:moveTo>
                  <a:cubicBezTo>
                    <a:pt x="0" y="127"/>
                    <a:pt x="44" y="159"/>
                    <a:pt x="54" y="197"/>
                  </a:cubicBezTo>
                  <a:cubicBezTo>
                    <a:pt x="80" y="167"/>
                    <a:pt x="93" y="87"/>
                    <a:pt x="76" y="43"/>
                  </a:cubicBezTo>
                  <a:cubicBezTo>
                    <a:pt x="43" y="0"/>
                    <a:pt x="43" y="0"/>
                    <a:pt x="43" y="0"/>
                  </a:cubicBezTo>
                  <a:lnTo>
                    <a:pt x="0" y="127"/>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2" name="Freeform 70"/>
            <p:cNvSpPr>
              <a:spLocks/>
            </p:cNvSpPr>
            <p:nvPr/>
          </p:nvSpPr>
          <p:spPr bwMode="auto">
            <a:xfrm>
              <a:off x="2395783" y="2867807"/>
              <a:ext cx="121866" cy="258964"/>
            </a:xfrm>
            <a:custGeom>
              <a:avLst/>
              <a:gdLst>
                <a:gd name="T0" fmla="*/ 91 w 91"/>
                <a:gd name="T1" fmla="*/ 128 h 196"/>
                <a:gd name="T2" fmla="*/ 35 w 91"/>
                <a:gd name="T3" fmla="*/ 196 h 196"/>
                <a:gd name="T4" fmla="*/ 19 w 91"/>
                <a:gd name="T5" fmla="*/ 42 h 196"/>
                <a:gd name="T6" fmla="*/ 53 w 91"/>
                <a:gd name="T7" fmla="*/ 0 h 196"/>
                <a:gd name="T8" fmla="*/ 91 w 91"/>
                <a:gd name="T9" fmla="*/ 128 h 196"/>
              </a:gdLst>
              <a:ahLst/>
              <a:cxnLst>
                <a:cxn ang="0">
                  <a:pos x="T0" y="T1"/>
                </a:cxn>
                <a:cxn ang="0">
                  <a:pos x="T2" y="T3"/>
                </a:cxn>
                <a:cxn ang="0">
                  <a:pos x="T4" y="T5"/>
                </a:cxn>
                <a:cxn ang="0">
                  <a:pos x="T6" y="T7"/>
                </a:cxn>
                <a:cxn ang="0">
                  <a:pos x="T8" y="T9"/>
                </a:cxn>
              </a:cxnLst>
              <a:rect l="0" t="0" r="r" b="b"/>
              <a:pathLst>
                <a:path w="91" h="196">
                  <a:moveTo>
                    <a:pt x="91" y="128"/>
                  </a:moveTo>
                  <a:cubicBezTo>
                    <a:pt x="91" y="128"/>
                    <a:pt x="47" y="158"/>
                    <a:pt x="35" y="196"/>
                  </a:cubicBezTo>
                  <a:cubicBezTo>
                    <a:pt x="10" y="166"/>
                    <a:pt x="0" y="85"/>
                    <a:pt x="19" y="42"/>
                  </a:cubicBezTo>
                  <a:cubicBezTo>
                    <a:pt x="53" y="0"/>
                    <a:pt x="53" y="0"/>
                    <a:pt x="53" y="0"/>
                  </a:cubicBezTo>
                  <a:lnTo>
                    <a:pt x="91" y="12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3" name="Freeform 71"/>
            <p:cNvSpPr>
              <a:spLocks/>
            </p:cNvSpPr>
            <p:nvPr/>
          </p:nvSpPr>
          <p:spPr bwMode="auto">
            <a:xfrm>
              <a:off x="2465855" y="2666729"/>
              <a:ext cx="79213" cy="371690"/>
            </a:xfrm>
            <a:custGeom>
              <a:avLst/>
              <a:gdLst>
                <a:gd name="T0" fmla="*/ 31 w 60"/>
                <a:gd name="T1" fmla="*/ 0 h 281"/>
                <a:gd name="T2" fmla="*/ 49 w 60"/>
                <a:gd name="T3" fmla="*/ 7 h 281"/>
                <a:gd name="T4" fmla="*/ 21 w 60"/>
                <a:gd name="T5" fmla="*/ 126 h 281"/>
                <a:gd name="T6" fmla="*/ 60 w 60"/>
                <a:gd name="T7" fmla="*/ 281 h 281"/>
                <a:gd name="T8" fmla="*/ 40 w 60"/>
                <a:gd name="T9" fmla="*/ 280 h 281"/>
                <a:gd name="T10" fmla="*/ 1 w 60"/>
                <a:gd name="T11" fmla="*/ 126 h 281"/>
                <a:gd name="T12" fmla="*/ 31 w 60"/>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60" h="281">
                  <a:moveTo>
                    <a:pt x="31" y="0"/>
                  </a:moveTo>
                  <a:cubicBezTo>
                    <a:pt x="37" y="3"/>
                    <a:pt x="43" y="5"/>
                    <a:pt x="49" y="7"/>
                  </a:cubicBezTo>
                  <a:cubicBezTo>
                    <a:pt x="33" y="41"/>
                    <a:pt x="22" y="82"/>
                    <a:pt x="21" y="126"/>
                  </a:cubicBezTo>
                  <a:cubicBezTo>
                    <a:pt x="20" y="185"/>
                    <a:pt x="39" y="239"/>
                    <a:pt x="60" y="281"/>
                  </a:cubicBezTo>
                  <a:cubicBezTo>
                    <a:pt x="40" y="280"/>
                    <a:pt x="40" y="280"/>
                    <a:pt x="40" y="280"/>
                  </a:cubicBezTo>
                  <a:cubicBezTo>
                    <a:pt x="19" y="239"/>
                    <a:pt x="0" y="185"/>
                    <a:pt x="1" y="126"/>
                  </a:cubicBezTo>
                  <a:cubicBezTo>
                    <a:pt x="1" y="80"/>
                    <a:pt x="15" y="36"/>
                    <a:pt x="31" y="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4" name="Freeform 72"/>
            <p:cNvSpPr>
              <a:spLocks/>
            </p:cNvSpPr>
            <p:nvPr/>
          </p:nvSpPr>
          <p:spPr bwMode="auto">
            <a:xfrm>
              <a:off x="2491751" y="2671297"/>
              <a:ext cx="226975" cy="368644"/>
            </a:xfrm>
            <a:custGeom>
              <a:avLst/>
              <a:gdLst>
                <a:gd name="T0" fmla="*/ 29 w 171"/>
                <a:gd name="T1" fmla="*/ 4 h 279"/>
                <a:gd name="T2" fmla="*/ 77 w 171"/>
                <a:gd name="T3" fmla="*/ 11 h 279"/>
                <a:gd name="T4" fmla="*/ 144 w 171"/>
                <a:gd name="T5" fmla="*/ 0 h 279"/>
                <a:gd name="T6" fmla="*/ 170 w 171"/>
                <a:gd name="T7" fmla="*/ 126 h 279"/>
                <a:gd name="T8" fmla="*/ 126 w 171"/>
                <a:gd name="T9" fmla="*/ 279 h 279"/>
                <a:gd name="T10" fmla="*/ 40 w 171"/>
                <a:gd name="T11" fmla="*/ 278 h 279"/>
                <a:gd name="T12" fmla="*/ 1 w 171"/>
                <a:gd name="T13" fmla="*/ 123 h 279"/>
                <a:gd name="T14" fmla="*/ 29 w 171"/>
                <a:gd name="T15" fmla="*/ 4 h 2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 h="279">
                  <a:moveTo>
                    <a:pt x="29" y="4"/>
                  </a:moveTo>
                  <a:cubicBezTo>
                    <a:pt x="44" y="8"/>
                    <a:pt x="60" y="11"/>
                    <a:pt x="77" y="11"/>
                  </a:cubicBezTo>
                  <a:cubicBezTo>
                    <a:pt x="101" y="11"/>
                    <a:pt x="123" y="7"/>
                    <a:pt x="144" y="0"/>
                  </a:cubicBezTo>
                  <a:cubicBezTo>
                    <a:pt x="159" y="36"/>
                    <a:pt x="171" y="80"/>
                    <a:pt x="170" y="126"/>
                  </a:cubicBezTo>
                  <a:cubicBezTo>
                    <a:pt x="169" y="185"/>
                    <a:pt x="148" y="239"/>
                    <a:pt x="126" y="279"/>
                  </a:cubicBezTo>
                  <a:cubicBezTo>
                    <a:pt x="40" y="278"/>
                    <a:pt x="40" y="278"/>
                    <a:pt x="40" y="278"/>
                  </a:cubicBezTo>
                  <a:cubicBezTo>
                    <a:pt x="19" y="236"/>
                    <a:pt x="0" y="182"/>
                    <a:pt x="1" y="123"/>
                  </a:cubicBezTo>
                  <a:cubicBezTo>
                    <a:pt x="2" y="79"/>
                    <a:pt x="13" y="38"/>
                    <a:pt x="29" y="4"/>
                  </a:cubicBez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5" name="Freeform 73"/>
            <p:cNvSpPr>
              <a:spLocks/>
            </p:cNvSpPr>
            <p:nvPr/>
          </p:nvSpPr>
          <p:spPr bwMode="auto">
            <a:xfrm>
              <a:off x="2523742" y="2716998"/>
              <a:ext cx="138622" cy="138622"/>
            </a:xfrm>
            <a:custGeom>
              <a:avLst/>
              <a:gdLst>
                <a:gd name="T0" fmla="*/ 1 w 104"/>
                <a:gd name="T1" fmla="*/ 51 h 104"/>
                <a:gd name="T2" fmla="*/ 51 w 104"/>
                <a:gd name="T3" fmla="*/ 103 h 104"/>
                <a:gd name="T4" fmla="*/ 103 w 104"/>
                <a:gd name="T5" fmla="*/ 53 h 104"/>
                <a:gd name="T6" fmla="*/ 53 w 104"/>
                <a:gd name="T7" fmla="*/ 1 h 104"/>
                <a:gd name="T8" fmla="*/ 1 w 104"/>
                <a:gd name="T9" fmla="*/ 51 h 104"/>
              </a:gdLst>
              <a:ahLst/>
              <a:cxnLst>
                <a:cxn ang="0">
                  <a:pos x="T0" y="T1"/>
                </a:cxn>
                <a:cxn ang="0">
                  <a:pos x="T2" y="T3"/>
                </a:cxn>
                <a:cxn ang="0">
                  <a:pos x="T4" y="T5"/>
                </a:cxn>
                <a:cxn ang="0">
                  <a:pos x="T6" y="T7"/>
                </a:cxn>
                <a:cxn ang="0">
                  <a:pos x="T8" y="T9"/>
                </a:cxn>
              </a:cxnLst>
              <a:rect l="0" t="0" r="r" b="b"/>
              <a:pathLst>
                <a:path w="104" h="104">
                  <a:moveTo>
                    <a:pt x="1" y="51"/>
                  </a:moveTo>
                  <a:cubicBezTo>
                    <a:pt x="0" y="80"/>
                    <a:pt x="23" y="103"/>
                    <a:pt x="51" y="103"/>
                  </a:cubicBezTo>
                  <a:cubicBezTo>
                    <a:pt x="79" y="104"/>
                    <a:pt x="103" y="81"/>
                    <a:pt x="103" y="53"/>
                  </a:cubicBezTo>
                  <a:cubicBezTo>
                    <a:pt x="104" y="25"/>
                    <a:pt x="81" y="1"/>
                    <a:pt x="53" y="1"/>
                  </a:cubicBezTo>
                  <a:cubicBezTo>
                    <a:pt x="25" y="0"/>
                    <a:pt x="1" y="23"/>
                    <a:pt x="1" y="5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6" name="Freeform 74"/>
            <p:cNvSpPr>
              <a:spLocks/>
            </p:cNvSpPr>
            <p:nvPr/>
          </p:nvSpPr>
          <p:spPr bwMode="auto">
            <a:xfrm>
              <a:off x="2570964" y="2878470"/>
              <a:ext cx="36560" cy="251347"/>
            </a:xfrm>
            <a:custGeom>
              <a:avLst/>
              <a:gdLst>
                <a:gd name="T0" fmla="*/ 0 w 24"/>
                <a:gd name="T1" fmla="*/ 165 h 165"/>
                <a:gd name="T2" fmla="*/ 21 w 24"/>
                <a:gd name="T3" fmla="*/ 165 h 165"/>
                <a:gd name="T4" fmla="*/ 24 w 24"/>
                <a:gd name="T5" fmla="*/ 1 h 165"/>
                <a:gd name="T6" fmla="*/ 3 w 24"/>
                <a:gd name="T7" fmla="*/ 0 h 165"/>
                <a:gd name="T8" fmla="*/ 0 w 24"/>
                <a:gd name="T9" fmla="*/ 165 h 165"/>
              </a:gdLst>
              <a:ahLst/>
              <a:cxnLst>
                <a:cxn ang="0">
                  <a:pos x="T0" y="T1"/>
                </a:cxn>
                <a:cxn ang="0">
                  <a:pos x="T2" y="T3"/>
                </a:cxn>
                <a:cxn ang="0">
                  <a:pos x="T4" y="T5"/>
                </a:cxn>
                <a:cxn ang="0">
                  <a:pos x="T6" y="T7"/>
                </a:cxn>
                <a:cxn ang="0">
                  <a:pos x="T8" y="T9"/>
                </a:cxn>
              </a:cxnLst>
              <a:rect l="0" t="0" r="r" b="b"/>
              <a:pathLst>
                <a:path w="24" h="165">
                  <a:moveTo>
                    <a:pt x="0" y="165"/>
                  </a:moveTo>
                  <a:lnTo>
                    <a:pt x="21" y="165"/>
                  </a:lnTo>
                  <a:lnTo>
                    <a:pt x="24" y="1"/>
                  </a:lnTo>
                  <a:lnTo>
                    <a:pt x="3" y="0"/>
                  </a:lnTo>
                  <a:lnTo>
                    <a:pt x="0" y="165"/>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7" name="Freeform 75"/>
            <p:cNvSpPr>
              <a:spLocks/>
            </p:cNvSpPr>
            <p:nvPr/>
          </p:nvSpPr>
          <p:spPr bwMode="auto">
            <a:xfrm>
              <a:off x="2538974" y="2732231"/>
              <a:ext cx="92923" cy="91399"/>
            </a:xfrm>
            <a:custGeom>
              <a:avLst/>
              <a:gdLst>
                <a:gd name="T0" fmla="*/ 1 w 70"/>
                <a:gd name="T1" fmla="*/ 40 h 69"/>
                <a:gd name="T2" fmla="*/ 42 w 70"/>
                <a:gd name="T3" fmla="*/ 1 h 69"/>
                <a:gd name="T4" fmla="*/ 70 w 70"/>
                <a:gd name="T5" fmla="*/ 13 h 69"/>
                <a:gd name="T6" fmla="*/ 12 w 70"/>
                <a:gd name="T7" fmla="*/ 69 h 69"/>
                <a:gd name="T8" fmla="*/ 1 w 70"/>
                <a:gd name="T9" fmla="*/ 40 h 69"/>
              </a:gdLst>
              <a:ahLst/>
              <a:cxnLst>
                <a:cxn ang="0">
                  <a:pos x="T0" y="T1"/>
                </a:cxn>
                <a:cxn ang="0">
                  <a:pos x="T2" y="T3"/>
                </a:cxn>
                <a:cxn ang="0">
                  <a:pos x="T4" y="T5"/>
                </a:cxn>
                <a:cxn ang="0">
                  <a:pos x="T6" y="T7"/>
                </a:cxn>
                <a:cxn ang="0">
                  <a:pos x="T8" y="T9"/>
                </a:cxn>
              </a:cxnLst>
              <a:rect l="0" t="0" r="r" b="b"/>
              <a:pathLst>
                <a:path w="70" h="69">
                  <a:moveTo>
                    <a:pt x="1" y="40"/>
                  </a:moveTo>
                  <a:cubicBezTo>
                    <a:pt x="1" y="18"/>
                    <a:pt x="19" y="0"/>
                    <a:pt x="42" y="1"/>
                  </a:cubicBezTo>
                  <a:cubicBezTo>
                    <a:pt x="53" y="1"/>
                    <a:pt x="63" y="5"/>
                    <a:pt x="70" y="13"/>
                  </a:cubicBezTo>
                  <a:cubicBezTo>
                    <a:pt x="12" y="69"/>
                    <a:pt x="12" y="69"/>
                    <a:pt x="12" y="69"/>
                  </a:cubicBezTo>
                  <a:cubicBezTo>
                    <a:pt x="5" y="62"/>
                    <a:pt x="0" y="51"/>
                    <a:pt x="1" y="4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8" name="Freeform 76"/>
            <p:cNvSpPr>
              <a:spLocks/>
            </p:cNvSpPr>
            <p:nvPr/>
          </p:nvSpPr>
          <p:spPr bwMode="auto">
            <a:xfrm>
              <a:off x="2554207" y="2748987"/>
              <a:ext cx="92923" cy="91399"/>
            </a:xfrm>
            <a:custGeom>
              <a:avLst/>
              <a:gdLst>
                <a:gd name="T0" fmla="*/ 70 w 70"/>
                <a:gd name="T1" fmla="*/ 29 h 69"/>
                <a:gd name="T2" fmla="*/ 28 w 70"/>
                <a:gd name="T3" fmla="*/ 69 h 69"/>
                <a:gd name="T4" fmla="*/ 0 w 70"/>
                <a:gd name="T5" fmla="*/ 56 h 69"/>
                <a:gd name="T6" fmla="*/ 58 w 70"/>
                <a:gd name="T7" fmla="*/ 0 h 69"/>
                <a:gd name="T8" fmla="*/ 70 w 70"/>
                <a:gd name="T9" fmla="*/ 29 h 69"/>
              </a:gdLst>
              <a:ahLst/>
              <a:cxnLst>
                <a:cxn ang="0">
                  <a:pos x="T0" y="T1"/>
                </a:cxn>
                <a:cxn ang="0">
                  <a:pos x="T2" y="T3"/>
                </a:cxn>
                <a:cxn ang="0">
                  <a:pos x="T4" y="T5"/>
                </a:cxn>
                <a:cxn ang="0">
                  <a:pos x="T6" y="T7"/>
                </a:cxn>
                <a:cxn ang="0">
                  <a:pos x="T8" y="T9"/>
                </a:cxn>
              </a:cxnLst>
              <a:rect l="0" t="0" r="r" b="b"/>
              <a:pathLst>
                <a:path w="70" h="69">
                  <a:moveTo>
                    <a:pt x="70" y="29"/>
                  </a:moveTo>
                  <a:cubicBezTo>
                    <a:pt x="69" y="51"/>
                    <a:pt x="51" y="69"/>
                    <a:pt x="28" y="69"/>
                  </a:cubicBezTo>
                  <a:cubicBezTo>
                    <a:pt x="17" y="68"/>
                    <a:pt x="7" y="64"/>
                    <a:pt x="0" y="56"/>
                  </a:cubicBezTo>
                  <a:cubicBezTo>
                    <a:pt x="58" y="0"/>
                    <a:pt x="58" y="0"/>
                    <a:pt x="58" y="0"/>
                  </a:cubicBezTo>
                  <a:cubicBezTo>
                    <a:pt x="65" y="7"/>
                    <a:pt x="70" y="17"/>
                    <a:pt x="70" y="29"/>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9" name="Freeform 77"/>
            <p:cNvSpPr>
              <a:spLocks/>
            </p:cNvSpPr>
            <p:nvPr/>
          </p:nvSpPr>
          <p:spPr bwMode="auto">
            <a:xfrm>
              <a:off x="2506985" y="2528106"/>
              <a:ext cx="176705" cy="158425"/>
            </a:xfrm>
            <a:custGeom>
              <a:avLst/>
              <a:gdLst>
                <a:gd name="T0" fmla="*/ 78 w 133"/>
                <a:gd name="T1" fmla="*/ 13 h 119"/>
                <a:gd name="T2" fmla="*/ 68 w 133"/>
                <a:gd name="T3" fmla="*/ 0 h 119"/>
                <a:gd name="T4" fmla="*/ 0 w 133"/>
                <a:gd name="T5" fmla="*/ 105 h 119"/>
                <a:gd name="T6" fmla="*/ 18 w 133"/>
                <a:gd name="T7" fmla="*/ 112 h 119"/>
                <a:gd name="T8" fmla="*/ 66 w 133"/>
                <a:gd name="T9" fmla="*/ 119 h 119"/>
                <a:gd name="T10" fmla="*/ 133 w 133"/>
                <a:gd name="T11" fmla="*/ 108 h 119"/>
                <a:gd name="T12" fmla="*/ 78 w 133"/>
                <a:gd name="T13" fmla="*/ 13 h 119"/>
              </a:gdLst>
              <a:ahLst/>
              <a:cxnLst>
                <a:cxn ang="0">
                  <a:pos x="T0" y="T1"/>
                </a:cxn>
                <a:cxn ang="0">
                  <a:pos x="T2" y="T3"/>
                </a:cxn>
                <a:cxn ang="0">
                  <a:pos x="T4" y="T5"/>
                </a:cxn>
                <a:cxn ang="0">
                  <a:pos x="T6" y="T7"/>
                </a:cxn>
                <a:cxn ang="0">
                  <a:pos x="T8" y="T9"/>
                </a:cxn>
                <a:cxn ang="0">
                  <a:pos x="T10" y="T11"/>
                </a:cxn>
                <a:cxn ang="0">
                  <a:pos x="T12" y="T13"/>
                </a:cxn>
              </a:cxnLst>
              <a:rect l="0" t="0" r="r" b="b"/>
              <a:pathLst>
                <a:path w="133" h="119">
                  <a:moveTo>
                    <a:pt x="78" y="13"/>
                  </a:moveTo>
                  <a:cubicBezTo>
                    <a:pt x="72" y="5"/>
                    <a:pt x="68" y="0"/>
                    <a:pt x="68" y="0"/>
                  </a:cubicBezTo>
                  <a:cubicBezTo>
                    <a:pt x="68" y="0"/>
                    <a:pt x="29" y="42"/>
                    <a:pt x="0" y="105"/>
                  </a:cubicBezTo>
                  <a:cubicBezTo>
                    <a:pt x="6" y="108"/>
                    <a:pt x="12" y="110"/>
                    <a:pt x="18" y="112"/>
                  </a:cubicBezTo>
                  <a:cubicBezTo>
                    <a:pt x="33" y="116"/>
                    <a:pt x="49" y="119"/>
                    <a:pt x="66" y="119"/>
                  </a:cubicBezTo>
                  <a:cubicBezTo>
                    <a:pt x="90" y="119"/>
                    <a:pt x="112" y="115"/>
                    <a:pt x="133" y="108"/>
                  </a:cubicBezTo>
                  <a:cubicBezTo>
                    <a:pt x="115" y="64"/>
                    <a:pt x="91" y="30"/>
                    <a:pt x="78" y="13"/>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0" name="Freeform 78"/>
            <p:cNvSpPr>
              <a:spLocks/>
            </p:cNvSpPr>
            <p:nvPr/>
          </p:nvSpPr>
          <p:spPr bwMode="auto">
            <a:xfrm>
              <a:off x="2506985" y="2528106"/>
              <a:ext cx="103587" cy="149286"/>
            </a:xfrm>
            <a:custGeom>
              <a:avLst/>
              <a:gdLst>
                <a:gd name="T0" fmla="*/ 18 w 78"/>
                <a:gd name="T1" fmla="*/ 112 h 112"/>
                <a:gd name="T2" fmla="*/ 0 w 78"/>
                <a:gd name="T3" fmla="*/ 105 h 112"/>
                <a:gd name="T4" fmla="*/ 68 w 78"/>
                <a:gd name="T5" fmla="*/ 0 h 112"/>
                <a:gd name="T6" fmla="*/ 78 w 78"/>
                <a:gd name="T7" fmla="*/ 13 h 112"/>
                <a:gd name="T8" fmla="*/ 20 w 78"/>
                <a:gd name="T9" fmla="*/ 106 h 112"/>
                <a:gd name="T10" fmla="*/ 18 w 78"/>
                <a:gd name="T11" fmla="*/ 112 h 112"/>
              </a:gdLst>
              <a:ahLst/>
              <a:cxnLst>
                <a:cxn ang="0">
                  <a:pos x="T0" y="T1"/>
                </a:cxn>
                <a:cxn ang="0">
                  <a:pos x="T2" y="T3"/>
                </a:cxn>
                <a:cxn ang="0">
                  <a:pos x="T4" y="T5"/>
                </a:cxn>
                <a:cxn ang="0">
                  <a:pos x="T6" y="T7"/>
                </a:cxn>
                <a:cxn ang="0">
                  <a:pos x="T8" y="T9"/>
                </a:cxn>
                <a:cxn ang="0">
                  <a:pos x="T10" y="T11"/>
                </a:cxn>
              </a:cxnLst>
              <a:rect l="0" t="0" r="r" b="b"/>
              <a:pathLst>
                <a:path w="78" h="112">
                  <a:moveTo>
                    <a:pt x="18" y="112"/>
                  </a:moveTo>
                  <a:cubicBezTo>
                    <a:pt x="12" y="110"/>
                    <a:pt x="6" y="108"/>
                    <a:pt x="0" y="105"/>
                  </a:cubicBezTo>
                  <a:cubicBezTo>
                    <a:pt x="29" y="42"/>
                    <a:pt x="68" y="0"/>
                    <a:pt x="68" y="0"/>
                  </a:cubicBezTo>
                  <a:cubicBezTo>
                    <a:pt x="68" y="0"/>
                    <a:pt x="72" y="5"/>
                    <a:pt x="78" y="13"/>
                  </a:cubicBezTo>
                  <a:cubicBezTo>
                    <a:pt x="65" y="29"/>
                    <a:pt x="40" y="62"/>
                    <a:pt x="20" y="106"/>
                  </a:cubicBezTo>
                  <a:cubicBezTo>
                    <a:pt x="19" y="108"/>
                    <a:pt x="19" y="110"/>
                    <a:pt x="18" y="11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1" name="Freeform 79"/>
            <p:cNvSpPr>
              <a:spLocks noEditPoints="1"/>
            </p:cNvSpPr>
            <p:nvPr/>
          </p:nvSpPr>
          <p:spPr bwMode="auto">
            <a:xfrm>
              <a:off x="1547292" y="2627122"/>
              <a:ext cx="566675" cy="556011"/>
            </a:xfrm>
            <a:custGeom>
              <a:avLst/>
              <a:gdLst>
                <a:gd name="T0" fmla="*/ 406 w 426"/>
                <a:gd name="T1" fmla="*/ 57 h 422"/>
                <a:gd name="T2" fmla="*/ 391 w 426"/>
                <a:gd name="T3" fmla="*/ 42 h 422"/>
                <a:gd name="T4" fmla="*/ 236 w 426"/>
                <a:gd name="T5" fmla="*/ 0 h 422"/>
                <a:gd name="T6" fmla="*/ 0 w 426"/>
                <a:gd name="T7" fmla="*/ 236 h 422"/>
                <a:gd name="T8" fmla="*/ 186 w 426"/>
                <a:gd name="T9" fmla="*/ 422 h 422"/>
                <a:gd name="T10" fmla="*/ 426 w 426"/>
                <a:gd name="T11" fmla="*/ 182 h 422"/>
                <a:gd name="T12" fmla="*/ 406 w 426"/>
                <a:gd name="T13" fmla="*/ 57 h 422"/>
                <a:gd name="T14" fmla="*/ 323 w 426"/>
                <a:gd name="T15" fmla="*/ 99 h 422"/>
                <a:gd name="T16" fmla="*/ 323 w 426"/>
                <a:gd name="T17" fmla="*/ 73 h 422"/>
                <a:gd name="T18" fmla="*/ 349 w 426"/>
                <a:gd name="T19" fmla="*/ 73 h 422"/>
                <a:gd name="T20" fmla="*/ 349 w 426"/>
                <a:gd name="T21" fmla="*/ 99 h 422"/>
                <a:gd name="T22" fmla="*/ 323 w 426"/>
                <a:gd name="T23" fmla="*/ 99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422">
                  <a:moveTo>
                    <a:pt x="406" y="57"/>
                  </a:moveTo>
                  <a:cubicBezTo>
                    <a:pt x="391" y="42"/>
                    <a:pt x="391" y="42"/>
                    <a:pt x="391" y="42"/>
                  </a:cubicBezTo>
                  <a:cubicBezTo>
                    <a:pt x="236" y="0"/>
                    <a:pt x="236" y="0"/>
                    <a:pt x="236" y="0"/>
                  </a:cubicBezTo>
                  <a:cubicBezTo>
                    <a:pt x="0" y="236"/>
                    <a:pt x="0" y="236"/>
                    <a:pt x="0" y="236"/>
                  </a:cubicBezTo>
                  <a:cubicBezTo>
                    <a:pt x="186" y="422"/>
                    <a:pt x="186" y="422"/>
                    <a:pt x="186" y="422"/>
                  </a:cubicBezTo>
                  <a:cubicBezTo>
                    <a:pt x="426" y="182"/>
                    <a:pt x="426" y="182"/>
                    <a:pt x="426" y="182"/>
                  </a:cubicBezTo>
                  <a:lnTo>
                    <a:pt x="406" y="57"/>
                  </a:lnTo>
                  <a:close/>
                  <a:moveTo>
                    <a:pt x="323" y="99"/>
                  </a:moveTo>
                  <a:cubicBezTo>
                    <a:pt x="316" y="92"/>
                    <a:pt x="316" y="80"/>
                    <a:pt x="323" y="73"/>
                  </a:cubicBezTo>
                  <a:cubicBezTo>
                    <a:pt x="330" y="66"/>
                    <a:pt x="342" y="66"/>
                    <a:pt x="349" y="73"/>
                  </a:cubicBezTo>
                  <a:cubicBezTo>
                    <a:pt x="356" y="80"/>
                    <a:pt x="356" y="92"/>
                    <a:pt x="349" y="99"/>
                  </a:cubicBezTo>
                  <a:cubicBezTo>
                    <a:pt x="342" y="106"/>
                    <a:pt x="330" y="106"/>
                    <a:pt x="323" y="99"/>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2" name="Freeform 80"/>
            <p:cNvSpPr>
              <a:spLocks noEditPoints="1"/>
            </p:cNvSpPr>
            <p:nvPr/>
          </p:nvSpPr>
          <p:spPr bwMode="auto">
            <a:xfrm>
              <a:off x="1536629" y="2616459"/>
              <a:ext cx="560583" cy="556011"/>
            </a:xfrm>
            <a:custGeom>
              <a:avLst/>
              <a:gdLst>
                <a:gd name="T0" fmla="*/ 402 w 422"/>
                <a:gd name="T1" fmla="*/ 52 h 421"/>
                <a:gd name="T2" fmla="*/ 369 w 422"/>
                <a:gd name="T3" fmla="*/ 19 h 421"/>
                <a:gd name="T4" fmla="*/ 236 w 422"/>
                <a:gd name="T5" fmla="*/ 0 h 421"/>
                <a:gd name="T6" fmla="*/ 0 w 422"/>
                <a:gd name="T7" fmla="*/ 235 h 421"/>
                <a:gd name="T8" fmla="*/ 186 w 422"/>
                <a:gd name="T9" fmla="*/ 421 h 421"/>
                <a:gd name="T10" fmla="*/ 422 w 422"/>
                <a:gd name="T11" fmla="*/ 185 h 421"/>
                <a:gd name="T12" fmla="*/ 402 w 422"/>
                <a:gd name="T13" fmla="*/ 52 h 421"/>
                <a:gd name="T14" fmla="*/ 323 w 422"/>
                <a:gd name="T15" fmla="*/ 99 h 421"/>
                <a:gd name="T16" fmla="*/ 323 w 422"/>
                <a:gd name="T17" fmla="*/ 73 h 421"/>
                <a:gd name="T18" fmla="*/ 348 w 422"/>
                <a:gd name="T19" fmla="*/ 73 h 421"/>
                <a:gd name="T20" fmla="*/ 348 w 422"/>
                <a:gd name="T21" fmla="*/ 99 h 421"/>
                <a:gd name="T22" fmla="*/ 323 w 422"/>
                <a:gd name="T23" fmla="*/ 99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421">
                  <a:moveTo>
                    <a:pt x="402" y="52"/>
                  </a:moveTo>
                  <a:cubicBezTo>
                    <a:pt x="369" y="19"/>
                    <a:pt x="369" y="19"/>
                    <a:pt x="369" y="19"/>
                  </a:cubicBezTo>
                  <a:cubicBezTo>
                    <a:pt x="236" y="0"/>
                    <a:pt x="236" y="0"/>
                    <a:pt x="236" y="0"/>
                  </a:cubicBezTo>
                  <a:cubicBezTo>
                    <a:pt x="0" y="235"/>
                    <a:pt x="0" y="235"/>
                    <a:pt x="0" y="235"/>
                  </a:cubicBezTo>
                  <a:cubicBezTo>
                    <a:pt x="186" y="421"/>
                    <a:pt x="186" y="421"/>
                    <a:pt x="186" y="421"/>
                  </a:cubicBezTo>
                  <a:cubicBezTo>
                    <a:pt x="422" y="185"/>
                    <a:pt x="422" y="185"/>
                    <a:pt x="422" y="185"/>
                  </a:cubicBezTo>
                  <a:lnTo>
                    <a:pt x="402" y="52"/>
                  </a:lnTo>
                  <a:close/>
                  <a:moveTo>
                    <a:pt x="323" y="99"/>
                  </a:moveTo>
                  <a:cubicBezTo>
                    <a:pt x="315" y="91"/>
                    <a:pt x="315" y="80"/>
                    <a:pt x="323" y="73"/>
                  </a:cubicBezTo>
                  <a:cubicBezTo>
                    <a:pt x="330" y="66"/>
                    <a:pt x="341" y="66"/>
                    <a:pt x="348" y="73"/>
                  </a:cubicBezTo>
                  <a:cubicBezTo>
                    <a:pt x="355" y="80"/>
                    <a:pt x="355" y="91"/>
                    <a:pt x="348" y="99"/>
                  </a:cubicBezTo>
                  <a:cubicBezTo>
                    <a:pt x="341" y="106"/>
                    <a:pt x="330" y="106"/>
                    <a:pt x="323" y="99"/>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3" name="Freeform 81"/>
            <p:cNvSpPr>
              <a:spLocks noEditPoints="1"/>
            </p:cNvSpPr>
            <p:nvPr/>
          </p:nvSpPr>
          <p:spPr bwMode="auto">
            <a:xfrm>
              <a:off x="1536629" y="2616459"/>
              <a:ext cx="560583" cy="556011"/>
            </a:xfrm>
            <a:custGeom>
              <a:avLst/>
              <a:gdLst>
                <a:gd name="T0" fmla="*/ 402 w 422"/>
                <a:gd name="T1" fmla="*/ 52 h 421"/>
                <a:gd name="T2" fmla="*/ 369 w 422"/>
                <a:gd name="T3" fmla="*/ 19 h 421"/>
                <a:gd name="T4" fmla="*/ 236 w 422"/>
                <a:gd name="T5" fmla="*/ 0 h 421"/>
                <a:gd name="T6" fmla="*/ 0 w 422"/>
                <a:gd name="T7" fmla="*/ 235 h 421"/>
                <a:gd name="T8" fmla="*/ 186 w 422"/>
                <a:gd name="T9" fmla="*/ 421 h 421"/>
                <a:gd name="T10" fmla="*/ 422 w 422"/>
                <a:gd name="T11" fmla="*/ 185 h 421"/>
                <a:gd name="T12" fmla="*/ 402 w 422"/>
                <a:gd name="T13" fmla="*/ 52 h 421"/>
                <a:gd name="T14" fmla="*/ 323 w 422"/>
                <a:gd name="T15" fmla="*/ 99 h 421"/>
                <a:gd name="T16" fmla="*/ 323 w 422"/>
                <a:gd name="T17" fmla="*/ 73 h 421"/>
                <a:gd name="T18" fmla="*/ 348 w 422"/>
                <a:gd name="T19" fmla="*/ 73 h 421"/>
                <a:gd name="T20" fmla="*/ 348 w 422"/>
                <a:gd name="T21" fmla="*/ 99 h 421"/>
                <a:gd name="T22" fmla="*/ 323 w 422"/>
                <a:gd name="T23" fmla="*/ 99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2" h="421">
                  <a:moveTo>
                    <a:pt x="402" y="52"/>
                  </a:moveTo>
                  <a:cubicBezTo>
                    <a:pt x="369" y="19"/>
                    <a:pt x="369" y="19"/>
                    <a:pt x="369" y="19"/>
                  </a:cubicBezTo>
                  <a:cubicBezTo>
                    <a:pt x="236" y="0"/>
                    <a:pt x="236" y="0"/>
                    <a:pt x="236" y="0"/>
                  </a:cubicBezTo>
                  <a:cubicBezTo>
                    <a:pt x="0" y="235"/>
                    <a:pt x="0" y="235"/>
                    <a:pt x="0" y="235"/>
                  </a:cubicBezTo>
                  <a:cubicBezTo>
                    <a:pt x="186" y="421"/>
                    <a:pt x="186" y="421"/>
                    <a:pt x="186" y="421"/>
                  </a:cubicBezTo>
                  <a:cubicBezTo>
                    <a:pt x="422" y="185"/>
                    <a:pt x="422" y="185"/>
                    <a:pt x="422" y="185"/>
                  </a:cubicBezTo>
                  <a:lnTo>
                    <a:pt x="402" y="52"/>
                  </a:lnTo>
                  <a:close/>
                  <a:moveTo>
                    <a:pt x="323" y="99"/>
                  </a:moveTo>
                  <a:cubicBezTo>
                    <a:pt x="315" y="91"/>
                    <a:pt x="315" y="80"/>
                    <a:pt x="323" y="73"/>
                  </a:cubicBezTo>
                  <a:cubicBezTo>
                    <a:pt x="330" y="66"/>
                    <a:pt x="341" y="66"/>
                    <a:pt x="348" y="73"/>
                  </a:cubicBezTo>
                  <a:cubicBezTo>
                    <a:pt x="355" y="80"/>
                    <a:pt x="355" y="91"/>
                    <a:pt x="348" y="99"/>
                  </a:cubicBezTo>
                  <a:cubicBezTo>
                    <a:pt x="341" y="106"/>
                    <a:pt x="330" y="106"/>
                    <a:pt x="323" y="9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4" name="Freeform 82"/>
            <p:cNvSpPr>
              <a:spLocks/>
            </p:cNvSpPr>
            <p:nvPr/>
          </p:nvSpPr>
          <p:spPr bwMode="auto">
            <a:xfrm>
              <a:off x="1725521" y="2785547"/>
              <a:ext cx="210218" cy="205648"/>
            </a:xfrm>
            <a:custGeom>
              <a:avLst/>
              <a:gdLst>
                <a:gd name="T0" fmla="*/ 2 w 158"/>
                <a:gd name="T1" fmla="*/ 144 h 155"/>
                <a:gd name="T2" fmla="*/ 19 w 158"/>
                <a:gd name="T3" fmla="*/ 126 h 155"/>
                <a:gd name="T4" fmla="*/ 0 w 158"/>
                <a:gd name="T5" fmla="*/ 91 h 155"/>
                <a:gd name="T6" fmla="*/ 16 w 158"/>
                <a:gd name="T7" fmla="*/ 84 h 155"/>
                <a:gd name="T8" fmla="*/ 34 w 158"/>
                <a:gd name="T9" fmla="*/ 116 h 155"/>
                <a:gd name="T10" fmla="*/ 72 w 158"/>
                <a:gd name="T11" fmla="*/ 120 h 155"/>
                <a:gd name="T12" fmla="*/ 73 w 158"/>
                <a:gd name="T13" fmla="*/ 79 h 155"/>
                <a:gd name="T14" fmla="*/ 75 w 158"/>
                <a:gd name="T15" fmla="*/ 20 h 155"/>
                <a:gd name="T16" fmla="*/ 130 w 158"/>
                <a:gd name="T17" fmla="*/ 18 h 155"/>
                <a:gd name="T18" fmla="*/ 148 w 158"/>
                <a:gd name="T19" fmla="*/ 0 h 155"/>
                <a:gd name="T20" fmla="*/ 158 w 158"/>
                <a:gd name="T21" fmla="*/ 11 h 155"/>
                <a:gd name="T22" fmla="*/ 141 w 158"/>
                <a:gd name="T23" fmla="*/ 28 h 155"/>
                <a:gd name="T24" fmla="*/ 158 w 158"/>
                <a:gd name="T25" fmla="*/ 57 h 155"/>
                <a:gd name="T26" fmla="*/ 142 w 158"/>
                <a:gd name="T27" fmla="*/ 64 h 155"/>
                <a:gd name="T28" fmla="*/ 126 w 158"/>
                <a:gd name="T29" fmla="*/ 36 h 155"/>
                <a:gd name="T30" fmla="*/ 92 w 158"/>
                <a:gd name="T31" fmla="*/ 33 h 155"/>
                <a:gd name="T32" fmla="*/ 94 w 158"/>
                <a:gd name="T33" fmla="*/ 75 h 155"/>
                <a:gd name="T34" fmla="*/ 89 w 158"/>
                <a:gd name="T35" fmla="*/ 134 h 155"/>
                <a:gd name="T36" fmla="*/ 31 w 158"/>
                <a:gd name="T37" fmla="*/ 136 h 155"/>
                <a:gd name="T38" fmla="*/ 13 w 158"/>
                <a:gd name="T39" fmla="*/ 155 h 155"/>
                <a:gd name="T40" fmla="*/ 2 w 158"/>
                <a:gd name="T41" fmla="*/ 14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8" h="155">
                  <a:moveTo>
                    <a:pt x="2" y="144"/>
                  </a:moveTo>
                  <a:cubicBezTo>
                    <a:pt x="19" y="126"/>
                    <a:pt x="19" y="126"/>
                    <a:pt x="19" y="126"/>
                  </a:cubicBezTo>
                  <a:cubicBezTo>
                    <a:pt x="9" y="115"/>
                    <a:pt x="2" y="102"/>
                    <a:pt x="0" y="91"/>
                  </a:cubicBezTo>
                  <a:cubicBezTo>
                    <a:pt x="16" y="84"/>
                    <a:pt x="16" y="84"/>
                    <a:pt x="16" y="84"/>
                  </a:cubicBezTo>
                  <a:cubicBezTo>
                    <a:pt x="18" y="94"/>
                    <a:pt x="24" y="107"/>
                    <a:pt x="34" y="116"/>
                  </a:cubicBezTo>
                  <a:cubicBezTo>
                    <a:pt x="47" y="129"/>
                    <a:pt x="62" y="130"/>
                    <a:pt x="72" y="120"/>
                  </a:cubicBezTo>
                  <a:cubicBezTo>
                    <a:pt x="82" y="110"/>
                    <a:pt x="81" y="98"/>
                    <a:pt x="73" y="79"/>
                  </a:cubicBezTo>
                  <a:cubicBezTo>
                    <a:pt x="62" y="54"/>
                    <a:pt x="59" y="35"/>
                    <a:pt x="75" y="20"/>
                  </a:cubicBezTo>
                  <a:cubicBezTo>
                    <a:pt x="89" y="5"/>
                    <a:pt x="111" y="4"/>
                    <a:pt x="130" y="18"/>
                  </a:cubicBezTo>
                  <a:cubicBezTo>
                    <a:pt x="148" y="0"/>
                    <a:pt x="148" y="0"/>
                    <a:pt x="148" y="0"/>
                  </a:cubicBezTo>
                  <a:cubicBezTo>
                    <a:pt x="158" y="11"/>
                    <a:pt x="158" y="11"/>
                    <a:pt x="158" y="11"/>
                  </a:cubicBezTo>
                  <a:cubicBezTo>
                    <a:pt x="141" y="28"/>
                    <a:pt x="141" y="28"/>
                    <a:pt x="141" y="28"/>
                  </a:cubicBezTo>
                  <a:cubicBezTo>
                    <a:pt x="152" y="39"/>
                    <a:pt x="156" y="49"/>
                    <a:pt x="158" y="57"/>
                  </a:cubicBezTo>
                  <a:cubicBezTo>
                    <a:pt x="142" y="64"/>
                    <a:pt x="142" y="64"/>
                    <a:pt x="142" y="64"/>
                  </a:cubicBezTo>
                  <a:cubicBezTo>
                    <a:pt x="141" y="59"/>
                    <a:pt x="137" y="48"/>
                    <a:pt x="126" y="36"/>
                  </a:cubicBezTo>
                  <a:cubicBezTo>
                    <a:pt x="112" y="23"/>
                    <a:pt x="99" y="26"/>
                    <a:pt x="92" y="33"/>
                  </a:cubicBezTo>
                  <a:cubicBezTo>
                    <a:pt x="83" y="42"/>
                    <a:pt x="85" y="53"/>
                    <a:pt x="94" y="75"/>
                  </a:cubicBezTo>
                  <a:cubicBezTo>
                    <a:pt x="105" y="100"/>
                    <a:pt x="105" y="119"/>
                    <a:pt x="89" y="134"/>
                  </a:cubicBezTo>
                  <a:cubicBezTo>
                    <a:pt x="75" y="148"/>
                    <a:pt x="52" y="152"/>
                    <a:pt x="31" y="136"/>
                  </a:cubicBezTo>
                  <a:cubicBezTo>
                    <a:pt x="13" y="155"/>
                    <a:pt x="13" y="155"/>
                    <a:pt x="13" y="155"/>
                  </a:cubicBezTo>
                  <a:lnTo>
                    <a:pt x="2" y="144"/>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5" name="Freeform 83"/>
            <p:cNvSpPr>
              <a:spLocks/>
            </p:cNvSpPr>
            <p:nvPr/>
          </p:nvSpPr>
          <p:spPr bwMode="auto">
            <a:xfrm>
              <a:off x="1987532" y="2564666"/>
              <a:ext cx="589526" cy="159948"/>
            </a:xfrm>
            <a:custGeom>
              <a:avLst/>
              <a:gdLst>
                <a:gd name="T0" fmla="*/ 5 w 444"/>
                <a:gd name="T1" fmla="*/ 121 h 121"/>
                <a:gd name="T2" fmla="*/ 1 w 444"/>
                <a:gd name="T3" fmla="*/ 120 h 121"/>
                <a:gd name="T4" fmla="*/ 2 w 444"/>
                <a:gd name="T5" fmla="*/ 113 h 121"/>
                <a:gd name="T6" fmla="*/ 439 w 444"/>
                <a:gd name="T7" fmla="*/ 0 h 121"/>
                <a:gd name="T8" fmla="*/ 444 w 444"/>
                <a:gd name="T9" fmla="*/ 4 h 121"/>
                <a:gd name="T10" fmla="*/ 439 w 444"/>
                <a:gd name="T11" fmla="*/ 9 h 121"/>
                <a:gd name="T12" fmla="*/ 8 w 444"/>
                <a:gd name="T13" fmla="*/ 120 h 121"/>
                <a:gd name="T14" fmla="*/ 5 w 444"/>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4" h="121">
                  <a:moveTo>
                    <a:pt x="5" y="121"/>
                  </a:moveTo>
                  <a:cubicBezTo>
                    <a:pt x="4" y="121"/>
                    <a:pt x="2" y="121"/>
                    <a:pt x="1" y="120"/>
                  </a:cubicBezTo>
                  <a:cubicBezTo>
                    <a:pt x="0" y="118"/>
                    <a:pt x="0" y="115"/>
                    <a:pt x="2" y="113"/>
                  </a:cubicBezTo>
                  <a:cubicBezTo>
                    <a:pt x="3" y="112"/>
                    <a:pt x="139" y="0"/>
                    <a:pt x="439" y="0"/>
                  </a:cubicBezTo>
                  <a:cubicBezTo>
                    <a:pt x="442" y="0"/>
                    <a:pt x="444" y="2"/>
                    <a:pt x="444" y="4"/>
                  </a:cubicBezTo>
                  <a:cubicBezTo>
                    <a:pt x="444" y="7"/>
                    <a:pt x="442" y="9"/>
                    <a:pt x="439" y="9"/>
                  </a:cubicBezTo>
                  <a:cubicBezTo>
                    <a:pt x="142" y="9"/>
                    <a:pt x="9" y="119"/>
                    <a:pt x="8" y="120"/>
                  </a:cubicBezTo>
                  <a:cubicBezTo>
                    <a:pt x="7" y="121"/>
                    <a:pt x="6" y="121"/>
                    <a:pt x="5" y="121"/>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6" name="Rectangle 84"/>
            <p:cNvSpPr>
              <a:spLocks noChangeArrowheads="1"/>
            </p:cNvSpPr>
            <p:nvPr/>
          </p:nvSpPr>
          <p:spPr bwMode="auto">
            <a:xfrm>
              <a:off x="2203844" y="3440574"/>
              <a:ext cx="761661" cy="92922"/>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08" name="Group 107"/>
          <p:cNvGrpSpPr/>
          <p:nvPr/>
        </p:nvGrpSpPr>
        <p:grpSpPr>
          <a:xfrm>
            <a:off x="11024017" y="291512"/>
            <a:ext cx="896425" cy="896425"/>
            <a:chOff x="8798469" y="3497262"/>
            <a:chExt cx="1828800" cy="1828800"/>
          </a:xfrm>
        </p:grpSpPr>
        <p:sp>
          <p:nvSpPr>
            <p:cNvPr id="109" name="Oval 108"/>
            <p:cNvSpPr/>
            <p:nvPr/>
          </p:nvSpPr>
          <p:spPr bwMode="auto">
            <a:xfrm>
              <a:off x="8798469" y="3497262"/>
              <a:ext cx="1828800" cy="1828800"/>
            </a:xfrm>
            <a:prstGeom prst="ellipse">
              <a:avLst/>
            </a:prstGeom>
            <a:solidFill>
              <a:srgbClr val="0078D7"/>
            </a:solidFill>
            <a:ln w="571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0" name="Group 109"/>
            <p:cNvGrpSpPr/>
            <p:nvPr/>
          </p:nvGrpSpPr>
          <p:grpSpPr>
            <a:xfrm>
              <a:off x="9158823" y="3930517"/>
              <a:ext cx="1108093" cy="962291"/>
              <a:chOff x="2462213" y="1598613"/>
              <a:chExt cx="4222750" cy="3667125"/>
            </a:xfrm>
          </p:grpSpPr>
          <p:sp>
            <p:nvSpPr>
              <p:cNvPr id="111" name="Rectangle 6"/>
              <p:cNvSpPr>
                <a:spLocks noChangeArrowheads="1"/>
              </p:cNvSpPr>
              <p:nvPr/>
            </p:nvSpPr>
            <p:spPr bwMode="auto">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12" name="Rectangle 7"/>
              <p:cNvSpPr>
                <a:spLocks noChangeArrowheads="1"/>
              </p:cNvSpPr>
              <p:nvPr/>
            </p:nvSpPr>
            <p:spPr bwMode="auto">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13" name="Rectangle 8"/>
              <p:cNvSpPr>
                <a:spLocks noChangeArrowheads="1"/>
              </p:cNvSpPr>
              <p:nvPr/>
            </p:nvSpPr>
            <p:spPr bwMode="auto">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14" name="Rectangle 9"/>
              <p:cNvSpPr>
                <a:spLocks noChangeArrowheads="1"/>
              </p:cNvSpPr>
              <p:nvPr/>
            </p:nvSpPr>
            <p:spPr bwMode="auto">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15" name="Freeform 10"/>
              <p:cNvSpPr>
                <a:spLocks/>
              </p:cNvSpPr>
              <p:nvPr/>
            </p:nvSpPr>
            <p:spPr bwMode="auto">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16" name="Freeform 11"/>
              <p:cNvSpPr>
                <a:spLocks/>
              </p:cNvSpPr>
              <p:nvPr/>
            </p:nvSpPr>
            <p:spPr bwMode="auto">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17" name="Freeform 12"/>
              <p:cNvSpPr>
                <a:spLocks/>
              </p:cNvSpPr>
              <p:nvPr/>
            </p:nvSpPr>
            <p:spPr bwMode="auto">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18" name="Freeform 13"/>
              <p:cNvSpPr>
                <a:spLocks/>
              </p:cNvSpPr>
              <p:nvPr/>
            </p:nvSpPr>
            <p:spPr bwMode="auto">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19" name="Freeform 14"/>
              <p:cNvSpPr>
                <a:spLocks/>
              </p:cNvSpPr>
              <p:nvPr/>
            </p:nvSpPr>
            <p:spPr bwMode="auto">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20" name="Freeform 15"/>
              <p:cNvSpPr>
                <a:spLocks/>
              </p:cNvSpPr>
              <p:nvPr/>
            </p:nvSpPr>
            <p:spPr bwMode="auto">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21" name="Freeform 16"/>
              <p:cNvSpPr>
                <a:spLocks/>
              </p:cNvSpPr>
              <p:nvPr/>
            </p:nvSpPr>
            <p:spPr bwMode="auto">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22" name="Freeform 17"/>
              <p:cNvSpPr>
                <a:spLocks/>
              </p:cNvSpPr>
              <p:nvPr/>
            </p:nvSpPr>
            <p:spPr bwMode="auto">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23" name="Freeform 18"/>
              <p:cNvSpPr>
                <a:spLocks/>
              </p:cNvSpPr>
              <p:nvPr/>
            </p:nvSpPr>
            <p:spPr bwMode="auto">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24" name="Freeform 19"/>
              <p:cNvSpPr>
                <a:spLocks noEditPoints="1"/>
              </p:cNvSpPr>
              <p:nvPr/>
            </p:nvSpPr>
            <p:spPr bwMode="auto">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25" name="Freeform 20"/>
              <p:cNvSpPr>
                <a:spLocks/>
              </p:cNvSpPr>
              <p:nvPr/>
            </p:nvSpPr>
            <p:spPr bwMode="auto">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26" name="Freeform 21"/>
              <p:cNvSpPr>
                <a:spLocks noEditPoints="1"/>
              </p:cNvSpPr>
              <p:nvPr/>
            </p:nvSpPr>
            <p:spPr bwMode="auto">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27" name="Freeform 22"/>
              <p:cNvSpPr>
                <a:spLocks/>
              </p:cNvSpPr>
              <p:nvPr/>
            </p:nvSpPr>
            <p:spPr bwMode="auto">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28" name="Freeform 23"/>
              <p:cNvSpPr>
                <a:spLocks noEditPoints="1"/>
              </p:cNvSpPr>
              <p:nvPr/>
            </p:nvSpPr>
            <p:spPr bwMode="auto">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29" name="Freeform 24"/>
              <p:cNvSpPr>
                <a:spLocks noEditPoints="1"/>
              </p:cNvSpPr>
              <p:nvPr/>
            </p:nvSpPr>
            <p:spPr bwMode="auto">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30" name="Freeform 25"/>
              <p:cNvSpPr>
                <a:spLocks noEditPoints="1"/>
              </p:cNvSpPr>
              <p:nvPr/>
            </p:nvSpPr>
            <p:spPr bwMode="auto">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31" name="Freeform 26"/>
              <p:cNvSpPr>
                <a:spLocks noEditPoints="1"/>
              </p:cNvSpPr>
              <p:nvPr/>
            </p:nvSpPr>
            <p:spPr bwMode="auto">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32" name="Oval 27"/>
              <p:cNvSpPr>
                <a:spLocks noChangeArrowheads="1"/>
              </p:cNvSpPr>
              <p:nvPr/>
            </p:nvSpPr>
            <p:spPr bwMode="auto">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33" name="Oval 28"/>
              <p:cNvSpPr>
                <a:spLocks noChangeArrowheads="1"/>
              </p:cNvSpPr>
              <p:nvPr/>
            </p:nvSpPr>
            <p:spPr bwMode="auto">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34" name="Oval 29"/>
              <p:cNvSpPr>
                <a:spLocks noChangeArrowheads="1"/>
              </p:cNvSpPr>
              <p:nvPr/>
            </p:nvSpPr>
            <p:spPr bwMode="auto">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35" name="Freeform 30"/>
              <p:cNvSpPr>
                <a:spLocks/>
              </p:cNvSpPr>
              <p:nvPr/>
            </p:nvSpPr>
            <p:spPr bwMode="auto">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136" name="Freeform 31"/>
              <p:cNvSpPr>
                <a:spLocks noEditPoints="1"/>
              </p:cNvSpPr>
              <p:nvPr/>
            </p:nvSpPr>
            <p:spPr bwMode="auto">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grpSp>
      </p:grpSp>
    </p:spTree>
    <p:extLst>
      <p:ext uri="{BB962C8B-B14F-4D97-AF65-F5344CB8AC3E}">
        <p14:creationId xmlns:p14="http://schemas.microsoft.com/office/powerpoint/2010/main" val="312806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Arrow: Pentagon 22"/>
          <p:cNvSpPr/>
          <p:nvPr/>
        </p:nvSpPr>
        <p:spPr bwMode="auto">
          <a:xfrm rot="5400000">
            <a:off x="5012740" y="2704129"/>
            <a:ext cx="1472031" cy="1919968"/>
          </a:xfrm>
          <a:prstGeom prst="homePlate">
            <a:avLst>
              <a:gd name="adj" fmla="val 31324"/>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2" name="Arrow: Pentagon 21"/>
          <p:cNvSpPr/>
          <p:nvPr/>
        </p:nvSpPr>
        <p:spPr bwMode="auto">
          <a:xfrm rot="5400000">
            <a:off x="2932913" y="2704130"/>
            <a:ext cx="1472032" cy="1919968"/>
          </a:xfrm>
          <a:prstGeom prst="homePlate">
            <a:avLst>
              <a:gd name="adj" fmla="val 31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 name="Arrow: Pentagon 2"/>
          <p:cNvSpPr/>
          <p:nvPr/>
        </p:nvSpPr>
        <p:spPr bwMode="auto">
          <a:xfrm rot="5400000">
            <a:off x="853086" y="2704130"/>
            <a:ext cx="1472032" cy="1919968"/>
          </a:xfrm>
          <a:prstGeom prst="homePlate">
            <a:avLst>
              <a:gd name="adj" fmla="val 31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Title 1">
            <a:extLst>
              <a:ext uri="{FF2B5EF4-FFF2-40B4-BE49-F238E27FC236}">
                <a16:creationId xmlns:a16="http://schemas.microsoft.com/office/drawing/2014/main" id="{2A0982C2-03B2-4259-9D3C-F76CC12AE8A1}"/>
              </a:ext>
            </a:extLst>
          </p:cNvPr>
          <p:cNvSpPr>
            <a:spLocks noGrp="1"/>
          </p:cNvSpPr>
          <p:nvPr>
            <p:ph type="title"/>
          </p:nvPr>
        </p:nvSpPr>
        <p:spPr>
          <a:xfrm>
            <a:off x="202841" y="115170"/>
            <a:ext cx="11654187" cy="899537"/>
          </a:xfrm>
        </p:spPr>
        <p:txBody>
          <a:bodyPr/>
          <a:lstStyle/>
          <a:p>
            <a:r>
              <a:rPr lang="en-US" dirty="0">
                <a:solidFill>
                  <a:schemeClr val="bg1"/>
                </a:solidFill>
              </a:rPr>
              <a:t>Flexible reservation assignment</a:t>
            </a:r>
          </a:p>
        </p:txBody>
      </p:sp>
      <p:sp>
        <p:nvSpPr>
          <p:cNvPr id="8" name="TextBox 7"/>
          <p:cNvSpPr txBox="1"/>
          <p:nvPr/>
        </p:nvSpPr>
        <p:spPr>
          <a:xfrm>
            <a:off x="7196607" y="1284606"/>
            <a:ext cx="4004045" cy="5074995"/>
          </a:xfrm>
          <a:prstGeom prst="rect">
            <a:avLst/>
          </a:prstGeom>
          <a:noFill/>
        </p:spPr>
        <p:txBody>
          <a:bodyPr wrap="square" lIns="179259" tIns="143407" rIns="179259" bIns="143407" rtlCol="0">
            <a:spAutoFit/>
          </a:bodyPr>
          <a:lstStyle/>
          <a:p>
            <a:pPr defTabSz="914192">
              <a:lnSpc>
                <a:spcPct val="90000"/>
              </a:lnSpc>
              <a:spcAft>
                <a:spcPts val="588"/>
              </a:spcAft>
              <a:defRPr/>
            </a:pPr>
            <a:r>
              <a:rPr lang="en-US" sz="2745" dirty="0">
                <a:solidFill>
                  <a:srgbClr val="FFFFFF"/>
                </a:solidFill>
                <a:latin typeface="Segoe UI Semilight"/>
              </a:rPr>
              <a:t>Assign RI benefit at </a:t>
            </a:r>
          </a:p>
          <a:p>
            <a:pPr defTabSz="914192">
              <a:lnSpc>
                <a:spcPct val="90000"/>
              </a:lnSpc>
              <a:spcAft>
                <a:spcPts val="588"/>
              </a:spcAft>
              <a:defRPr/>
            </a:pPr>
            <a:r>
              <a:rPr lang="en-US" sz="2745" dirty="0">
                <a:solidFill>
                  <a:srgbClr val="00B0F0"/>
                </a:solidFill>
                <a:latin typeface="Segoe UI Semilight"/>
              </a:rPr>
              <a:t>tenant</a:t>
            </a:r>
            <a:r>
              <a:rPr lang="en-US" sz="2745" dirty="0">
                <a:solidFill>
                  <a:srgbClr val="FFFFFF"/>
                </a:solidFill>
                <a:latin typeface="Segoe UI Semilight"/>
              </a:rPr>
              <a:t> level</a:t>
            </a:r>
          </a:p>
          <a:p>
            <a:pPr defTabSz="914192">
              <a:lnSpc>
                <a:spcPct val="90000"/>
              </a:lnSpc>
              <a:spcAft>
                <a:spcPts val="588"/>
              </a:spcAft>
              <a:defRPr/>
            </a:pPr>
            <a:endParaRPr lang="en-US" sz="2745" dirty="0">
              <a:solidFill>
                <a:srgbClr val="FFFFFF"/>
              </a:solidFill>
              <a:latin typeface="Segoe UI Semilight"/>
            </a:endParaRPr>
          </a:p>
          <a:p>
            <a:pPr defTabSz="914192">
              <a:lnSpc>
                <a:spcPct val="90000"/>
              </a:lnSpc>
              <a:spcAft>
                <a:spcPts val="588"/>
              </a:spcAft>
              <a:defRPr/>
            </a:pPr>
            <a:r>
              <a:rPr lang="en-US" sz="2745" dirty="0">
                <a:solidFill>
                  <a:srgbClr val="FFFFFF"/>
                </a:solidFill>
                <a:latin typeface="Segoe UI Semilight"/>
              </a:rPr>
              <a:t>OR</a:t>
            </a:r>
          </a:p>
          <a:p>
            <a:pPr defTabSz="914192">
              <a:lnSpc>
                <a:spcPct val="90000"/>
              </a:lnSpc>
              <a:spcAft>
                <a:spcPts val="588"/>
              </a:spcAft>
              <a:defRPr/>
            </a:pPr>
            <a:endParaRPr lang="en-US" sz="2745" dirty="0">
              <a:solidFill>
                <a:srgbClr val="FFFFFF"/>
              </a:solidFill>
              <a:latin typeface="Segoe UI Semilight"/>
            </a:endParaRPr>
          </a:p>
          <a:p>
            <a:pPr defTabSz="914192">
              <a:lnSpc>
                <a:spcPct val="90000"/>
              </a:lnSpc>
              <a:spcAft>
                <a:spcPts val="588"/>
              </a:spcAft>
              <a:defRPr/>
            </a:pPr>
            <a:r>
              <a:rPr lang="en-US" sz="2745" dirty="0">
                <a:solidFill>
                  <a:srgbClr val="FFFFFF"/>
                </a:solidFill>
                <a:latin typeface="Segoe UI Semilight"/>
              </a:rPr>
              <a:t>Assign RI benefit at</a:t>
            </a:r>
          </a:p>
          <a:p>
            <a:pPr defTabSz="914192">
              <a:lnSpc>
                <a:spcPct val="90000"/>
              </a:lnSpc>
              <a:spcAft>
                <a:spcPts val="588"/>
              </a:spcAft>
              <a:defRPr/>
            </a:pPr>
            <a:r>
              <a:rPr lang="en-US" sz="2745" dirty="0">
                <a:solidFill>
                  <a:srgbClr val="FFB900"/>
                </a:solidFill>
                <a:latin typeface="Segoe UI Semilight"/>
              </a:rPr>
              <a:t>subscription</a:t>
            </a:r>
            <a:r>
              <a:rPr lang="en-US" sz="2745" dirty="0">
                <a:solidFill>
                  <a:srgbClr val="FFFFFF"/>
                </a:solidFill>
                <a:latin typeface="Segoe UI Semilight"/>
              </a:rPr>
              <a:t> level</a:t>
            </a:r>
          </a:p>
          <a:p>
            <a:pPr defTabSz="914192">
              <a:lnSpc>
                <a:spcPct val="90000"/>
              </a:lnSpc>
              <a:spcAft>
                <a:spcPts val="588"/>
              </a:spcAft>
              <a:defRPr/>
            </a:pPr>
            <a:endParaRPr lang="en-US" sz="2745" dirty="0">
              <a:solidFill>
                <a:srgbClr val="FFFFFF"/>
              </a:solidFill>
              <a:latin typeface="Segoe UI Semilight"/>
            </a:endParaRPr>
          </a:p>
          <a:p>
            <a:pPr defTabSz="914192">
              <a:lnSpc>
                <a:spcPct val="90000"/>
              </a:lnSpc>
              <a:spcAft>
                <a:spcPts val="588"/>
              </a:spcAft>
              <a:defRPr/>
            </a:pPr>
            <a:r>
              <a:rPr lang="en-US" sz="2745" dirty="0">
                <a:solidFill>
                  <a:srgbClr val="FFFFFF"/>
                </a:solidFill>
                <a:latin typeface="Segoe UI Semilight"/>
              </a:rPr>
              <a:t>Easily change assignment post purchase</a:t>
            </a:r>
          </a:p>
        </p:txBody>
      </p:sp>
      <p:sp>
        <p:nvSpPr>
          <p:cNvPr id="10" name="Rectangle 9">
            <a:extLst>
              <a:ext uri="{FF2B5EF4-FFF2-40B4-BE49-F238E27FC236}">
                <a16:creationId xmlns:a16="http://schemas.microsoft.com/office/drawing/2014/main" id="{7C4BDBCD-0E0C-45AC-BDF6-54ACEB0A6EBC}"/>
              </a:ext>
            </a:extLst>
          </p:cNvPr>
          <p:cNvSpPr/>
          <p:nvPr/>
        </p:nvSpPr>
        <p:spPr>
          <a:xfrm>
            <a:off x="629118" y="1453768"/>
            <a:ext cx="6079621" cy="12285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184942" algn="ctr" defTabSz="914225">
              <a:defRPr/>
            </a:pPr>
            <a:r>
              <a:rPr lang="en-US" sz="2800" dirty="0">
                <a:solidFill>
                  <a:srgbClr val="FFFFFF"/>
                </a:solidFill>
                <a:latin typeface="Segoe UI Semilight"/>
              </a:rPr>
              <a:t>CSP Customer Tenant</a:t>
            </a:r>
          </a:p>
        </p:txBody>
      </p:sp>
      <p:sp>
        <p:nvSpPr>
          <p:cNvPr id="11" name="Rectangle 10">
            <a:extLst>
              <a:ext uri="{FF2B5EF4-FFF2-40B4-BE49-F238E27FC236}">
                <a16:creationId xmlns:a16="http://schemas.microsoft.com/office/drawing/2014/main" id="{2B199A82-7166-4B26-BCA2-451AFEAB111F}"/>
              </a:ext>
            </a:extLst>
          </p:cNvPr>
          <p:cNvSpPr/>
          <p:nvPr/>
        </p:nvSpPr>
        <p:spPr>
          <a:xfrm>
            <a:off x="629119" y="2928098"/>
            <a:ext cx="1919968" cy="1188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dirty="0">
                <a:solidFill>
                  <a:srgbClr val="353535"/>
                </a:solidFill>
                <a:latin typeface="Segoe UI Semilight"/>
              </a:rPr>
              <a:t>Subscription A</a:t>
            </a:r>
          </a:p>
        </p:txBody>
      </p:sp>
      <p:sp>
        <p:nvSpPr>
          <p:cNvPr id="12" name="Rectangle 11">
            <a:extLst>
              <a:ext uri="{FF2B5EF4-FFF2-40B4-BE49-F238E27FC236}">
                <a16:creationId xmlns:a16="http://schemas.microsoft.com/office/drawing/2014/main" id="{258B735E-20A0-4C28-BB49-3ED59B3BC1FE}"/>
              </a:ext>
            </a:extLst>
          </p:cNvPr>
          <p:cNvSpPr/>
          <p:nvPr/>
        </p:nvSpPr>
        <p:spPr>
          <a:xfrm>
            <a:off x="2702851" y="2928098"/>
            <a:ext cx="1919968" cy="1188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dirty="0">
                <a:solidFill>
                  <a:srgbClr val="353535"/>
                </a:solidFill>
                <a:latin typeface="Segoe UI Semilight"/>
              </a:rPr>
              <a:t>Subscription B</a:t>
            </a:r>
          </a:p>
        </p:txBody>
      </p:sp>
      <p:sp>
        <p:nvSpPr>
          <p:cNvPr id="13" name="Rectangle 12">
            <a:extLst>
              <a:ext uri="{FF2B5EF4-FFF2-40B4-BE49-F238E27FC236}">
                <a16:creationId xmlns:a16="http://schemas.microsoft.com/office/drawing/2014/main" id="{893CED92-A89C-4C4F-98AD-1179035DFD2B}"/>
              </a:ext>
            </a:extLst>
          </p:cNvPr>
          <p:cNvSpPr/>
          <p:nvPr/>
        </p:nvSpPr>
        <p:spPr>
          <a:xfrm>
            <a:off x="4776583" y="2928098"/>
            <a:ext cx="1919968" cy="11885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sz="2400" dirty="0">
                <a:solidFill>
                  <a:srgbClr val="353535"/>
                </a:solidFill>
                <a:latin typeface="Segoe UI Semilight"/>
              </a:rPr>
              <a:t>Subscription C </a:t>
            </a:r>
          </a:p>
        </p:txBody>
      </p:sp>
      <p:sp>
        <p:nvSpPr>
          <p:cNvPr id="14" name="Rectangle 13">
            <a:extLst>
              <a:ext uri="{FF2B5EF4-FFF2-40B4-BE49-F238E27FC236}">
                <a16:creationId xmlns:a16="http://schemas.microsoft.com/office/drawing/2014/main" id="{5C24460F-F6B2-44D1-B335-FE819BFCB2C6}"/>
              </a:ext>
            </a:extLst>
          </p:cNvPr>
          <p:cNvSpPr/>
          <p:nvPr/>
        </p:nvSpPr>
        <p:spPr>
          <a:xfrm>
            <a:off x="627178" y="4597275"/>
            <a:ext cx="1919968" cy="8228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dirty="0">
                <a:solidFill>
                  <a:srgbClr val="353535"/>
                </a:solidFill>
                <a:latin typeface="Segoe UI Semilight"/>
              </a:rPr>
              <a:t>HR Department</a:t>
            </a:r>
          </a:p>
        </p:txBody>
      </p:sp>
      <p:sp>
        <p:nvSpPr>
          <p:cNvPr id="15" name="Rectangle 14">
            <a:extLst>
              <a:ext uri="{FF2B5EF4-FFF2-40B4-BE49-F238E27FC236}">
                <a16:creationId xmlns:a16="http://schemas.microsoft.com/office/drawing/2014/main" id="{83389EFC-31B7-4BAA-80C3-D25E7F8377E9}"/>
              </a:ext>
            </a:extLst>
          </p:cNvPr>
          <p:cNvSpPr/>
          <p:nvPr/>
        </p:nvSpPr>
        <p:spPr>
          <a:xfrm>
            <a:off x="2706998" y="4598824"/>
            <a:ext cx="1919968" cy="8228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dirty="0">
                <a:solidFill>
                  <a:srgbClr val="353535"/>
                </a:solidFill>
                <a:latin typeface="Segoe UI Semilight"/>
              </a:rPr>
              <a:t>IT Department</a:t>
            </a:r>
          </a:p>
        </p:txBody>
      </p:sp>
      <p:sp>
        <p:nvSpPr>
          <p:cNvPr id="16" name="Rectangle 15">
            <a:extLst>
              <a:ext uri="{FF2B5EF4-FFF2-40B4-BE49-F238E27FC236}">
                <a16:creationId xmlns:a16="http://schemas.microsoft.com/office/drawing/2014/main" id="{330BD339-FFDC-4371-90A2-4BB7A80C0A14}"/>
              </a:ext>
            </a:extLst>
          </p:cNvPr>
          <p:cNvSpPr/>
          <p:nvPr/>
        </p:nvSpPr>
        <p:spPr>
          <a:xfrm>
            <a:off x="4774642" y="4595726"/>
            <a:ext cx="1919968" cy="82284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r>
              <a:rPr lang="en-US" dirty="0">
                <a:solidFill>
                  <a:srgbClr val="353535"/>
                </a:solidFill>
                <a:latin typeface="Segoe UI Semilight"/>
              </a:rPr>
              <a:t>Finance Department</a:t>
            </a:r>
          </a:p>
        </p:txBody>
      </p:sp>
      <p:sp>
        <p:nvSpPr>
          <p:cNvPr id="24" name="Freeform 435"/>
          <p:cNvSpPr>
            <a:spLocks/>
          </p:cNvSpPr>
          <p:nvPr/>
        </p:nvSpPr>
        <p:spPr bwMode="auto">
          <a:xfrm flipH="1">
            <a:off x="202842" y="1721738"/>
            <a:ext cx="3182954" cy="1029011"/>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nvGrpSpPr>
          <p:cNvPr id="6" name="Group 4"/>
          <p:cNvGrpSpPr>
            <a:grpSpLocks noChangeAspect="1"/>
          </p:cNvGrpSpPr>
          <p:nvPr/>
        </p:nvGrpSpPr>
        <p:grpSpPr bwMode="auto">
          <a:xfrm>
            <a:off x="467325" y="5027462"/>
            <a:ext cx="2054943" cy="1909573"/>
            <a:chOff x="-1604" y="1600"/>
            <a:chExt cx="1456" cy="1353"/>
          </a:xfrm>
        </p:grpSpPr>
        <p:sp>
          <p:nvSpPr>
            <p:cNvPr id="7" name="AutoShape 3"/>
            <p:cNvSpPr>
              <a:spLocks noChangeAspect="1" noChangeArrowheads="1" noTextEdit="1"/>
            </p:cNvSpPr>
            <p:nvPr/>
          </p:nvSpPr>
          <p:spPr bwMode="auto">
            <a:xfrm>
              <a:off x="-1604" y="1600"/>
              <a:ext cx="1456"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 name="Freeform 6"/>
            <p:cNvSpPr>
              <a:spLocks/>
            </p:cNvSpPr>
            <p:nvPr/>
          </p:nvSpPr>
          <p:spPr bwMode="auto">
            <a:xfrm>
              <a:off x="-1078" y="2280"/>
              <a:ext cx="48" cy="80"/>
            </a:xfrm>
            <a:custGeom>
              <a:avLst/>
              <a:gdLst>
                <a:gd name="T0" fmla="*/ 71 w 79"/>
                <a:gd name="T1" fmla="*/ 0 h 131"/>
                <a:gd name="T2" fmla="*/ 0 w 79"/>
                <a:gd name="T3" fmla="*/ 15 h 131"/>
                <a:gd name="T4" fmla="*/ 9 w 79"/>
                <a:gd name="T5" fmla="*/ 85 h 131"/>
                <a:gd name="T6" fmla="*/ 50 w 79"/>
                <a:gd name="T7" fmla="*/ 127 h 131"/>
                <a:gd name="T8" fmla="*/ 77 w 79"/>
                <a:gd name="T9" fmla="*/ 75 h 131"/>
                <a:gd name="T10" fmla="*/ 71 w 79"/>
                <a:gd name="T11" fmla="*/ 0 h 131"/>
              </a:gdLst>
              <a:ahLst/>
              <a:cxnLst>
                <a:cxn ang="0">
                  <a:pos x="T0" y="T1"/>
                </a:cxn>
                <a:cxn ang="0">
                  <a:pos x="T2" y="T3"/>
                </a:cxn>
                <a:cxn ang="0">
                  <a:pos x="T4" y="T5"/>
                </a:cxn>
                <a:cxn ang="0">
                  <a:pos x="T6" y="T7"/>
                </a:cxn>
                <a:cxn ang="0">
                  <a:pos x="T8" y="T9"/>
                </a:cxn>
                <a:cxn ang="0">
                  <a:pos x="T10" y="T11"/>
                </a:cxn>
              </a:cxnLst>
              <a:rect l="0" t="0" r="r" b="b"/>
              <a:pathLst>
                <a:path w="79" h="131">
                  <a:moveTo>
                    <a:pt x="71" y="0"/>
                  </a:moveTo>
                  <a:cubicBezTo>
                    <a:pt x="0" y="15"/>
                    <a:pt x="0" y="15"/>
                    <a:pt x="0" y="15"/>
                  </a:cubicBezTo>
                  <a:cubicBezTo>
                    <a:pt x="0" y="15"/>
                    <a:pt x="6" y="68"/>
                    <a:pt x="9" y="85"/>
                  </a:cubicBezTo>
                  <a:cubicBezTo>
                    <a:pt x="12" y="99"/>
                    <a:pt x="20" y="131"/>
                    <a:pt x="50" y="127"/>
                  </a:cubicBezTo>
                  <a:cubicBezTo>
                    <a:pt x="79" y="122"/>
                    <a:pt x="77" y="90"/>
                    <a:pt x="77" y="75"/>
                  </a:cubicBezTo>
                  <a:cubicBezTo>
                    <a:pt x="75" y="57"/>
                    <a:pt x="71" y="0"/>
                    <a:pt x="71" y="0"/>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 name="Freeform 7"/>
            <p:cNvSpPr>
              <a:spLocks/>
            </p:cNvSpPr>
            <p:nvPr/>
          </p:nvSpPr>
          <p:spPr bwMode="auto">
            <a:xfrm>
              <a:off x="-1071" y="2292"/>
              <a:ext cx="38" cy="20"/>
            </a:xfrm>
            <a:custGeom>
              <a:avLst/>
              <a:gdLst>
                <a:gd name="T0" fmla="*/ 0 w 63"/>
                <a:gd name="T1" fmla="*/ 9 h 34"/>
                <a:gd name="T2" fmla="*/ 63 w 63"/>
                <a:gd name="T3" fmla="*/ 17 h 34"/>
                <a:gd name="T4" fmla="*/ 62 w 63"/>
                <a:gd name="T5" fmla="*/ 0 h 34"/>
                <a:gd name="T6" fmla="*/ 0 w 63"/>
                <a:gd name="T7" fmla="*/ 9 h 34"/>
              </a:gdLst>
              <a:ahLst/>
              <a:cxnLst>
                <a:cxn ang="0">
                  <a:pos x="T0" y="T1"/>
                </a:cxn>
                <a:cxn ang="0">
                  <a:pos x="T2" y="T3"/>
                </a:cxn>
                <a:cxn ang="0">
                  <a:pos x="T4" y="T5"/>
                </a:cxn>
                <a:cxn ang="0">
                  <a:pos x="T6" y="T7"/>
                </a:cxn>
              </a:cxnLst>
              <a:rect l="0" t="0" r="r" b="b"/>
              <a:pathLst>
                <a:path w="63" h="34">
                  <a:moveTo>
                    <a:pt x="0" y="9"/>
                  </a:moveTo>
                  <a:cubicBezTo>
                    <a:pt x="1" y="34"/>
                    <a:pt x="46" y="23"/>
                    <a:pt x="63" y="17"/>
                  </a:cubicBezTo>
                  <a:cubicBezTo>
                    <a:pt x="62" y="0"/>
                    <a:pt x="62" y="0"/>
                    <a:pt x="62" y="0"/>
                  </a:cubicBezTo>
                  <a:lnTo>
                    <a:pt x="0" y="9"/>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 name="Freeform 8"/>
            <p:cNvSpPr>
              <a:spLocks/>
            </p:cNvSpPr>
            <p:nvPr/>
          </p:nvSpPr>
          <p:spPr bwMode="auto">
            <a:xfrm>
              <a:off x="-1137" y="2189"/>
              <a:ext cx="118" cy="118"/>
            </a:xfrm>
            <a:custGeom>
              <a:avLst/>
              <a:gdLst>
                <a:gd name="T0" fmla="*/ 136 w 195"/>
                <a:gd name="T1" fmla="*/ 64 h 196"/>
                <a:gd name="T2" fmla="*/ 5 w 195"/>
                <a:gd name="T3" fmla="*/ 112 h 196"/>
                <a:gd name="T4" fmla="*/ 102 w 195"/>
                <a:gd name="T5" fmla="*/ 193 h 196"/>
                <a:gd name="T6" fmla="*/ 179 w 195"/>
                <a:gd name="T7" fmla="*/ 168 h 196"/>
                <a:gd name="T8" fmla="*/ 191 w 195"/>
                <a:gd name="T9" fmla="*/ 152 h 196"/>
                <a:gd name="T10" fmla="*/ 170 w 195"/>
                <a:gd name="T11" fmla="*/ 105 h 196"/>
                <a:gd name="T12" fmla="*/ 175 w 195"/>
                <a:gd name="T13" fmla="*/ 88 h 196"/>
                <a:gd name="T14" fmla="*/ 141 w 195"/>
                <a:gd name="T15" fmla="*/ 69 h 196"/>
                <a:gd name="T16" fmla="*/ 136 w 195"/>
                <a:gd name="T17" fmla="*/ 64 h 196"/>
                <a:gd name="T18" fmla="*/ 136 w 195"/>
                <a:gd name="T19" fmla="*/ 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96">
                  <a:moveTo>
                    <a:pt x="136" y="64"/>
                  </a:moveTo>
                  <a:cubicBezTo>
                    <a:pt x="78" y="0"/>
                    <a:pt x="0" y="49"/>
                    <a:pt x="5" y="112"/>
                  </a:cubicBezTo>
                  <a:cubicBezTo>
                    <a:pt x="9" y="174"/>
                    <a:pt x="60" y="192"/>
                    <a:pt x="102" y="193"/>
                  </a:cubicBezTo>
                  <a:cubicBezTo>
                    <a:pt x="134" y="196"/>
                    <a:pt x="165" y="176"/>
                    <a:pt x="179" y="168"/>
                  </a:cubicBezTo>
                  <a:cubicBezTo>
                    <a:pt x="195" y="160"/>
                    <a:pt x="191" y="152"/>
                    <a:pt x="191" y="152"/>
                  </a:cubicBezTo>
                  <a:cubicBezTo>
                    <a:pt x="186" y="143"/>
                    <a:pt x="169" y="112"/>
                    <a:pt x="170" y="105"/>
                  </a:cubicBezTo>
                  <a:cubicBezTo>
                    <a:pt x="187" y="91"/>
                    <a:pt x="177" y="89"/>
                    <a:pt x="175" y="88"/>
                  </a:cubicBezTo>
                  <a:cubicBezTo>
                    <a:pt x="172" y="86"/>
                    <a:pt x="144" y="73"/>
                    <a:pt x="141" y="69"/>
                  </a:cubicBezTo>
                  <a:cubicBezTo>
                    <a:pt x="139" y="67"/>
                    <a:pt x="138" y="65"/>
                    <a:pt x="136" y="64"/>
                  </a:cubicBezTo>
                  <a:cubicBezTo>
                    <a:pt x="136" y="64"/>
                    <a:pt x="136" y="64"/>
                    <a:pt x="136" y="6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 name="Freeform 9"/>
            <p:cNvSpPr>
              <a:spLocks/>
            </p:cNvSpPr>
            <p:nvPr/>
          </p:nvSpPr>
          <p:spPr bwMode="auto">
            <a:xfrm>
              <a:off x="-1091" y="2261"/>
              <a:ext cx="12" cy="19"/>
            </a:xfrm>
            <a:custGeom>
              <a:avLst/>
              <a:gdLst>
                <a:gd name="T0" fmla="*/ 9 w 20"/>
                <a:gd name="T1" fmla="*/ 0 h 32"/>
                <a:gd name="T2" fmla="*/ 0 w 20"/>
                <a:gd name="T3" fmla="*/ 7 h 32"/>
                <a:gd name="T4" fmla="*/ 11 w 20"/>
                <a:gd name="T5" fmla="*/ 24 h 32"/>
                <a:gd name="T6" fmla="*/ 20 w 20"/>
                <a:gd name="T7" fmla="*/ 32 h 32"/>
                <a:gd name="T8" fmla="*/ 9 w 20"/>
                <a:gd name="T9" fmla="*/ 0 h 32"/>
              </a:gdLst>
              <a:ahLst/>
              <a:cxnLst>
                <a:cxn ang="0">
                  <a:pos x="T0" y="T1"/>
                </a:cxn>
                <a:cxn ang="0">
                  <a:pos x="T2" y="T3"/>
                </a:cxn>
                <a:cxn ang="0">
                  <a:pos x="T4" y="T5"/>
                </a:cxn>
                <a:cxn ang="0">
                  <a:pos x="T6" y="T7"/>
                </a:cxn>
                <a:cxn ang="0">
                  <a:pos x="T8" y="T9"/>
                </a:cxn>
              </a:cxnLst>
              <a:rect l="0" t="0" r="r" b="b"/>
              <a:pathLst>
                <a:path w="20" h="32">
                  <a:moveTo>
                    <a:pt x="9" y="0"/>
                  </a:moveTo>
                  <a:cubicBezTo>
                    <a:pt x="4" y="1"/>
                    <a:pt x="0" y="3"/>
                    <a:pt x="0" y="7"/>
                  </a:cubicBezTo>
                  <a:cubicBezTo>
                    <a:pt x="1" y="13"/>
                    <a:pt x="5" y="19"/>
                    <a:pt x="11" y="24"/>
                  </a:cubicBezTo>
                  <a:cubicBezTo>
                    <a:pt x="14" y="27"/>
                    <a:pt x="18" y="30"/>
                    <a:pt x="20" y="32"/>
                  </a:cubicBezTo>
                  <a:cubicBezTo>
                    <a:pt x="16" y="26"/>
                    <a:pt x="4" y="9"/>
                    <a:pt x="9" y="0"/>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 name="Freeform 10"/>
            <p:cNvSpPr>
              <a:spLocks/>
            </p:cNvSpPr>
            <p:nvPr/>
          </p:nvSpPr>
          <p:spPr bwMode="auto">
            <a:xfrm>
              <a:off x="-1150" y="2195"/>
              <a:ext cx="98" cy="111"/>
            </a:xfrm>
            <a:custGeom>
              <a:avLst/>
              <a:gdLst>
                <a:gd name="T0" fmla="*/ 150 w 161"/>
                <a:gd name="T1" fmla="*/ 54 h 183"/>
                <a:gd name="T2" fmla="*/ 127 w 161"/>
                <a:gd name="T3" fmla="*/ 41 h 183"/>
                <a:gd name="T4" fmla="*/ 147 w 161"/>
                <a:gd name="T5" fmla="*/ 57 h 183"/>
                <a:gd name="T6" fmla="*/ 121 w 161"/>
                <a:gd name="T7" fmla="*/ 101 h 183"/>
                <a:gd name="T8" fmla="*/ 105 w 161"/>
                <a:gd name="T9" fmla="*/ 108 h 183"/>
                <a:gd name="T10" fmla="*/ 96 w 161"/>
                <a:gd name="T11" fmla="*/ 115 h 183"/>
                <a:gd name="T12" fmla="*/ 107 w 161"/>
                <a:gd name="T13" fmla="*/ 132 h 183"/>
                <a:gd name="T14" fmla="*/ 116 w 161"/>
                <a:gd name="T15" fmla="*/ 140 h 183"/>
                <a:gd name="T16" fmla="*/ 123 w 161"/>
                <a:gd name="T17" fmla="*/ 183 h 183"/>
                <a:gd name="T18" fmla="*/ 123 w 161"/>
                <a:gd name="T19" fmla="*/ 183 h 183"/>
                <a:gd name="T20" fmla="*/ 56 w 161"/>
                <a:gd name="T21" fmla="*/ 165 h 183"/>
                <a:gd name="T22" fmla="*/ 38 w 161"/>
                <a:gd name="T23" fmla="*/ 45 h 183"/>
                <a:gd name="T24" fmla="*/ 161 w 161"/>
                <a:gd name="T25" fmla="*/ 44 h 183"/>
                <a:gd name="T26" fmla="*/ 150 w 161"/>
                <a:gd name="T27" fmla="*/ 5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1" h="183">
                  <a:moveTo>
                    <a:pt x="150" y="54"/>
                  </a:moveTo>
                  <a:cubicBezTo>
                    <a:pt x="148" y="50"/>
                    <a:pt x="127" y="40"/>
                    <a:pt x="127" y="41"/>
                  </a:cubicBezTo>
                  <a:cubicBezTo>
                    <a:pt x="126" y="42"/>
                    <a:pt x="149" y="55"/>
                    <a:pt x="147" y="57"/>
                  </a:cubicBezTo>
                  <a:cubicBezTo>
                    <a:pt x="139" y="66"/>
                    <a:pt x="94" y="68"/>
                    <a:pt x="121" y="101"/>
                  </a:cubicBezTo>
                  <a:cubicBezTo>
                    <a:pt x="125" y="106"/>
                    <a:pt x="113" y="107"/>
                    <a:pt x="105" y="108"/>
                  </a:cubicBezTo>
                  <a:cubicBezTo>
                    <a:pt x="100" y="109"/>
                    <a:pt x="96" y="111"/>
                    <a:pt x="96" y="115"/>
                  </a:cubicBezTo>
                  <a:cubicBezTo>
                    <a:pt x="97" y="121"/>
                    <a:pt x="101" y="127"/>
                    <a:pt x="107" y="132"/>
                  </a:cubicBezTo>
                  <a:cubicBezTo>
                    <a:pt x="110" y="135"/>
                    <a:pt x="114" y="138"/>
                    <a:pt x="116" y="140"/>
                  </a:cubicBezTo>
                  <a:cubicBezTo>
                    <a:pt x="123" y="144"/>
                    <a:pt x="136" y="169"/>
                    <a:pt x="123" y="183"/>
                  </a:cubicBezTo>
                  <a:cubicBezTo>
                    <a:pt x="123" y="183"/>
                    <a:pt x="123" y="183"/>
                    <a:pt x="123" y="183"/>
                  </a:cubicBezTo>
                  <a:cubicBezTo>
                    <a:pt x="123" y="183"/>
                    <a:pt x="79" y="181"/>
                    <a:pt x="56" y="165"/>
                  </a:cubicBezTo>
                  <a:cubicBezTo>
                    <a:pt x="24" y="141"/>
                    <a:pt x="0" y="95"/>
                    <a:pt x="38" y="45"/>
                  </a:cubicBezTo>
                  <a:cubicBezTo>
                    <a:pt x="72" y="0"/>
                    <a:pt x="135" y="1"/>
                    <a:pt x="161" y="44"/>
                  </a:cubicBezTo>
                  <a:lnTo>
                    <a:pt x="150" y="5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 name="Freeform 11"/>
            <p:cNvSpPr>
              <a:spLocks/>
            </p:cNvSpPr>
            <p:nvPr/>
          </p:nvSpPr>
          <p:spPr bwMode="auto">
            <a:xfrm>
              <a:off x="-1062" y="2241"/>
              <a:ext cx="8" cy="7"/>
            </a:xfrm>
            <a:custGeom>
              <a:avLst/>
              <a:gdLst>
                <a:gd name="T0" fmla="*/ 7 w 12"/>
                <a:gd name="T1" fmla="*/ 8 h 12"/>
                <a:gd name="T2" fmla="*/ 12 w 12"/>
                <a:gd name="T3" fmla="*/ 8 h 12"/>
                <a:gd name="T4" fmla="*/ 11 w 12"/>
                <a:gd name="T5" fmla="*/ 4 h 12"/>
                <a:gd name="T6" fmla="*/ 4 w 12"/>
                <a:gd name="T7" fmla="*/ 1 h 12"/>
                <a:gd name="T8" fmla="*/ 1 w 12"/>
                <a:gd name="T9" fmla="*/ 9 h 12"/>
                <a:gd name="T10" fmla="*/ 4 w 12"/>
                <a:gd name="T11" fmla="*/ 12 h 12"/>
                <a:gd name="T12" fmla="*/ 7 w 12"/>
                <a:gd name="T13" fmla="*/ 8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7" y="8"/>
                  </a:moveTo>
                  <a:cubicBezTo>
                    <a:pt x="9" y="7"/>
                    <a:pt x="10" y="7"/>
                    <a:pt x="12" y="8"/>
                  </a:cubicBezTo>
                  <a:cubicBezTo>
                    <a:pt x="12" y="7"/>
                    <a:pt x="12" y="6"/>
                    <a:pt x="11" y="4"/>
                  </a:cubicBezTo>
                  <a:cubicBezTo>
                    <a:pt x="10" y="1"/>
                    <a:pt x="7" y="0"/>
                    <a:pt x="4" y="1"/>
                  </a:cubicBezTo>
                  <a:cubicBezTo>
                    <a:pt x="1" y="3"/>
                    <a:pt x="0" y="6"/>
                    <a:pt x="1" y="9"/>
                  </a:cubicBezTo>
                  <a:cubicBezTo>
                    <a:pt x="1" y="10"/>
                    <a:pt x="2" y="11"/>
                    <a:pt x="4" y="12"/>
                  </a:cubicBezTo>
                  <a:cubicBezTo>
                    <a:pt x="4" y="10"/>
                    <a:pt x="5" y="9"/>
                    <a:pt x="7" y="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 name="Freeform 12"/>
            <p:cNvSpPr>
              <a:spLocks/>
            </p:cNvSpPr>
            <p:nvPr/>
          </p:nvSpPr>
          <p:spPr bwMode="auto">
            <a:xfrm>
              <a:off x="-1041" y="2266"/>
              <a:ext cx="14" cy="5"/>
            </a:xfrm>
            <a:custGeom>
              <a:avLst/>
              <a:gdLst>
                <a:gd name="T0" fmla="*/ 0 w 23"/>
                <a:gd name="T1" fmla="*/ 9 h 9"/>
                <a:gd name="T2" fmla="*/ 11 w 23"/>
                <a:gd name="T3" fmla="*/ 5 h 9"/>
                <a:gd name="T4" fmla="*/ 18 w 23"/>
                <a:gd name="T5" fmla="*/ 2 h 9"/>
                <a:gd name="T6" fmla="*/ 21 w 23"/>
                <a:gd name="T7" fmla="*/ 0 h 9"/>
                <a:gd name="T8" fmla="*/ 23 w 23"/>
                <a:gd name="T9" fmla="*/ 1 h 9"/>
                <a:gd name="T10" fmla="*/ 22 w 23"/>
                <a:gd name="T11" fmla="*/ 2 h 9"/>
                <a:gd name="T12" fmla="*/ 22 w 23"/>
                <a:gd name="T13" fmla="*/ 3 h 9"/>
                <a:gd name="T14" fmla="*/ 22 w 23"/>
                <a:gd name="T15" fmla="*/ 3 h 9"/>
                <a:gd name="T16" fmla="*/ 19 w 23"/>
                <a:gd name="T17" fmla="*/ 4 h 9"/>
                <a:gd name="T18" fmla="*/ 11 w 23"/>
                <a:gd name="T19" fmla="*/ 7 h 9"/>
                <a:gd name="T20" fmla="*/ 0 w 23"/>
                <a:gd name="T2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9">
                  <a:moveTo>
                    <a:pt x="0" y="9"/>
                  </a:moveTo>
                  <a:cubicBezTo>
                    <a:pt x="0" y="9"/>
                    <a:pt x="5" y="8"/>
                    <a:pt x="11" y="5"/>
                  </a:cubicBezTo>
                  <a:cubicBezTo>
                    <a:pt x="13" y="4"/>
                    <a:pt x="16" y="3"/>
                    <a:pt x="18" y="2"/>
                  </a:cubicBezTo>
                  <a:cubicBezTo>
                    <a:pt x="20" y="1"/>
                    <a:pt x="21" y="0"/>
                    <a:pt x="21" y="0"/>
                  </a:cubicBezTo>
                  <a:cubicBezTo>
                    <a:pt x="21" y="0"/>
                    <a:pt x="22" y="0"/>
                    <a:pt x="23" y="1"/>
                  </a:cubicBezTo>
                  <a:cubicBezTo>
                    <a:pt x="23" y="1"/>
                    <a:pt x="23" y="2"/>
                    <a:pt x="22" y="2"/>
                  </a:cubicBezTo>
                  <a:cubicBezTo>
                    <a:pt x="22" y="2"/>
                    <a:pt x="22" y="2"/>
                    <a:pt x="22" y="3"/>
                  </a:cubicBezTo>
                  <a:cubicBezTo>
                    <a:pt x="22" y="3"/>
                    <a:pt x="22" y="3"/>
                    <a:pt x="22" y="3"/>
                  </a:cubicBezTo>
                  <a:cubicBezTo>
                    <a:pt x="22" y="3"/>
                    <a:pt x="21" y="3"/>
                    <a:pt x="19" y="4"/>
                  </a:cubicBezTo>
                  <a:cubicBezTo>
                    <a:pt x="17" y="5"/>
                    <a:pt x="14" y="6"/>
                    <a:pt x="11" y="7"/>
                  </a:cubicBezTo>
                  <a:cubicBezTo>
                    <a:pt x="5" y="8"/>
                    <a:pt x="0" y="9"/>
                    <a:pt x="0" y="9"/>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 name="Freeform 13"/>
            <p:cNvSpPr>
              <a:spLocks/>
            </p:cNvSpPr>
            <p:nvPr/>
          </p:nvSpPr>
          <p:spPr bwMode="auto">
            <a:xfrm>
              <a:off x="-1041" y="2267"/>
              <a:ext cx="15" cy="4"/>
            </a:xfrm>
            <a:custGeom>
              <a:avLst/>
              <a:gdLst>
                <a:gd name="T0" fmla="*/ 0 w 24"/>
                <a:gd name="T1" fmla="*/ 7 h 7"/>
                <a:gd name="T2" fmla="*/ 11 w 24"/>
                <a:gd name="T3" fmla="*/ 4 h 7"/>
                <a:gd name="T4" fmla="*/ 18 w 24"/>
                <a:gd name="T5" fmla="*/ 2 h 7"/>
                <a:gd name="T6" fmla="*/ 22 w 24"/>
                <a:gd name="T7" fmla="*/ 1 h 7"/>
                <a:gd name="T8" fmla="*/ 23 w 24"/>
                <a:gd name="T9" fmla="*/ 1 h 7"/>
                <a:gd name="T10" fmla="*/ 23 w 24"/>
                <a:gd name="T11" fmla="*/ 3 h 7"/>
                <a:gd name="T12" fmla="*/ 23 w 24"/>
                <a:gd name="T13" fmla="*/ 3 h 7"/>
                <a:gd name="T14" fmla="*/ 23 w 24"/>
                <a:gd name="T15" fmla="*/ 3 h 7"/>
                <a:gd name="T16" fmla="*/ 19 w 24"/>
                <a:gd name="T17" fmla="*/ 4 h 7"/>
                <a:gd name="T18" fmla="*/ 11 w 24"/>
                <a:gd name="T19" fmla="*/ 6 h 7"/>
                <a:gd name="T20" fmla="*/ 0 w 24"/>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7">
                  <a:moveTo>
                    <a:pt x="0" y="7"/>
                  </a:moveTo>
                  <a:cubicBezTo>
                    <a:pt x="0" y="7"/>
                    <a:pt x="5" y="6"/>
                    <a:pt x="11" y="4"/>
                  </a:cubicBezTo>
                  <a:cubicBezTo>
                    <a:pt x="14" y="4"/>
                    <a:pt x="16" y="3"/>
                    <a:pt x="18" y="2"/>
                  </a:cubicBezTo>
                  <a:cubicBezTo>
                    <a:pt x="20" y="1"/>
                    <a:pt x="22" y="1"/>
                    <a:pt x="22" y="1"/>
                  </a:cubicBezTo>
                  <a:cubicBezTo>
                    <a:pt x="22" y="0"/>
                    <a:pt x="23" y="0"/>
                    <a:pt x="23" y="1"/>
                  </a:cubicBezTo>
                  <a:cubicBezTo>
                    <a:pt x="24" y="2"/>
                    <a:pt x="24" y="3"/>
                    <a:pt x="23" y="3"/>
                  </a:cubicBezTo>
                  <a:cubicBezTo>
                    <a:pt x="23" y="3"/>
                    <a:pt x="23" y="3"/>
                    <a:pt x="23" y="3"/>
                  </a:cubicBezTo>
                  <a:cubicBezTo>
                    <a:pt x="23" y="3"/>
                    <a:pt x="23" y="3"/>
                    <a:pt x="23" y="3"/>
                  </a:cubicBezTo>
                  <a:cubicBezTo>
                    <a:pt x="23" y="3"/>
                    <a:pt x="21" y="4"/>
                    <a:pt x="19" y="4"/>
                  </a:cubicBezTo>
                  <a:cubicBezTo>
                    <a:pt x="17" y="5"/>
                    <a:pt x="14" y="5"/>
                    <a:pt x="11" y="6"/>
                  </a:cubicBezTo>
                  <a:cubicBezTo>
                    <a:pt x="5" y="7"/>
                    <a:pt x="0" y="7"/>
                    <a:pt x="0" y="7"/>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 name="Freeform 14"/>
            <p:cNvSpPr>
              <a:spLocks/>
            </p:cNvSpPr>
            <p:nvPr/>
          </p:nvSpPr>
          <p:spPr bwMode="auto">
            <a:xfrm>
              <a:off x="-1294" y="2709"/>
              <a:ext cx="808" cy="39"/>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008C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 name="Freeform 15"/>
            <p:cNvSpPr>
              <a:spLocks/>
            </p:cNvSpPr>
            <p:nvPr/>
          </p:nvSpPr>
          <p:spPr bwMode="auto">
            <a:xfrm>
              <a:off x="-935" y="2706"/>
              <a:ext cx="131" cy="34"/>
            </a:xfrm>
            <a:custGeom>
              <a:avLst/>
              <a:gdLst>
                <a:gd name="T0" fmla="*/ 0 w 217"/>
                <a:gd name="T1" fmla="*/ 15 h 57"/>
                <a:gd name="T2" fmla="*/ 5 w 217"/>
                <a:gd name="T3" fmla="*/ 48 h 57"/>
                <a:gd name="T4" fmla="*/ 27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6" y="57"/>
                    <a:pt x="27" y="56"/>
                  </a:cubicBezTo>
                  <a:cubicBezTo>
                    <a:pt x="128" y="47"/>
                    <a:pt x="128" y="47"/>
                    <a:pt x="128" y="47"/>
                  </a:cubicBezTo>
                  <a:cubicBezTo>
                    <a:pt x="145" y="45"/>
                    <a:pt x="196" y="32"/>
                    <a:pt x="196" y="32"/>
                  </a:cubicBezTo>
                  <a:cubicBezTo>
                    <a:pt x="217" y="25"/>
                    <a:pt x="205" y="16"/>
                    <a:pt x="200" y="16"/>
                  </a:cubicBezTo>
                  <a:cubicBezTo>
                    <a:pt x="182" y="17"/>
                    <a:pt x="138" y="9"/>
                    <a:pt x="103" y="4"/>
                  </a:cubicBezTo>
                  <a:cubicBezTo>
                    <a:pt x="73" y="0"/>
                    <a:pt x="0" y="15"/>
                    <a:pt x="0" y="15"/>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 name="Freeform 16"/>
            <p:cNvSpPr>
              <a:spLocks/>
            </p:cNvSpPr>
            <p:nvPr/>
          </p:nvSpPr>
          <p:spPr bwMode="auto">
            <a:xfrm>
              <a:off x="-937" y="2693"/>
              <a:ext cx="88" cy="27"/>
            </a:xfrm>
            <a:custGeom>
              <a:avLst/>
              <a:gdLst>
                <a:gd name="T0" fmla="*/ 1 w 144"/>
                <a:gd name="T1" fmla="*/ 9 h 45"/>
                <a:gd name="T2" fmla="*/ 2 w 144"/>
                <a:gd name="T3" fmla="*/ 36 h 45"/>
                <a:gd name="T4" fmla="*/ 125 w 144"/>
                <a:gd name="T5" fmla="*/ 37 h 45"/>
                <a:gd name="T6" fmla="*/ 138 w 144"/>
                <a:gd name="T7" fmla="*/ 30 h 45"/>
                <a:gd name="T8" fmla="*/ 47 w 144"/>
                <a:gd name="T9" fmla="*/ 0 h 45"/>
                <a:gd name="T10" fmla="*/ 1 w 144"/>
                <a:gd name="T11" fmla="*/ 9 h 45"/>
              </a:gdLst>
              <a:ahLst/>
              <a:cxnLst>
                <a:cxn ang="0">
                  <a:pos x="T0" y="T1"/>
                </a:cxn>
                <a:cxn ang="0">
                  <a:pos x="T2" y="T3"/>
                </a:cxn>
                <a:cxn ang="0">
                  <a:pos x="T4" y="T5"/>
                </a:cxn>
                <a:cxn ang="0">
                  <a:pos x="T6" y="T7"/>
                </a:cxn>
                <a:cxn ang="0">
                  <a:pos x="T8" y="T9"/>
                </a:cxn>
                <a:cxn ang="0">
                  <a:pos x="T10" y="T11"/>
                </a:cxn>
              </a:cxnLst>
              <a:rect l="0" t="0" r="r" b="b"/>
              <a:pathLst>
                <a:path w="144" h="45">
                  <a:moveTo>
                    <a:pt x="1" y="9"/>
                  </a:moveTo>
                  <a:cubicBezTo>
                    <a:pt x="2" y="19"/>
                    <a:pt x="0" y="30"/>
                    <a:pt x="2" y="36"/>
                  </a:cubicBezTo>
                  <a:cubicBezTo>
                    <a:pt x="4" y="45"/>
                    <a:pt x="125" y="37"/>
                    <a:pt x="125" y="37"/>
                  </a:cubicBezTo>
                  <a:cubicBezTo>
                    <a:pt x="128" y="36"/>
                    <a:pt x="144" y="31"/>
                    <a:pt x="138" y="30"/>
                  </a:cubicBezTo>
                  <a:cubicBezTo>
                    <a:pt x="108" y="26"/>
                    <a:pt x="47" y="12"/>
                    <a:pt x="47" y="0"/>
                  </a:cubicBezTo>
                  <a:lnTo>
                    <a:pt x="1" y="9"/>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 name="Freeform 17"/>
            <p:cNvSpPr>
              <a:spLocks/>
            </p:cNvSpPr>
            <p:nvPr/>
          </p:nvSpPr>
          <p:spPr bwMode="auto">
            <a:xfrm>
              <a:off x="-904" y="2543"/>
              <a:ext cx="86" cy="173"/>
            </a:xfrm>
            <a:custGeom>
              <a:avLst/>
              <a:gdLst>
                <a:gd name="T0" fmla="*/ 51 w 86"/>
                <a:gd name="T1" fmla="*/ 172 h 173"/>
                <a:gd name="T2" fmla="*/ 86 w 86"/>
                <a:gd name="T3" fmla="*/ 173 h 173"/>
                <a:gd name="T4" fmla="*/ 29 w 86"/>
                <a:gd name="T5" fmla="*/ 0 h 173"/>
                <a:gd name="T6" fmla="*/ 0 w 86"/>
                <a:gd name="T7" fmla="*/ 8 h 173"/>
                <a:gd name="T8" fmla="*/ 51 w 86"/>
                <a:gd name="T9" fmla="*/ 172 h 173"/>
              </a:gdLst>
              <a:ahLst/>
              <a:cxnLst>
                <a:cxn ang="0">
                  <a:pos x="T0" y="T1"/>
                </a:cxn>
                <a:cxn ang="0">
                  <a:pos x="T2" y="T3"/>
                </a:cxn>
                <a:cxn ang="0">
                  <a:pos x="T4" y="T5"/>
                </a:cxn>
                <a:cxn ang="0">
                  <a:pos x="T6" y="T7"/>
                </a:cxn>
                <a:cxn ang="0">
                  <a:pos x="T8" y="T9"/>
                </a:cxn>
              </a:cxnLst>
              <a:rect l="0" t="0" r="r" b="b"/>
              <a:pathLst>
                <a:path w="86" h="173">
                  <a:moveTo>
                    <a:pt x="51" y="172"/>
                  </a:moveTo>
                  <a:lnTo>
                    <a:pt x="86" y="173"/>
                  </a:lnTo>
                  <a:lnTo>
                    <a:pt x="29" y="0"/>
                  </a:lnTo>
                  <a:lnTo>
                    <a:pt x="0" y="8"/>
                  </a:lnTo>
                  <a:lnTo>
                    <a:pt x="51" y="172"/>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 name="Freeform 18"/>
            <p:cNvSpPr>
              <a:spLocks/>
            </p:cNvSpPr>
            <p:nvPr/>
          </p:nvSpPr>
          <p:spPr bwMode="auto">
            <a:xfrm>
              <a:off x="-962" y="2555"/>
              <a:ext cx="61" cy="160"/>
            </a:xfrm>
            <a:custGeom>
              <a:avLst/>
              <a:gdLst>
                <a:gd name="T0" fmla="*/ 28 w 61"/>
                <a:gd name="T1" fmla="*/ 160 h 160"/>
                <a:gd name="T2" fmla="*/ 61 w 61"/>
                <a:gd name="T3" fmla="*/ 158 h 160"/>
                <a:gd name="T4" fmla="*/ 34 w 61"/>
                <a:gd name="T5" fmla="*/ 0 h 160"/>
                <a:gd name="T6" fmla="*/ 0 w 61"/>
                <a:gd name="T7" fmla="*/ 0 h 160"/>
                <a:gd name="T8" fmla="*/ 28 w 61"/>
                <a:gd name="T9" fmla="*/ 160 h 160"/>
              </a:gdLst>
              <a:ahLst/>
              <a:cxnLst>
                <a:cxn ang="0">
                  <a:pos x="T0" y="T1"/>
                </a:cxn>
                <a:cxn ang="0">
                  <a:pos x="T2" y="T3"/>
                </a:cxn>
                <a:cxn ang="0">
                  <a:pos x="T4" y="T5"/>
                </a:cxn>
                <a:cxn ang="0">
                  <a:pos x="T6" y="T7"/>
                </a:cxn>
                <a:cxn ang="0">
                  <a:pos x="T8" y="T9"/>
                </a:cxn>
              </a:cxnLst>
              <a:rect l="0" t="0" r="r" b="b"/>
              <a:pathLst>
                <a:path w="61" h="160">
                  <a:moveTo>
                    <a:pt x="28" y="160"/>
                  </a:moveTo>
                  <a:lnTo>
                    <a:pt x="61" y="158"/>
                  </a:lnTo>
                  <a:lnTo>
                    <a:pt x="34" y="0"/>
                  </a:lnTo>
                  <a:lnTo>
                    <a:pt x="0" y="0"/>
                  </a:lnTo>
                  <a:lnTo>
                    <a:pt x="28" y="160"/>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 name="Freeform 19"/>
            <p:cNvSpPr>
              <a:spLocks noEditPoints="1"/>
            </p:cNvSpPr>
            <p:nvPr/>
          </p:nvSpPr>
          <p:spPr bwMode="auto">
            <a:xfrm>
              <a:off x="-721" y="2442"/>
              <a:ext cx="108" cy="288"/>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 name="Freeform 20"/>
            <p:cNvSpPr>
              <a:spLocks noEditPoints="1"/>
            </p:cNvSpPr>
            <p:nvPr/>
          </p:nvSpPr>
          <p:spPr bwMode="auto">
            <a:xfrm>
              <a:off x="-1185" y="2442"/>
              <a:ext cx="108" cy="288"/>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 name="Freeform 21"/>
            <p:cNvSpPr>
              <a:spLocks/>
            </p:cNvSpPr>
            <p:nvPr/>
          </p:nvSpPr>
          <p:spPr bwMode="auto">
            <a:xfrm>
              <a:off x="-1203" y="2442"/>
              <a:ext cx="608" cy="38"/>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0052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 name="Oval 22"/>
            <p:cNvSpPr>
              <a:spLocks noChangeArrowheads="1"/>
            </p:cNvSpPr>
            <p:nvPr/>
          </p:nvSpPr>
          <p:spPr bwMode="auto">
            <a:xfrm>
              <a:off x="-1203" y="2417"/>
              <a:ext cx="608" cy="49"/>
            </a:xfrm>
            <a:prstGeom prst="ellipse">
              <a:avLst/>
            </a:pr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 name="Rectangle 23"/>
            <p:cNvSpPr>
              <a:spLocks noChangeArrowheads="1"/>
            </p:cNvSpPr>
            <p:nvPr/>
          </p:nvSpPr>
          <p:spPr bwMode="auto">
            <a:xfrm>
              <a:off x="-929" y="2438"/>
              <a:ext cx="3" cy="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 name="Freeform 24"/>
            <p:cNvSpPr>
              <a:spLocks/>
            </p:cNvSpPr>
            <p:nvPr/>
          </p:nvSpPr>
          <p:spPr bwMode="auto">
            <a:xfrm>
              <a:off x="-1058" y="2442"/>
              <a:ext cx="133" cy="12"/>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 name="Freeform 25"/>
            <p:cNvSpPr>
              <a:spLocks/>
            </p:cNvSpPr>
            <p:nvPr/>
          </p:nvSpPr>
          <p:spPr bwMode="auto">
            <a:xfrm>
              <a:off x="-1058" y="2437"/>
              <a:ext cx="133" cy="13"/>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 name="Rectangle 26"/>
            <p:cNvSpPr>
              <a:spLocks noChangeArrowheads="1"/>
            </p:cNvSpPr>
            <p:nvPr/>
          </p:nvSpPr>
          <p:spPr bwMode="auto">
            <a:xfrm>
              <a:off x="-831" y="2435"/>
              <a:ext cx="113"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 name="Freeform 27"/>
            <p:cNvSpPr>
              <a:spLocks/>
            </p:cNvSpPr>
            <p:nvPr/>
          </p:nvSpPr>
          <p:spPr bwMode="auto">
            <a:xfrm>
              <a:off x="-835" y="2427"/>
              <a:ext cx="120" cy="9"/>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 name="Rectangle 28"/>
            <p:cNvSpPr>
              <a:spLocks noChangeArrowheads="1"/>
            </p:cNvSpPr>
            <p:nvPr/>
          </p:nvSpPr>
          <p:spPr bwMode="auto">
            <a:xfrm>
              <a:off x="-792" y="2390"/>
              <a:ext cx="35"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 name="Freeform 29"/>
            <p:cNvSpPr>
              <a:spLocks/>
            </p:cNvSpPr>
            <p:nvPr/>
          </p:nvSpPr>
          <p:spPr bwMode="auto">
            <a:xfrm>
              <a:off x="-938" y="2198"/>
              <a:ext cx="327" cy="194"/>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 name="Freeform 30"/>
            <p:cNvSpPr>
              <a:spLocks/>
            </p:cNvSpPr>
            <p:nvPr/>
          </p:nvSpPr>
          <p:spPr bwMode="auto">
            <a:xfrm>
              <a:off x="-925" y="2209"/>
              <a:ext cx="301" cy="172"/>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 name="Freeform 31"/>
            <p:cNvSpPr>
              <a:spLocks/>
            </p:cNvSpPr>
            <p:nvPr/>
          </p:nvSpPr>
          <p:spPr bwMode="auto">
            <a:xfrm>
              <a:off x="-883" y="2254"/>
              <a:ext cx="73" cy="16"/>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4" name="Freeform 32"/>
            <p:cNvSpPr>
              <a:spLocks/>
            </p:cNvSpPr>
            <p:nvPr/>
          </p:nvSpPr>
          <p:spPr bwMode="auto">
            <a:xfrm>
              <a:off x="-883" y="2276"/>
              <a:ext cx="128" cy="16"/>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 name="Freeform 33"/>
            <p:cNvSpPr>
              <a:spLocks/>
            </p:cNvSpPr>
            <p:nvPr/>
          </p:nvSpPr>
          <p:spPr bwMode="auto">
            <a:xfrm>
              <a:off x="-812" y="2298"/>
              <a:ext cx="128" cy="16"/>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 name="Freeform 34"/>
            <p:cNvSpPr>
              <a:spLocks/>
            </p:cNvSpPr>
            <p:nvPr/>
          </p:nvSpPr>
          <p:spPr bwMode="auto">
            <a:xfrm>
              <a:off x="-812" y="2320"/>
              <a:ext cx="157" cy="16"/>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 name="Freeform 35"/>
            <p:cNvSpPr>
              <a:spLocks/>
            </p:cNvSpPr>
            <p:nvPr/>
          </p:nvSpPr>
          <p:spPr bwMode="auto">
            <a:xfrm>
              <a:off x="-925" y="2210"/>
              <a:ext cx="299" cy="171"/>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 name="Freeform 36"/>
            <p:cNvSpPr>
              <a:spLocks/>
            </p:cNvSpPr>
            <p:nvPr/>
          </p:nvSpPr>
          <p:spPr bwMode="auto">
            <a:xfrm>
              <a:off x="-883" y="2254"/>
              <a:ext cx="65" cy="16"/>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 name="Freeform 37"/>
            <p:cNvSpPr>
              <a:spLocks/>
            </p:cNvSpPr>
            <p:nvPr/>
          </p:nvSpPr>
          <p:spPr bwMode="auto">
            <a:xfrm>
              <a:off x="-883" y="2276"/>
              <a:ext cx="104" cy="16"/>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 name="Freeform 38"/>
            <p:cNvSpPr>
              <a:spLocks/>
            </p:cNvSpPr>
            <p:nvPr/>
          </p:nvSpPr>
          <p:spPr bwMode="auto">
            <a:xfrm>
              <a:off x="-812" y="2298"/>
              <a:ext cx="71" cy="16"/>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 name="Freeform 39"/>
            <p:cNvSpPr>
              <a:spLocks/>
            </p:cNvSpPr>
            <p:nvPr/>
          </p:nvSpPr>
          <p:spPr bwMode="auto">
            <a:xfrm>
              <a:off x="-812" y="2320"/>
              <a:ext cx="110" cy="16"/>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 name="Freeform 40"/>
            <p:cNvSpPr>
              <a:spLocks/>
            </p:cNvSpPr>
            <p:nvPr/>
          </p:nvSpPr>
          <p:spPr bwMode="auto">
            <a:xfrm>
              <a:off x="-982" y="1731"/>
              <a:ext cx="300" cy="169"/>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 name="Freeform 41"/>
            <p:cNvSpPr>
              <a:spLocks/>
            </p:cNvSpPr>
            <p:nvPr/>
          </p:nvSpPr>
          <p:spPr bwMode="auto">
            <a:xfrm>
              <a:off x="-982" y="1776"/>
              <a:ext cx="280" cy="124"/>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 name="Freeform 42"/>
            <p:cNvSpPr>
              <a:spLocks/>
            </p:cNvSpPr>
            <p:nvPr/>
          </p:nvSpPr>
          <p:spPr bwMode="auto">
            <a:xfrm>
              <a:off x="-1070" y="1938"/>
              <a:ext cx="114" cy="64"/>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 name="Freeform 43"/>
            <p:cNvSpPr>
              <a:spLocks/>
            </p:cNvSpPr>
            <p:nvPr/>
          </p:nvSpPr>
          <p:spPr bwMode="auto">
            <a:xfrm>
              <a:off x="-670" y="1745"/>
              <a:ext cx="97" cy="54"/>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 name="Rectangle 44"/>
            <p:cNvSpPr>
              <a:spLocks noChangeArrowheads="1"/>
            </p:cNvSpPr>
            <p:nvPr/>
          </p:nvSpPr>
          <p:spPr bwMode="auto">
            <a:xfrm>
              <a:off x="-1053" y="2526"/>
              <a:ext cx="38" cy="1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 name="Freeform 45"/>
            <p:cNvSpPr>
              <a:spLocks/>
            </p:cNvSpPr>
            <p:nvPr/>
          </p:nvSpPr>
          <p:spPr bwMode="auto">
            <a:xfrm>
              <a:off x="-1128" y="2338"/>
              <a:ext cx="50" cy="99"/>
            </a:xfrm>
            <a:custGeom>
              <a:avLst/>
              <a:gdLst>
                <a:gd name="T0" fmla="*/ 59 w 82"/>
                <a:gd name="T1" fmla="*/ 0 h 163"/>
                <a:gd name="T2" fmla="*/ 0 w 82"/>
                <a:gd name="T3" fmla="*/ 163 h 163"/>
                <a:gd name="T4" fmla="*/ 65 w 82"/>
                <a:gd name="T5" fmla="*/ 163 h 163"/>
              </a:gdLst>
              <a:ahLst/>
              <a:cxnLst>
                <a:cxn ang="0">
                  <a:pos x="T0" y="T1"/>
                </a:cxn>
                <a:cxn ang="0">
                  <a:pos x="T2" y="T3"/>
                </a:cxn>
                <a:cxn ang="0">
                  <a:pos x="T4" y="T5"/>
                </a:cxn>
              </a:cxnLst>
              <a:rect l="0" t="0" r="r" b="b"/>
              <a:pathLst>
                <a:path w="82" h="163">
                  <a:moveTo>
                    <a:pt x="59" y="0"/>
                  </a:moveTo>
                  <a:cubicBezTo>
                    <a:pt x="59" y="0"/>
                    <a:pt x="9" y="49"/>
                    <a:pt x="0" y="163"/>
                  </a:cubicBezTo>
                  <a:cubicBezTo>
                    <a:pt x="82" y="163"/>
                    <a:pt x="65" y="163"/>
                    <a:pt x="65" y="163"/>
                  </a:cubicBezTo>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 name="Freeform 46"/>
            <p:cNvSpPr>
              <a:spLocks/>
            </p:cNvSpPr>
            <p:nvPr/>
          </p:nvSpPr>
          <p:spPr bwMode="auto">
            <a:xfrm>
              <a:off x="-1055" y="2479"/>
              <a:ext cx="153" cy="220"/>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9" name="Freeform 47"/>
            <p:cNvSpPr>
              <a:spLocks/>
            </p:cNvSpPr>
            <p:nvPr/>
          </p:nvSpPr>
          <p:spPr bwMode="auto">
            <a:xfrm>
              <a:off x="-1055" y="2479"/>
              <a:ext cx="121" cy="22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 name="T16" fmla="*/ 98 w 121"/>
                <a:gd name="T17" fmla="*/ 5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20">
                  <a:moveTo>
                    <a:pt x="98" y="56"/>
                  </a:moveTo>
                  <a:lnTo>
                    <a:pt x="15" y="45"/>
                  </a:lnTo>
                  <a:lnTo>
                    <a:pt x="21" y="1"/>
                  </a:lnTo>
                  <a:lnTo>
                    <a:pt x="8" y="0"/>
                  </a:lnTo>
                  <a:lnTo>
                    <a:pt x="0" y="48"/>
                  </a:lnTo>
                  <a:lnTo>
                    <a:pt x="82" y="61"/>
                  </a:lnTo>
                  <a:lnTo>
                    <a:pt x="106" y="220"/>
                  </a:lnTo>
                  <a:lnTo>
                    <a:pt x="121" y="216"/>
                  </a:lnTo>
                  <a:lnTo>
                    <a:pt x="98" y="5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0" name="Freeform 48"/>
            <p:cNvSpPr>
              <a:spLocks/>
            </p:cNvSpPr>
            <p:nvPr/>
          </p:nvSpPr>
          <p:spPr bwMode="auto">
            <a:xfrm>
              <a:off x="-1055" y="2479"/>
              <a:ext cx="121" cy="220"/>
            </a:xfrm>
            <a:custGeom>
              <a:avLst/>
              <a:gdLst>
                <a:gd name="T0" fmla="*/ 98 w 121"/>
                <a:gd name="T1" fmla="*/ 56 h 220"/>
                <a:gd name="T2" fmla="*/ 15 w 121"/>
                <a:gd name="T3" fmla="*/ 45 h 220"/>
                <a:gd name="T4" fmla="*/ 21 w 121"/>
                <a:gd name="T5" fmla="*/ 1 h 220"/>
                <a:gd name="T6" fmla="*/ 8 w 121"/>
                <a:gd name="T7" fmla="*/ 0 h 220"/>
                <a:gd name="T8" fmla="*/ 0 w 121"/>
                <a:gd name="T9" fmla="*/ 48 h 220"/>
                <a:gd name="T10" fmla="*/ 82 w 121"/>
                <a:gd name="T11" fmla="*/ 61 h 220"/>
                <a:gd name="T12" fmla="*/ 106 w 121"/>
                <a:gd name="T13" fmla="*/ 220 h 220"/>
                <a:gd name="T14" fmla="*/ 121 w 121"/>
                <a:gd name="T15" fmla="*/ 216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220">
                  <a:moveTo>
                    <a:pt x="98" y="56"/>
                  </a:moveTo>
                  <a:lnTo>
                    <a:pt x="15" y="45"/>
                  </a:lnTo>
                  <a:lnTo>
                    <a:pt x="21" y="1"/>
                  </a:lnTo>
                  <a:lnTo>
                    <a:pt x="8" y="0"/>
                  </a:lnTo>
                  <a:lnTo>
                    <a:pt x="0" y="48"/>
                  </a:lnTo>
                  <a:lnTo>
                    <a:pt x="82" y="61"/>
                  </a:lnTo>
                  <a:lnTo>
                    <a:pt x="106" y="220"/>
                  </a:lnTo>
                  <a:lnTo>
                    <a:pt x="121" y="2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 name="Freeform 49"/>
            <p:cNvSpPr>
              <a:spLocks/>
            </p:cNvSpPr>
            <p:nvPr/>
          </p:nvSpPr>
          <p:spPr bwMode="auto">
            <a:xfrm>
              <a:off x="-1058" y="2485"/>
              <a:ext cx="233" cy="212"/>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2139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 name="Freeform 50"/>
            <p:cNvSpPr>
              <a:spLocks/>
            </p:cNvSpPr>
            <p:nvPr/>
          </p:nvSpPr>
          <p:spPr bwMode="auto">
            <a:xfrm>
              <a:off x="-1058" y="2523"/>
              <a:ext cx="200" cy="174"/>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 name="Freeform 51"/>
            <p:cNvSpPr>
              <a:spLocks/>
            </p:cNvSpPr>
            <p:nvPr/>
          </p:nvSpPr>
          <p:spPr bwMode="auto">
            <a:xfrm>
              <a:off x="-1002" y="2491"/>
              <a:ext cx="128" cy="26"/>
            </a:xfrm>
            <a:custGeom>
              <a:avLst/>
              <a:gdLst>
                <a:gd name="T0" fmla="*/ 180 w 212"/>
                <a:gd name="T1" fmla="*/ 20 h 42"/>
                <a:gd name="T2" fmla="*/ 2 w 212"/>
                <a:gd name="T3" fmla="*/ 0 h 42"/>
                <a:gd name="T4" fmla="*/ 0 w 212"/>
                <a:gd name="T5" fmla="*/ 18 h 42"/>
                <a:gd name="T6" fmla="*/ 212 w 212"/>
                <a:gd name="T7" fmla="*/ 42 h 42"/>
                <a:gd name="T8" fmla="*/ 180 w 212"/>
                <a:gd name="T9" fmla="*/ 20 h 42"/>
              </a:gdLst>
              <a:ahLst/>
              <a:cxnLst>
                <a:cxn ang="0">
                  <a:pos x="T0" y="T1"/>
                </a:cxn>
                <a:cxn ang="0">
                  <a:pos x="T2" y="T3"/>
                </a:cxn>
                <a:cxn ang="0">
                  <a:pos x="T4" y="T5"/>
                </a:cxn>
                <a:cxn ang="0">
                  <a:pos x="T6" y="T7"/>
                </a:cxn>
                <a:cxn ang="0">
                  <a:pos x="T8" y="T9"/>
                </a:cxn>
              </a:cxnLst>
              <a:rect l="0" t="0" r="r" b="b"/>
              <a:pathLst>
                <a:path w="212" h="42">
                  <a:moveTo>
                    <a:pt x="180" y="20"/>
                  </a:moveTo>
                  <a:cubicBezTo>
                    <a:pt x="2" y="0"/>
                    <a:pt x="2" y="0"/>
                    <a:pt x="2" y="0"/>
                  </a:cubicBezTo>
                  <a:cubicBezTo>
                    <a:pt x="0" y="18"/>
                    <a:pt x="0" y="18"/>
                    <a:pt x="0" y="18"/>
                  </a:cubicBezTo>
                  <a:cubicBezTo>
                    <a:pt x="212" y="42"/>
                    <a:pt x="212" y="42"/>
                    <a:pt x="212" y="42"/>
                  </a:cubicBezTo>
                  <a:cubicBezTo>
                    <a:pt x="206" y="29"/>
                    <a:pt x="194" y="21"/>
                    <a:pt x="180" y="20"/>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 name="Freeform 52"/>
            <p:cNvSpPr>
              <a:spLocks/>
            </p:cNvSpPr>
            <p:nvPr/>
          </p:nvSpPr>
          <p:spPr bwMode="auto">
            <a:xfrm>
              <a:off x="-1108" y="2320"/>
              <a:ext cx="133" cy="230"/>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 name="Freeform 53"/>
            <p:cNvSpPr>
              <a:spLocks/>
            </p:cNvSpPr>
            <p:nvPr/>
          </p:nvSpPr>
          <p:spPr bwMode="auto">
            <a:xfrm>
              <a:off x="-1094" y="2320"/>
              <a:ext cx="74" cy="23"/>
            </a:xfrm>
            <a:custGeom>
              <a:avLst/>
              <a:gdLst>
                <a:gd name="T0" fmla="*/ 122 w 122"/>
                <a:gd name="T1" fmla="*/ 4 h 37"/>
                <a:gd name="T2" fmla="*/ 100 w 122"/>
                <a:gd name="T3" fmla="*/ 0 h 37"/>
                <a:gd name="T4" fmla="*/ 43 w 122"/>
                <a:gd name="T5" fmla="*/ 0 h 37"/>
                <a:gd name="T6" fmla="*/ 0 w 122"/>
                <a:gd name="T7" fmla="*/ 37 h 37"/>
                <a:gd name="T8" fmla="*/ 30 w 122"/>
                <a:gd name="T9" fmla="*/ 12 h 37"/>
                <a:gd name="T10" fmla="*/ 97 w 122"/>
                <a:gd name="T11" fmla="*/ 6 h 37"/>
                <a:gd name="T12" fmla="*/ 121 w 122"/>
                <a:gd name="T13" fmla="*/ 6 h 37"/>
                <a:gd name="T14" fmla="*/ 122 w 122"/>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37">
                  <a:moveTo>
                    <a:pt x="122" y="4"/>
                  </a:moveTo>
                  <a:cubicBezTo>
                    <a:pt x="116" y="1"/>
                    <a:pt x="109" y="0"/>
                    <a:pt x="100" y="0"/>
                  </a:cubicBezTo>
                  <a:cubicBezTo>
                    <a:pt x="91" y="0"/>
                    <a:pt x="52" y="0"/>
                    <a:pt x="43" y="0"/>
                  </a:cubicBezTo>
                  <a:cubicBezTo>
                    <a:pt x="13" y="0"/>
                    <a:pt x="4" y="23"/>
                    <a:pt x="0" y="37"/>
                  </a:cubicBezTo>
                  <a:cubicBezTo>
                    <a:pt x="6" y="28"/>
                    <a:pt x="14" y="15"/>
                    <a:pt x="30" y="12"/>
                  </a:cubicBezTo>
                  <a:cubicBezTo>
                    <a:pt x="40" y="10"/>
                    <a:pt x="87" y="8"/>
                    <a:pt x="97" y="6"/>
                  </a:cubicBezTo>
                  <a:cubicBezTo>
                    <a:pt x="106" y="5"/>
                    <a:pt x="114" y="5"/>
                    <a:pt x="121" y="6"/>
                  </a:cubicBezTo>
                  <a:lnTo>
                    <a:pt x="122" y="4"/>
                  </a:ln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 name="Freeform 54"/>
            <p:cNvSpPr>
              <a:spLocks/>
            </p:cNvSpPr>
            <p:nvPr/>
          </p:nvSpPr>
          <p:spPr bwMode="auto">
            <a:xfrm>
              <a:off x="-835" y="1975"/>
              <a:ext cx="23" cy="35"/>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CB8C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 name="Freeform 55"/>
            <p:cNvSpPr>
              <a:spLocks/>
            </p:cNvSpPr>
            <p:nvPr/>
          </p:nvSpPr>
          <p:spPr bwMode="auto">
            <a:xfrm>
              <a:off x="-888" y="1870"/>
              <a:ext cx="121" cy="121"/>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5738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 name="Freeform 56"/>
            <p:cNvSpPr>
              <a:spLocks/>
            </p:cNvSpPr>
            <p:nvPr/>
          </p:nvSpPr>
          <p:spPr bwMode="auto">
            <a:xfrm>
              <a:off x="-887" y="1892"/>
              <a:ext cx="125" cy="98"/>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B4A0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 name="Freeform 57"/>
            <p:cNvSpPr>
              <a:spLocks/>
            </p:cNvSpPr>
            <p:nvPr/>
          </p:nvSpPr>
          <p:spPr bwMode="auto">
            <a:xfrm>
              <a:off x="-825" y="1956"/>
              <a:ext cx="12" cy="33"/>
            </a:xfrm>
            <a:custGeom>
              <a:avLst/>
              <a:gdLst>
                <a:gd name="T0" fmla="*/ 8 w 19"/>
                <a:gd name="T1" fmla="*/ 55 h 55"/>
                <a:gd name="T2" fmla="*/ 0 w 19"/>
                <a:gd name="T3" fmla="*/ 47 h 55"/>
                <a:gd name="T4" fmla="*/ 3 w 19"/>
                <a:gd name="T5" fmla="*/ 7 h 55"/>
                <a:gd name="T6" fmla="*/ 11 w 19"/>
                <a:gd name="T7" fmla="*/ 0 h 55"/>
                <a:gd name="T8" fmla="*/ 18 w 19"/>
                <a:gd name="T9" fmla="*/ 8 h 55"/>
                <a:gd name="T10" fmla="*/ 16 w 19"/>
                <a:gd name="T11" fmla="*/ 47 h 55"/>
                <a:gd name="T12" fmla="*/ 8 w 1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9" h="55">
                  <a:moveTo>
                    <a:pt x="8" y="55"/>
                  </a:moveTo>
                  <a:cubicBezTo>
                    <a:pt x="3" y="55"/>
                    <a:pt x="0" y="51"/>
                    <a:pt x="0" y="47"/>
                  </a:cubicBezTo>
                  <a:cubicBezTo>
                    <a:pt x="3" y="7"/>
                    <a:pt x="3" y="7"/>
                    <a:pt x="3" y="7"/>
                  </a:cubicBezTo>
                  <a:cubicBezTo>
                    <a:pt x="3" y="3"/>
                    <a:pt x="7" y="0"/>
                    <a:pt x="11" y="0"/>
                  </a:cubicBezTo>
                  <a:cubicBezTo>
                    <a:pt x="15" y="0"/>
                    <a:pt x="19" y="4"/>
                    <a:pt x="18" y="8"/>
                  </a:cubicBezTo>
                  <a:cubicBezTo>
                    <a:pt x="16" y="47"/>
                    <a:pt x="16" y="47"/>
                    <a:pt x="16" y="47"/>
                  </a:cubicBezTo>
                  <a:cubicBezTo>
                    <a:pt x="16"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0" name="Freeform 58"/>
            <p:cNvSpPr>
              <a:spLocks/>
            </p:cNvSpPr>
            <p:nvPr/>
          </p:nvSpPr>
          <p:spPr bwMode="auto">
            <a:xfrm>
              <a:off x="-810" y="1963"/>
              <a:ext cx="11" cy="33"/>
            </a:xfrm>
            <a:custGeom>
              <a:avLst/>
              <a:gdLst>
                <a:gd name="T0" fmla="*/ 8 w 18"/>
                <a:gd name="T1" fmla="*/ 55 h 55"/>
                <a:gd name="T2" fmla="*/ 0 w 18"/>
                <a:gd name="T3" fmla="*/ 47 h 55"/>
                <a:gd name="T4" fmla="*/ 3 w 18"/>
                <a:gd name="T5" fmla="*/ 7 h 55"/>
                <a:gd name="T6" fmla="*/ 11 w 18"/>
                <a:gd name="T7" fmla="*/ 0 h 55"/>
                <a:gd name="T8" fmla="*/ 18 w 18"/>
                <a:gd name="T9" fmla="*/ 8 h 55"/>
                <a:gd name="T10" fmla="*/ 16 w 18"/>
                <a:gd name="T11" fmla="*/ 48 h 55"/>
                <a:gd name="T12" fmla="*/ 8 w 18"/>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8" h="55">
                  <a:moveTo>
                    <a:pt x="8" y="55"/>
                  </a:moveTo>
                  <a:cubicBezTo>
                    <a:pt x="3" y="55"/>
                    <a:pt x="0" y="51"/>
                    <a:pt x="0" y="47"/>
                  </a:cubicBezTo>
                  <a:cubicBezTo>
                    <a:pt x="3" y="7"/>
                    <a:pt x="3" y="7"/>
                    <a:pt x="3" y="7"/>
                  </a:cubicBezTo>
                  <a:cubicBezTo>
                    <a:pt x="3" y="3"/>
                    <a:pt x="6" y="0"/>
                    <a:pt x="11" y="0"/>
                  </a:cubicBezTo>
                  <a:cubicBezTo>
                    <a:pt x="15" y="0"/>
                    <a:pt x="18" y="4"/>
                    <a:pt x="18" y="8"/>
                  </a:cubicBezTo>
                  <a:cubicBezTo>
                    <a:pt x="16" y="48"/>
                    <a:pt x="16" y="48"/>
                    <a:pt x="16" y="48"/>
                  </a:cubicBezTo>
                  <a:cubicBezTo>
                    <a:pt x="15" y="52"/>
                    <a:pt x="12" y="55"/>
                    <a:pt x="8" y="55"/>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 name="Freeform 59"/>
            <p:cNvSpPr>
              <a:spLocks/>
            </p:cNvSpPr>
            <p:nvPr/>
          </p:nvSpPr>
          <p:spPr bwMode="auto">
            <a:xfrm>
              <a:off x="-802" y="1969"/>
              <a:ext cx="10" cy="29"/>
            </a:xfrm>
            <a:custGeom>
              <a:avLst/>
              <a:gdLst>
                <a:gd name="T0" fmla="*/ 7 w 17"/>
                <a:gd name="T1" fmla="*/ 48 h 48"/>
                <a:gd name="T2" fmla="*/ 0 w 17"/>
                <a:gd name="T3" fmla="*/ 40 h 48"/>
                <a:gd name="T4" fmla="*/ 2 w 17"/>
                <a:gd name="T5" fmla="*/ 7 h 48"/>
                <a:gd name="T6" fmla="*/ 10 w 17"/>
                <a:gd name="T7" fmla="*/ 0 h 48"/>
                <a:gd name="T8" fmla="*/ 17 w 17"/>
                <a:gd name="T9" fmla="*/ 8 h 48"/>
                <a:gd name="T10" fmla="*/ 15 w 17"/>
                <a:gd name="T11" fmla="*/ 41 h 48"/>
                <a:gd name="T12" fmla="*/ 7 w 1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17" h="48">
                  <a:moveTo>
                    <a:pt x="7" y="48"/>
                  </a:moveTo>
                  <a:cubicBezTo>
                    <a:pt x="3" y="48"/>
                    <a:pt x="0" y="44"/>
                    <a:pt x="0" y="40"/>
                  </a:cubicBezTo>
                  <a:cubicBezTo>
                    <a:pt x="2" y="7"/>
                    <a:pt x="2" y="7"/>
                    <a:pt x="2" y="7"/>
                  </a:cubicBezTo>
                  <a:cubicBezTo>
                    <a:pt x="2" y="3"/>
                    <a:pt x="6" y="0"/>
                    <a:pt x="10" y="0"/>
                  </a:cubicBezTo>
                  <a:cubicBezTo>
                    <a:pt x="14" y="0"/>
                    <a:pt x="17" y="4"/>
                    <a:pt x="17" y="8"/>
                  </a:cubicBezTo>
                  <a:cubicBezTo>
                    <a:pt x="15" y="41"/>
                    <a:pt x="15" y="41"/>
                    <a:pt x="15" y="41"/>
                  </a:cubicBezTo>
                  <a:cubicBezTo>
                    <a:pt x="15" y="45"/>
                    <a:pt x="11" y="48"/>
                    <a:pt x="7" y="48"/>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 name="Freeform 60"/>
            <p:cNvSpPr>
              <a:spLocks/>
            </p:cNvSpPr>
            <p:nvPr/>
          </p:nvSpPr>
          <p:spPr bwMode="auto">
            <a:xfrm>
              <a:off x="-818" y="1960"/>
              <a:ext cx="12" cy="36"/>
            </a:xfrm>
            <a:custGeom>
              <a:avLst/>
              <a:gdLst>
                <a:gd name="T0" fmla="*/ 8 w 19"/>
                <a:gd name="T1" fmla="*/ 59 h 60"/>
                <a:gd name="T2" fmla="*/ 1 w 19"/>
                <a:gd name="T3" fmla="*/ 51 h 60"/>
                <a:gd name="T4" fmla="*/ 3 w 19"/>
                <a:gd name="T5" fmla="*/ 8 h 60"/>
                <a:gd name="T6" fmla="*/ 11 w 19"/>
                <a:gd name="T7" fmla="*/ 1 h 60"/>
                <a:gd name="T8" fmla="*/ 19 w 19"/>
                <a:gd name="T9" fmla="*/ 9 h 60"/>
                <a:gd name="T10" fmla="*/ 16 w 19"/>
                <a:gd name="T11" fmla="*/ 52 h 60"/>
                <a:gd name="T12" fmla="*/ 8 w 19"/>
                <a:gd name="T13" fmla="*/ 59 h 60"/>
              </a:gdLst>
              <a:ahLst/>
              <a:cxnLst>
                <a:cxn ang="0">
                  <a:pos x="T0" y="T1"/>
                </a:cxn>
                <a:cxn ang="0">
                  <a:pos x="T2" y="T3"/>
                </a:cxn>
                <a:cxn ang="0">
                  <a:pos x="T4" y="T5"/>
                </a:cxn>
                <a:cxn ang="0">
                  <a:pos x="T6" y="T7"/>
                </a:cxn>
                <a:cxn ang="0">
                  <a:pos x="T8" y="T9"/>
                </a:cxn>
                <a:cxn ang="0">
                  <a:pos x="T10" y="T11"/>
                </a:cxn>
                <a:cxn ang="0">
                  <a:pos x="T12" y="T13"/>
                </a:cxn>
              </a:cxnLst>
              <a:rect l="0" t="0" r="r" b="b"/>
              <a:pathLst>
                <a:path w="19" h="60">
                  <a:moveTo>
                    <a:pt x="8" y="59"/>
                  </a:moveTo>
                  <a:cubicBezTo>
                    <a:pt x="4" y="59"/>
                    <a:pt x="0" y="56"/>
                    <a:pt x="1" y="51"/>
                  </a:cubicBezTo>
                  <a:cubicBezTo>
                    <a:pt x="3" y="8"/>
                    <a:pt x="3" y="8"/>
                    <a:pt x="3" y="8"/>
                  </a:cubicBezTo>
                  <a:cubicBezTo>
                    <a:pt x="3" y="4"/>
                    <a:pt x="7" y="0"/>
                    <a:pt x="11" y="1"/>
                  </a:cubicBezTo>
                  <a:cubicBezTo>
                    <a:pt x="16" y="1"/>
                    <a:pt x="19" y="4"/>
                    <a:pt x="19" y="9"/>
                  </a:cubicBezTo>
                  <a:cubicBezTo>
                    <a:pt x="16" y="52"/>
                    <a:pt x="16" y="52"/>
                    <a:pt x="16" y="52"/>
                  </a:cubicBezTo>
                  <a:cubicBezTo>
                    <a:pt x="16" y="56"/>
                    <a:pt x="12" y="60"/>
                    <a:pt x="8" y="59"/>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 name="Freeform 61"/>
            <p:cNvSpPr>
              <a:spLocks/>
            </p:cNvSpPr>
            <p:nvPr/>
          </p:nvSpPr>
          <p:spPr bwMode="auto">
            <a:xfrm>
              <a:off x="-825" y="1986"/>
              <a:ext cx="35" cy="14"/>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 name="Rectangle 62"/>
            <p:cNvSpPr>
              <a:spLocks noChangeArrowheads="1"/>
            </p:cNvSpPr>
            <p:nvPr/>
          </p:nvSpPr>
          <p:spPr bwMode="auto">
            <a:xfrm>
              <a:off x="-829" y="2000"/>
              <a:ext cx="37"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 name="Freeform 63"/>
            <p:cNvSpPr>
              <a:spLocks/>
            </p:cNvSpPr>
            <p:nvPr/>
          </p:nvSpPr>
          <p:spPr bwMode="auto">
            <a:xfrm>
              <a:off x="-1026" y="2006"/>
              <a:ext cx="231" cy="369"/>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 name="Freeform 64"/>
            <p:cNvSpPr>
              <a:spLocks/>
            </p:cNvSpPr>
            <p:nvPr/>
          </p:nvSpPr>
          <p:spPr bwMode="auto">
            <a:xfrm>
              <a:off x="-1005" y="2006"/>
              <a:ext cx="210" cy="533"/>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9AB30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 name="Freeform 65"/>
            <p:cNvSpPr>
              <a:spLocks/>
            </p:cNvSpPr>
            <p:nvPr/>
          </p:nvSpPr>
          <p:spPr bwMode="auto">
            <a:xfrm>
              <a:off x="-829" y="1983"/>
              <a:ext cx="12" cy="16"/>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 name="Freeform 66"/>
            <p:cNvSpPr>
              <a:spLocks/>
            </p:cNvSpPr>
            <p:nvPr/>
          </p:nvSpPr>
          <p:spPr bwMode="auto">
            <a:xfrm>
              <a:off x="-1048" y="2556"/>
              <a:ext cx="20" cy="150"/>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 name="Freeform 67"/>
            <p:cNvSpPr>
              <a:spLocks/>
            </p:cNvSpPr>
            <p:nvPr/>
          </p:nvSpPr>
          <p:spPr bwMode="auto">
            <a:xfrm>
              <a:off x="-1127" y="2538"/>
              <a:ext cx="179" cy="28"/>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 name="Freeform 68"/>
            <p:cNvSpPr>
              <a:spLocks/>
            </p:cNvSpPr>
            <p:nvPr/>
          </p:nvSpPr>
          <p:spPr bwMode="auto">
            <a:xfrm>
              <a:off x="-1109" y="2538"/>
              <a:ext cx="161" cy="28"/>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 name="Freeform 69"/>
            <p:cNvSpPr>
              <a:spLocks/>
            </p:cNvSpPr>
            <p:nvPr/>
          </p:nvSpPr>
          <p:spPr bwMode="auto">
            <a:xfrm>
              <a:off x="-1103" y="2675"/>
              <a:ext cx="131" cy="45"/>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 name="Oval 70"/>
            <p:cNvSpPr>
              <a:spLocks noChangeArrowheads="1"/>
            </p:cNvSpPr>
            <p:nvPr/>
          </p:nvSpPr>
          <p:spPr bwMode="auto">
            <a:xfrm>
              <a:off x="-1103" y="2714"/>
              <a:ext cx="21" cy="22"/>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 name="Oval 71"/>
            <p:cNvSpPr>
              <a:spLocks noChangeArrowheads="1"/>
            </p:cNvSpPr>
            <p:nvPr/>
          </p:nvSpPr>
          <p:spPr bwMode="auto">
            <a:xfrm>
              <a:off x="-993" y="2714"/>
              <a:ext cx="21" cy="22"/>
            </a:xfrm>
            <a:prstGeom prst="ellipse">
              <a:avLst/>
            </a:pr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 name="Freeform 72"/>
            <p:cNvSpPr>
              <a:spLocks/>
            </p:cNvSpPr>
            <p:nvPr/>
          </p:nvSpPr>
          <p:spPr bwMode="auto">
            <a:xfrm>
              <a:off x="-1071" y="2393"/>
              <a:ext cx="33" cy="101"/>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004B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 name="Freeform 73"/>
            <p:cNvSpPr>
              <a:spLocks/>
            </p:cNvSpPr>
            <p:nvPr/>
          </p:nvSpPr>
          <p:spPr bwMode="auto">
            <a:xfrm>
              <a:off x="-1128" y="2393"/>
              <a:ext cx="79" cy="10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 name="Freeform 74"/>
            <p:cNvSpPr>
              <a:spLocks/>
            </p:cNvSpPr>
            <p:nvPr/>
          </p:nvSpPr>
          <p:spPr bwMode="auto">
            <a:xfrm>
              <a:off x="-1077" y="2393"/>
              <a:ext cx="28" cy="10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 name="Freeform 75"/>
            <p:cNvSpPr>
              <a:spLocks/>
            </p:cNvSpPr>
            <p:nvPr/>
          </p:nvSpPr>
          <p:spPr bwMode="auto">
            <a:xfrm>
              <a:off x="-1106" y="2437"/>
              <a:ext cx="15" cy="119"/>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 name="Freeform 76"/>
            <p:cNvSpPr>
              <a:spLocks/>
            </p:cNvSpPr>
            <p:nvPr/>
          </p:nvSpPr>
          <p:spPr bwMode="auto">
            <a:xfrm>
              <a:off x="-857" y="2706"/>
              <a:ext cx="132" cy="35"/>
            </a:xfrm>
            <a:custGeom>
              <a:avLst/>
              <a:gdLst>
                <a:gd name="T0" fmla="*/ 0 w 217"/>
                <a:gd name="T1" fmla="*/ 15 h 57"/>
                <a:gd name="T2" fmla="*/ 5 w 217"/>
                <a:gd name="T3" fmla="*/ 48 h 57"/>
                <a:gd name="T4" fmla="*/ 26 w 217"/>
                <a:gd name="T5" fmla="*/ 56 h 57"/>
                <a:gd name="T6" fmla="*/ 128 w 217"/>
                <a:gd name="T7" fmla="*/ 47 h 57"/>
                <a:gd name="T8" fmla="*/ 196 w 217"/>
                <a:gd name="T9" fmla="*/ 32 h 57"/>
                <a:gd name="T10" fmla="*/ 200 w 217"/>
                <a:gd name="T11" fmla="*/ 16 h 57"/>
                <a:gd name="T12" fmla="*/ 103 w 217"/>
                <a:gd name="T13" fmla="*/ 4 h 57"/>
                <a:gd name="T14" fmla="*/ 0 w 217"/>
                <a:gd name="T15" fmla="*/ 1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7" h="57">
                  <a:moveTo>
                    <a:pt x="0" y="15"/>
                  </a:moveTo>
                  <a:cubicBezTo>
                    <a:pt x="5" y="48"/>
                    <a:pt x="5" y="48"/>
                    <a:pt x="5" y="48"/>
                  </a:cubicBezTo>
                  <a:cubicBezTo>
                    <a:pt x="8" y="56"/>
                    <a:pt x="15" y="57"/>
                    <a:pt x="26" y="56"/>
                  </a:cubicBezTo>
                  <a:cubicBezTo>
                    <a:pt x="128" y="47"/>
                    <a:pt x="128" y="47"/>
                    <a:pt x="128" y="47"/>
                  </a:cubicBezTo>
                  <a:cubicBezTo>
                    <a:pt x="145" y="45"/>
                    <a:pt x="196" y="32"/>
                    <a:pt x="196" y="32"/>
                  </a:cubicBezTo>
                  <a:cubicBezTo>
                    <a:pt x="217" y="24"/>
                    <a:pt x="205" y="16"/>
                    <a:pt x="200" y="16"/>
                  </a:cubicBezTo>
                  <a:cubicBezTo>
                    <a:pt x="182" y="17"/>
                    <a:pt x="138" y="9"/>
                    <a:pt x="103" y="4"/>
                  </a:cubicBezTo>
                  <a:cubicBezTo>
                    <a:pt x="73" y="0"/>
                    <a:pt x="0" y="15"/>
                    <a:pt x="0" y="15"/>
                  </a:cubicBezTo>
                  <a:close/>
                </a:path>
              </a:pathLst>
            </a:custGeom>
            <a:solidFill>
              <a:srgbClr val="D7F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 name="Freeform 77"/>
            <p:cNvSpPr>
              <a:spLocks/>
            </p:cNvSpPr>
            <p:nvPr/>
          </p:nvSpPr>
          <p:spPr bwMode="auto">
            <a:xfrm>
              <a:off x="-858" y="2693"/>
              <a:ext cx="88" cy="28"/>
            </a:xfrm>
            <a:custGeom>
              <a:avLst/>
              <a:gdLst>
                <a:gd name="T0" fmla="*/ 1 w 144"/>
                <a:gd name="T1" fmla="*/ 8 h 45"/>
                <a:gd name="T2" fmla="*/ 2 w 144"/>
                <a:gd name="T3" fmla="*/ 36 h 45"/>
                <a:gd name="T4" fmla="*/ 125 w 144"/>
                <a:gd name="T5" fmla="*/ 36 h 45"/>
                <a:gd name="T6" fmla="*/ 138 w 144"/>
                <a:gd name="T7" fmla="*/ 30 h 45"/>
                <a:gd name="T8" fmla="*/ 46 w 144"/>
                <a:gd name="T9" fmla="*/ 0 h 45"/>
                <a:gd name="T10" fmla="*/ 1 w 144"/>
                <a:gd name="T11" fmla="*/ 8 h 45"/>
              </a:gdLst>
              <a:ahLst/>
              <a:cxnLst>
                <a:cxn ang="0">
                  <a:pos x="T0" y="T1"/>
                </a:cxn>
                <a:cxn ang="0">
                  <a:pos x="T2" y="T3"/>
                </a:cxn>
                <a:cxn ang="0">
                  <a:pos x="T4" y="T5"/>
                </a:cxn>
                <a:cxn ang="0">
                  <a:pos x="T6" y="T7"/>
                </a:cxn>
                <a:cxn ang="0">
                  <a:pos x="T8" y="T9"/>
                </a:cxn>
                <a:cxn ang="0">
                  <a:pos x="T10" y="T11"/>
                </a:cxn>
              </a:cxnLst>
              <a:rect l="0" t="0" r="r" b="b"/>
              <a:pathLst>
                <a:path w="144" h="45">
                  <a:moveTo>
                    <a:pt x="1" y="8"/>
                  </a:moveTo>
                  <a:cubicBezTo>
                    <a:pt x="2" y="19"/>
                    <a:pt x="0" y="30"/>
                    <a:pt x="2" y="36"/>
                  </a:cubicBezTo>
                  <a:cubicBezTo>
                    <a:pt x="4" y="45"/>
                    <a:pt x="125" y="36"/>
                    <a:pt x="125" y="36"/>
                  </a:cubicBezTo>
                  <a:cubicBezTo>
                    <a:pt x="128" y="36"/>
                    <a:pt x="144" y="31"/>
                    <a:pt x="138" y="30"/>
                  </a:cubicBezTo>
                  <a:cubicBezTo>
                    <a:pt x="108" y="26"/>
                    <a:pt x="46" y="12"/>
                    <a:pt x="46" y="0"/>
                  </a:cubicBezTo>
                  <a:lnTo>
                    <a:pt x="1" y="8"/>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 name="Freeform 78"/>
            <p:cNvSpPr>
              <a:spLocks/>
            </p:cNvSpPr>
            <p:nvPr/>
          </p:nvSpPr>
          <p:spPr bwMode="auto">
            <a:xfrm>
              <a:off x="-1165" y="2273"/>
              <a:ext cx="75" cy="134"/>
            </a:xfrm>
            <a:custGeom>
              <a:avLst/>
              <a:gdLst>
                <a:gd name="T0" fmla="*/ 54 w 124"/>
                <a:gd name="T1" fmla="*/ 0 h 222"/>
                <a:gd name="T2" fmla="*/ 124 w 124"/>
                <a:gd name="T3" fmla="*/ 183 h 222"/>
                <a:gd name="T4" fmla="*/ 53 w 124"/>
                <a:gd name="T5" fmla="*/ 29 h 222"/>
                <a:gd name="T6" fmla="*/ 66 w 124"/>
                <a:gd name="T7" fmla="*/ 14 h 222"/>
              </a:gdLst>
              <a:ahLst/>
              <a:cxnLst>
                <a:cxn ang="0">
                  <a:pos x="T0" y="T1"/>
                </a:cxn>
                <a:cxn ang="0">
                  <a:pos x="T2" y="T3"/>
                </a:cxn>
                <a:cxn ang="0">
                  <a:pos x="T4" y="T5"/>
                </a:cxn>
                <a:cxn ang="0">
                  <a:pos x="T6" y="T7"/>
                </a:cxn>
              </a:cxnLst>
              <a:rect l="0" t="0" r="r" b="b"/>
              <a:pathLst>
                <a:path w="124" h="222">
                  <a:moveTo>
                    <a:pt x="54" y="0"/>
                  </a:moveTo>
                  <a:cubicBezTo>
                    <a:pt x="0" y="54"/>
                    <a:pt x="14" y="222"/>
                    <a:pt x="124" y="183"/>
                  </a:cubicBezTo>
                  <a:cubicBezTo>
                    <a:pt x="81" y="156"/>
                    <a:pt x="29" y="84"/>
                    <a:pt x="53" y="29"/>
                  </a:cubicBezTo>
                  <a:cubicBezTo>
                    <a:pt x="58" y="17"/>
                    <a:pt x="64" y="14"/>
                    <a:pt x="66" y="14"/>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02" name="Group 81"/>
          <p:cNvGrpSpPr>
            <a:grpSpLocks noChangeAspect="1"/>
          </p:cNvGrpSpPr>
          <p:nvPr/>
        </p:nvGrpSpPr>
        <p:grpSpPr bwMode="auto">
          <a:xfrm>
            <a:off x="2565493" y="5016878"/>
            <a:ext cx="2144502" cy="1991429"/>
            <a:chOff x="2073" y="903"/>
            <a:chExt cx="1457" cy="1353"/>
          </a:xfrm>
        </p:grpSpPr>
        <p:sp>
          <p:nvSpPr>
            <p:cNvPr id="103" name="AutoShape 80"/>
            <p:cNvSpPr>
              <a:spLocks noChangeAspect="1" noChangeArrowheads="1" noTextEdit="1"/>
            </p:cNvSpPr>
            <p:nvPr/>
          </p:nvSpPr>
          <p:spPr bwMode="auto">
            <a:xfrm>
              <a:off x="2073" y="903"/>
              <a:ext cx="1457"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5" name="Freeform 83"/>
            <p:cNvSpPr>
              <a:spLocks/>
            </p:cNvSpPr>
            <p:nvPr/>
          </p:nvSpPr>
          <p:spPr bwMode="auto">
            <a:xfrm>
              <a:off x="2383" y="2012"/>
              <a:ext cx="808" cy="39"/>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6" name="Freeform 84"/>
            <p:cNvSpPr>
              <a:spLocks/>
            </p:cNvSpPr>
            <p:nvPr/>
          </p:nvSpPr>
          <p:spPr bwMode="auto">
            <a:xfrm>
              <a:off x="2774" y="1846"/>
              <a:ext cx="86" cy="173"/>
            </a:xfrm>
            <a:custGeom>
              <a:avLst/>
              <a:gdLst>
                <a:gd name="T0" fmla="*/ 51 w 86"/>
                <a:gd name="T1" fmla="*/ 172 h 173"/>
                <a:gd name="T2" fmla="*/ 86 w 86"/>
                <a:gd name="T3" fmla="*/ 173 h 173"/>
                <a:gd name="T4" fmla="*/ 29 w 86"/>
                <a:gd name="T5" fmla="*/ 0 h 173"/>
                <a:gd name="T6" fmla="*/ 0 w 86"/>
                <a:gd name="T7" fmla="*/ 8 h 173"/>
                <a:gd name="T8" fmla="*/ 51 w 86"/>
                <a:gd name="T9" fmla="*/ 172 h 173"/>
              </a:gdLst>
              <a:ahLst/>
              <a:cxnLst>
                <a:cxn ang="0">
                  <a:pos x="T0" y="T1"/>
                </a:cxn>
                <a:cxn ang="0">
                  <a:pos x="T2" y="T3"/>
                </a:cxn>
                <a:cxn ang="0">
                  <a:pos x="T4" y="T5"/>
                </a:cxn>
                <a:cxn ang="0">
                  <a:pos x="T6" y="T7"/>
                </a:cxn>
                <a:cxn ang="0">
                  <a:pos x="T8" y="T9"/>
                </a:cxn>
              </a:cxnLst>
              <a:rect l="0" t="0" r="r" b="b"/>
              <a:pathLst>
                <a:path w="86" h="173">
                  <a:moveTo>
                    <a:pt x="51" y="172"/>
                  </a:moveTo>
                  <a:lnTo>
                    <a:pt x="86" y="173"/>
                  </a:lnTo>
                  <a:lnTo>
                    <a:pt x="29" y="0"/>
                  </a:lnTo>
                  <a:lnTo>
                    <a:pt x="0" y="8"/>
                  </a:lnTo>
                  <a:lnTo>
                    <a:pt x="51" y="172"/>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7" name="Freeform 85"/>
            <p:cNvSpPr>
              <a:spLocks/>
            </p:cNvSpPr>
            <p:nvPr/>
          </p:nvSpPr>
          <p:spPr bwMode="auto">
            <a:xfrm>
              <a:off x="2715" y="1858"/>
              <a:ext cx="62" cy="160"/>
            </a:xfrm>
            <a:custGeom>
              <a:avLst/>
              <a:gdLst>
                <a:gd name="T0" fmla="*/ 28 w 62"/>
                <a:gd name="T1" fmla="*/ 160 h 160"/>
                <a:gd name="T2" fmla="*/ 62 w 62"/>
                <a:gd name="T3" fmla="*/ 158 h 160"/>
                <a:gd name="T4" fmla="*/ 35 w 62"/>
                <a:gd name="T5" fmla="*/ 0 h 160"/>
                <a:gd name="T6" fmla="*/ 0 w 62"/>
                <a:gd name="T7" fmla="*/ 0 h 160"/>
                <a:gd name="T8" fmla="*/ 28 w 62"/>
                <a:gd name="T9" fmla="*/ 160 h 160"/>
              </a:gdLst>
              <a:ahLst/>
              <a:cxnLst>
                <a:cxn ang="0">
                  <a:pos x="T0" y="T1"/>
                </a:cxn>
                <a:cxn ang="0">
                  <a:pos x="T2" y="T3"/>
                </a:cxn>
                <a:cxn ang="0">
                  <a:pos x="T4" y="T5"/>
                </a:cxn>
                <a:cxn ang="0">
                  <a:pos x="T6" y="T7"/>
                </a:cxn>
                <a:cxn ang="0">
                  <a:pos x="T8" y="T9"/>
                </a:cxn>
              </a:cxnLst>
              <a:rect l="0" t="0" r="r" b="b"/>
              <a:pathLst>
                <a:path w="62" h="160">
                  <a:moveTo>
                    <a:pt x="28" y="160"/>
                  </a:moveTo>
                  <a:lnTo>
                    <a:pt x="62" y="158"/>
                  </a:lnTo>
                  <a:lnTo>
                    <a:pt x="35" y="0"/>
                  </a:lnTo>
                  <a:lnTo>
                    <a:pt x="0" y="0"/>
                  </a:lnTo>
                  <a:lnTo>
                    <a:pt x="28" y="160"/>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8" name="Freeform 86"/>
            <p:cNvSpPr>
              <a:spLocks/>
            </p:cNvSpPr>
            <p:nvPr/>
          </p:nvSpPr>
          <p:spPr bwMode="auto">
            <a:xfrm>
              <a:off x="2817" y="2002"/>
              <a:ext cx="107" cy="43"/>
            </a:xfrm>
            <a:custGeom>
              <a:avLst/>
              <a:gdLst>
                <a:gd name="T0" fmla="*/ 7 w 176"/>
                <a:gd name="T1" fmla="*/ 71 h 71"/>
                <a:gd name="T2" fmla="*/ 58 w 176"/>
                <a:gd name="T3" fmla="*/ 65 h 71"/>
                <a:gd name="T4" fmla="*/ 59 w 176"/>
                <a:gd name="T5" fmla="*/ 59 h 71"/>
                <a:gd name="T6" fmla="*/ 130 w 176"/>
                <a:gd name="T7" fmla="*/ 58 h 71"/>
                <a:gd name="T8" fmla="*/ 172 w 176"/>
                <a:gd name="T9" fmla="*/ 48 h 71"/>
                <a:gd name="T10" fmla="*/ 175 w 176"/>
                <a:gd name="T11" fmla="*/ 41 h 71"/>
                <a:gd name="T12" fmla="*/ 64 w 176"/>
                <a:gd name="T13" fmla="*/ 0 h 71"/>
                <a:gd name="T14" fmla="*/ 62 w 176"/>
                <a:gd name="T15" fmla="*/ 0 h 71"/>
                <a:gd name="T16" fmla="*/ 39 w 176"/>
                <a:gd name="T17" fmla="*/ 19 h 71"/>
                <a:gd name="T18" fmla="*/ 6 w 176"/>
                <a:gd name="T19" fmla="*/ 7 h 71"/>
                <a:gd name="T20" fmla="*/ 7 w 176"/>
                <a:gd name="T21"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6" h="71">
                  <a:moveTo>
                    <a:pt x="7" y="71"/>
                  </a:moveTo>
                  <a:cubicBezTo>
                    <a:pt x="58" y="65"/>
                    <a:pt x="58" y="65"/>
                    <a:pt x="58" y="65"/>
                  </a:cubicBezTo>
                  <a:cubicBezTo>
                    <a:pt x="59" y="59"/>
                    <a:pt x="59" y="59"/>
                    <a:pt x="59" y="59"/>
                  </a:cubicBezTo>
                  <a:cubicBezTo>
                    <a:pt x="75" y="60"/>
                    <a:pt x="112" y="60"/>
                    <a:pt x="130" y="58"/>
                  </a:cubicBezTo>
                  <a:cubicBezTo>
                    <a:pt x="143" y="57"/>
                    <a:pt x="163" y="54"/>
                    <a:pt x="172" y="48"/>
                  </a:cubicBezTo>
                  <a:cubicBezTo>
                    <a:pt x="174" y="47"/>
                    <a:pt x="176" y="43"/>
                    <a:pt x="175" y="41"/>
                  </a:cubicBezTo>
                  <a:cubicBezTo>
                    <a:pt x="171" y="20"/>
                    <a:pt x="88" y="22"/>
                    <a:pt x="64" y="0"/>
                  </a:cubicBezTo>
                  <a:cubicBezTo>
                    <a:pt x="62" y="0"/>
                    <a:pt x="62" y="0"/>
                    <a:pt x="62" y="0"/>
                  </a:cubicBezTo>
                  <a:cubicBezTo>
                    <a:pt x="57" y="5"/>
                    <a:pt x="52" y="18"/>
                    <a:pt x="39" y="19"/>
                  </a:cubicBezTo>
                  <a:cubicBezTo>
                    <a:pt x="27" y="21"/>
                    <a:pt x="12" y="11"/>
                    <a:pt x="6" y="7"/>
                  </a:cubicBezTo>
                  <a:cubicBezTo>
                    <a:pt x="0" y="14"/>
                    <a:pt x="5" y="70"/>
                    <a:pt x="7" y="7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 name="Freeform 87"/>
            <p:cNvSpPr>
              <a:spLocks/>
            </p:cNvSpPr>
            <p:nvPr/>
          </p:nvSpPr>
          <p:spPr bwMode="auto">
            <a:xfrm>
              <a:off x="2737" y="2002"/>
              <a:ext cx="106" cy="43"/>
            </a:xfrm>
            <a:custGeom>
              <a:avLst/>
              <a:gdLst>
                <a:gd name="T0" fmla="*/ 5 w 175"/>
                <a:gd name="T1" fmla="*/ 70 h 70"/>
                <a:gd name="T2" fmla="*/ 56 w 175"/>
                <a:gd name="T3" fmla="*/ 66 h 70"/>
                <a:gd name="T4" fmla="*/ 57 w 175"/>
                <a:gd name="T5" fmla="*/ 59 h 70"/>
                <a:gd name="T6" fmla="*/ 128 w 175"/>
                <a:gd name="T7" fmla="*/ 61 h 70"/>
                <a:gd name="T8" fmla="*/ 171 w 175"/>
                <a:gd name="T9" fmla="*/ 52 h 70"/>
                <a:gd name="T10" fmla="*/ 174 w 175"/>
                <a:gd name="T11" fmla="*/ 45 h 70"/>
                <a:gd name="T12" fmla="*/ 65 w 175"/>
                <a:gd name="T13" fmla="*/ 0 h 70"/>
                <a:gd name="T14" fmla="*/ 63 w 175"/>
                <a:gd name="T15" fmla="*/ 0 h 70"/>
                <a:gd name="T16" fmla="*/ 39 w 175"/>
                <a:gd name="T17" fmla="*/ 19 h 70"/>
                <a:gd name="T18" fmla="*/ 6 w 175"/>
                <a:gd name="T19" fmla="*/ 5 h 70"/>
                <a:gd name="T20" fmla="*/ 5 w 175"/>
                <a:gd name="T21"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5" h="70">
                  <a:moveTo>
                    <a:pt x="5" y="70"/>
                  </a:moveTo>
                  <a:cubicBezTo>
                    <a:pt x="56" y="66"/>
                    <a:pt x="56" y="66"/>
                    <a:pt x="56" y="66"/>
                  </a:cubicBezTo>
                  <a:cubicBezTo>
                    <a:pt x="57" y="59"/>
                    <a:pt x="57" y="59"/>
                    <a:pt x="57" y="59"/>
                  </a:cubicBezTo>
                  <a:cubicBezTo>
                    <a:pt x="74" y="61"/>
                    <a:pt x="110" y="62"/>
                    <a:pt x="128" y="61"/>
                  </a:cubicBezTo>
                  <a:cubicBezTo>
                    <a:pt x="142" y="60"/>
                    <a:pt x="161" y="58"/>
                    <a:pt x="171" y="52"/>
                  </a:cubicBezTo>
                  <a:cubicBezTo>
                    <a:pt x="172" y="51"/>
                    <a:pt x="175" y="48"/>
                    <a:pt x="174" y="45"/>
                  </a:cubicBezTo>
                  <a:cubicBezTo>
                    <a:pt x="170" y="25"/>
                    <a:pt x="88" y="23"/>
                    <a:pt x="65" y="0"/>
                  </a:cubicBezTo>
                  <a:cubicBezTo>
                    <a:pt x="63" y="0"/>
                    <a:pt x="63" y="0"/>
                    <a:pt x="63" y="0"/>
                  </a:cubicBezTo>
                  <a:cubicBezTo>
                    <a:pt x="57" y="6"/>
                    <a:pt x="52" y="18"/>
                    <a:pt x="39" y="19"/>
                  </a:cubicBezTo>
                  <a:cubicBezTo>
                    <a:pt x="26" y="20"/>
                    <a:pt x="12" y="10"/>
                    <a:pt x="6" y="5"/>
                  </a:cubicBezTo>
                  <a:cubicBezTo>
                    <a:pt x="0" y="12"/>
                    <a:pt x="3" y="69"/>
                    <a:pt x="5" y="7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 name="Freeform 88"/>
            <p:cNvSpPr>
              <a:spLocks/>
            </p:cNvSpPr>
            <p:nvPr/>
          </p:nvSpPr>
          <p:spPr bwMode="auto">
            <a:xfrm>
              <a:off x="2593" y="1583"/>
              <a:ext cx="64" cy="107"/>
            </a:xfrm>
            <a:custGeom>
              <a:avLst/>
              <a:gdLst>
                <a:gd name="T0" fmla="*/ 103 w 105"/>
                <a:gd name="T1" fmla="*/ 133 h 176"/>
                <a:gd name="T2" fmla="*/ 83 w 105"/>
                <a:gd name="T3" fmla="*/ 0 h 176"/>
                <a:gd name="T4" fmla="*/ 0 w 105"/>
                <a:gd name="T5" fmla="*/ 12 h 176"/>
                <a:gd name="T6" fmla="*/ 19 w 105"/>
                <a:gd name="T7" fmla="*/ 145 h 176"/>
                <a:gd name="T8" fmla="*/ 67 w 105"/>
                <a:gd name="T9" fmla="*/ 172 h 176"/>
                <a:gd name="T10" fmla="*/ 103 w 105"/>
                <a:gd name="T11" fmla="*/ 133 h 176"/>
              </a:gdLst>
              <a:ahLst/>
              <a:cxnLst>
                <a:cxn ang="0">
                  <a:pos x="T0" y="T1"/>
                </a:cxn>
                <a:cxn ang="0">
                  <a:pos x="T2" y="T3"/>
                </a:cxn>
                <a:cxn ang="0">
                  <a:pos x="T4" y="T5"/>
                </a:cxn>
                <a:cxn ang="0">
                  <a:pos x="T6" y="T7"/>
                </a:cxn>
                <a:cxn ang="0">
                  <a:pos x="T8" y="T9"/>
                </a:cxn>
                <a:cxn ang="0">
                  <a:pos x="T10" y="T11"/>
                </a:cxn>
              </a:cxnLst>
              <a:rect l="0" t="0" r="r" b="b"/>
              <a:pathLst>
                <a:path w="105" h="176">
                  <a:moveTo>
                    <a:pt x="103" y="133"/>
                  </a:moveTo>
                  <a:cubicBezTo>
                    <a:pt x="83" y="0"/>
                    <a:pt x="83" y="0"/>
                    <a:pt x="83" y="0"/>
                  </a:cubicBezTo>
                  <a:cubicBezTo>
                    <a:pt x="0" y="12"/>
                    <a:pt x="0" y="12"/>
                    <a:pt x="0" y="12"/>
                  </a:cubicBezTo>
                  <a:cubicBezTo>
                    <a:pt x="19" y="145"/>
                    <a:pt x="19" y="145"/>
                    <a:pt x="19" y="145"/>
                  </a:cubicBezTo>
                  <a:cubicBezTo>
                    <a:pt x="22" y="161"/>
                    <a:pt x="37" y="176"/>
                    <a:pt x="67" y="172"/>
                  </a:cubicBezTo>
                  <a:cubicBezTo>
                    <a:pt x="98" y="167"/>
                    <a:pt x="105" y="149"/>
                    <a:pt x="103" y="13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1" name="Freeform 89"/>
            <p:cNvSpPr>
              <a:spLocks/>
            </p:cNvSpPr>
            <p:nvPr/>
          </p:nvSpPr>
          <p:spPr bwMode="auto">
            <a:xfrm>
              <a:off x="2587" y="1581"/>
              <a:ext cx="57" cy="28"/>
            </a:xfrm>
            <a:custGeom>
              <a:avLst/>
              <a:gdLst>
                <a:gd name="T0" fmla="*/ 3 w 95"/>
                <a:gd name="T1" fmla="*/ 19 h 46"/>
                <a:gd name="T2" fmla="*/ 95 w 95"/>
                <a:gd name="T3" fmla="*/ 16 h 46"/>
                <a:gd name="T4" fmla="*/ 93 w 95"/>
                <a:gd name="T5" fmla="*/ 0 h 46"/>
                <a:gd name="T6" fmla="*/ 0 w 95"/>
                <a:gd name="T7" fmla="*/ 3 h 46"/>
                <a:gd name="T8" fmla="*/ 3 w 95"/>
                <a:gd name="T9" fmla="*/ 19 h 46"/>
              </a:gdLst>
              <a:ahLst/>
              <a:cxnLst>
                <a:cxn ang="0">
                  <a:pos x="T0" y="T1"/>
                </a:cxn>
                <a:cxn ang="0">
                  <a:pos x="T2" y="T3"/>
                </a:cxn>
                <a:cxn ang="0">
                  <a:pos x="T4" y="T5"/>
                </a:cxn>
                <a:cxn ang="0">
                  <a:pos x="T6" y="T7"/>
                </a:cxn>
                <a:cxn ang="0">
                  <a:pos x="T8" y="T9"/>
                </a:cxn>
              </a:cxnLst>
              <a:rect l="0" t="0" r="r" b="b"/>
              <a:pathLst>
                <a:path w="95" h="46">
                  <a:moveTo>
                    <a:pt x="3" y="19"/>
                  </a:moveTo>
                  <a:cubicBezTo>
                    <a:pt x="33" y="46"/>
                    <a:pt x="60" y="35"/>
                    <a:pt x="95" y="16"/>
                  </a:cubicBezTo>
                  <a:cubicBezTo>
                    <a:pt x="93" y="0"/>
                    <a:pt x="93" y="0"/>
                    <a:pt x="93" y="0"/>
                  </a:cubicBezTo>
                  <a:cubicBezTo>
                    <a:pt x="0" y="3"/>
                    <a:pt x="0" y="3"/>
                    <a:pt x="0" y="3"/>
                  </a:cubicBezTo>
                  <a:lnTo>
                    <a:pt x="3" y="19"/>
                  </a:ln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2" name="Freeform 90"/>
            <p:cNvSpPr>
              <a:spLocks noEditPoints="1"/>
            </p:cNvSpPr>
            <p:nvPr/>
          </p:nvSpPr>
          <p:spPr bwMode="auto">
            <a:xfrm>
              <a:off x="2956" y="1745"/>
              <a:ext cx="108" cy="288"/>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2"/>
                    <a:pt x="0" y="6"/>
                  </a:cubicBezTo>
                  <a:cubicBezTo>
                    <a:pt x="0" y="4"/>
                    <a:pt x="0" y="3"/>
                    <a:pt x="1" y="2"/>
                  </a:cubicBezTo>
                  <a:cubicBezTo>
                    <a:pt x="2" y="1"/>
                    <a:pt x="3" y="0"/>
                    <a:pt x="4" y="0"/>
                  </a:cubicBezTo>
                  <a:cubicBezTo>
                    <a:pt x="99" y="0"/>
                    <a:pt x="99" y="0"/>
                    <a:pt x="99" y="0"/>
                  </a:cubicBezTo>
                  <a:cubicBezTo>
                    <a:pt x="101" y="0"/>
                    <a:pt x="103" y="1"/>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3" name="Freeform 91"/>
            <p:cNvSpPr>
              <a:spLocks noEditPoints="1"/>
            </p:cNvSpPr>
            <p:nvPr/>
          </p:nvSpPr>
          <p:spPr bwMode="auto">
            <a:xfrm>
              <a:off x="2493" y="1745"/>
              <a:ext cx="108" cy="288"/>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1"/>
                    <a:pt x="77" y="0"/>
                    <a:pt x="79" y="0"/>
                  </a:cubicBezTo>
                  <a:cubicBezTo>
                    <a:pt x="174" y="0"/>
                    <a:pt x="174" y="0"/>
                    <a:pt x="174" y="0"/>
                  </a:cubicBezTo>
                  <a:cubicBezTo>
                    <a:pt x="175" y="0"/>
                    <a:pt x="176" y="1"/>
                    <a:pt x="177" y="2"/>
                  </a:cubicBezTo>
                  <a:cubicBezTo>
                    <a:pt x="178" y="3"/>
                    <a:pt x="178" y="4"/>
                    <a:pt x="178" y="6"/>
                  </a:cubicBezTo>
                  <a:cubicBezTo>
                    <a:pt x="173" y="22"/>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4" name="Freeform 92"/>
            <p:cNvSpPr>
              <a:spLocks/>
            </p:cNvSpPr>
            <p:nvPr/>
          </p:nvSpPr>
          <p:spPr bwMode="auto">
            <a:xfrm>
              <a:off x="2474" y="1745"/>
              <a:ext cx="609" cy="38"/>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5" name="Oval 93"/>
            <p:cNvSpPr>
              <a:spLocks noChangeArrowheads="1"/>
            </p:cNvSpPr>
            <p:nvPr/>
          </p:nvSpPr>
          <p:spPr bwMode="auto">
            <a:xfrm>
              <a:off x="2474" y="1720"/>
              <a:ext cx="609" cy="49"/>
            </a:xfrm>
            <a:prstGeom prst="ellipse">
              <a:avLst/>
            </a:pr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6" name="Rectangle 94"/>
            <p:cNvSpPr>
              <a:spLocks noChangeArrowheads="1"/>
            </p:cNvSpPr>
            <p:nvPr/>
          </p:nvSpPr>
          <p:spPr bwMode="auto">
            <a:xfrm>
              <a:off x="2748" y="1741"/>
              <a:ext cx="4" cy="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7" name="Freeform 95"/>
            <p:cNvSpPr>
              <a:spLocks/>
            </p:cNvSpPr>
            <p:nvPr/>
          </p:nvSpPr>
          <p:spPr bwMode="auto">
            <a:xfrm>
              <a:off x="2619" y="1745"/>
              <a:ext cx="133" cy="12"/>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 name="Freeform 96"/>
            <p:cNvSpPr>
              <a:spLocks/>
            </p:cNvSpPr>
            <p:nvPr/>
          </p:nvSpPr>
          <p:spPr bwMode="auto">
            <a:xfrm>
              <a:off x="2619" y="1740"/>
              <a:ext cx="133" cy="13"/>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 name="Rectangle 97"/>
            <p:cNvSpPr>
              <a:spLocks noChangeArrowheads="1"/>
            </p:cNvSpPr>
            <p:nvPr/>
          </p:nvSpPr>
          <p:spPr bwMode="auto">
            <a:xfrm>
              <a:off x="2847" y="1738"/>
              <a:ext cx="112"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 name="Freeform 98"/>
            <p:cNvSpPr>
              <a:spLocks/>
            </p:cNvSpPr>
            <p:nvPr/>
          </p:nvSpPr>
          <p:spPr bwMode="auto">
            <a:xfrm>
              <a:off x="2843" y="1730"/>
              <a:ext cx="120" cy="9"/>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 name="Rectangle 99"/>
            <p:cNvSpPr>
              <a:spLocks noChangeArrowheads="1"/>
            </p:cNvSpPr>
            <p:nvPr/>
          </p:nvSpPr>
          <p:spPr bwMode="auto">
            <a:xfrm>
              <a:off x="2886" y="1693"/>
              <a:ext cx="35" cy="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 name="Freeform 100"/>
            <p:cNvSpPr>
              <a:spLocks/>
            </p:cNvSpPr>
            <p:nvPr/>
          </p:nvSpPr>
          <p:spPr bwMode="auto">
            <a:xfrm>
              <a:off x="2740" y="1501"/>
              <a:ext cx="326" cy="194"/>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 name="Freeform 101"/>
            <p:cNvSpPr>
              <a:spLocks/>
            </p:cNvSpPr>
            <p:nvPr/>
          </p:nvSpPr>
          <p:spPr bwMode="auto">
            <a:xfrm>
              <a:off x="2752" y="1512"/>
              <a:ext cx="302" cy="172"/>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 name="Freeform 102"/>
            <p:cNvSpPr>
              <a:spLocks/>
            </p:cNvSpPr>
            <p:nvPr/>
          </p:nvSpPr>
          <p:spPr bwMode="auto">
            <a:xfrm>
              <a:off x="2794" y="1557"/>
              <a:ext cx="73" cy="16"/>
            </a:xfrm>
            <a:custGeom>
              <a:avLst/>
              <a:gdLst>
                <a:gd name="T0" fmla="*/ 120 w 120"/>
                <a:gd name="T1" fmla="*/ 17 h 26"/>
                <a:gd name="T2" fmla="*/ 110 w 120"/>
                <a:gd name="T3" fmla="*/ 26 h 26"/>
                <a:gd name="T4" fmla="*/ 9 w 120"/>
                <a:gd name="T5" fmla="*/ 26 h 26"/>
                <a:gd name="T6" fmla="*/ 0 w 120"/>
                <a:gd name="T7" fmla="*/ 17 h 26"/>
                <a:gd name="T8" fmla="*/ 0 w 120"/>
                <a:gd name="T9" fmla="*/ 9 h 26"/>
                <a:gd name="T10" fmla="*/ 9 w 120"/>
                <a:gd name="T11" fmla="*/ 0 h 26"/>
                <a:gd name="T12" fmla="*/ 110 w 120"/>
                <a:gd name="T13" fmla="*/ 0 h 26"/>
                <a:gd name="T14" fmla="*/ 120 w 120"/>
                <a:gd name="T15" fmla="*/ 9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9"/>
                    <a:pt x="0" y="9"/>
                    <a:pt x="0" y="9"/>
                  </a:cubicBezTo>
                  <a:cubicBezTo>
                    <a:pt x="0" y="4"/>
                    <a:pt x="4" y="0"/>
                    <a:pt x="9" y="0"/>
                  </a:cubicBezTo>
                  <a:cubicBezTo>
                    <a:pt x="110" y="0"/>
                    <a:pt x="110" y="0"/>
                    <a:pt x="110" y="0"/>
                  </a:cubicBezTo>
                  <a:cubicBezTo>
                    <a:pt x="115" y="0"/>
                    <a:pt x="120" y="4"/>
                    <a:pt x="120" y="9"/>
                  </a:cubicBezTo>
                  <a:cubicBezTo>
                    <a:pt x="120" y="17"/>
                    <a:pt x="120" y="17"/>
                    <a:pt x="120" y="17"/>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 name="Freeform 103"/>
            <p:cNvSpPr>
              <a:spLocks/>
            </p:cNvSpPr>
            <p:nvPr/>
          </p:nvSpPr>
          <p:spPr bwMode="auto">
            <a:xfrm>
              <a:off x="2794" y="1579"/>
              <a:ext cx="129" cy="16"/>
            </a:xfrm>
            <a:custGeom>
              <a:avLst/>
              <a:gdLst>
                <a:gd name="T0" fmla="*/ 212 w 212"/>
                <a:gd name="T1" fmla="*/ 17 h 27"/>
                <a:gd name="T2" fmla="*/ 203 w 212"/>
                <a:gd name="T3" fmla="*/ 27 h 27"/>
                <a:gd name="T4" fmla="*/ 9 w 212"/>
                <a:gd name="T5" fmla="*/ 27 h 27"/>
                <a:gd name="T6" fmla="*/ 0 w 212"/>
                <a:gd name="T7" fmla="*/ 17 h 27"/>
                <a:gd name="T8" fmla="*/ 0 w 212"/>
                <a:gd name="T9" fmla="*/ 10 h 27"/>
                <a:gd name="T10" fmla="*/ 9 w 212"/>
                <a:gd name="T11" fmla="*/ 0 h 27"/>
                <a:gd name="T12" fmla="*/ 203 w 212"/>
                <a:gd name="T13" fmla="*/ 0 h 27"/>
                <a:gd name="T14" fmla="*/ 212 w 212"/>
                <a:gd name="T15" fmla="*/ 10 h 27"/>
                <a:gd name="T16" fmla="*/ 212 w 212"/>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7">
                  <a:moveTo>
                    <a:pt x="212" y="17"/>
                  </a:moveTo>
                  <a:cubicBezTo>
                    <a:pt x="212" y="22"/>
                    <a:pt x="208" y="27"/>
                    <a:pt x="203" y="27"/>
                  </a:cubicBezTo>
                  <a:cubicBezTo>
                    <a:pt x="9" y="27"/>
                    <a:pt x="9" y="27"/>
                    <a:pt x="9" y="27"/>
                  </a:cubicBezTo>
                  <a:cubicBezTo>
                    <a:pt x="4" y="27"/>
                    <a:pt x="0" y="22"/>
                    <a:pt x="0" y="17"/>
                  </a:cubicBezTo>
                  <a:cubicBezTo>
                    <a:pt x="0" y="10"/>
                    <a:pt x="0" y="10"/>
                    <a:pt x="0" y="10"/>
                  </a:cubicBezTo>
                  <a:cubicBezTo>
                    <a:pt x="0" y="5"/>
                    <a:pt x="4" y="0"/>
                    <a:pt x="9" y="0"/>
                  </a:cubicBezTo>
                  <a:cubicBezTo>
                    <a:pt x="203" y="0"/>
                    <a:pt x="203" y="0"/>
                    <a:pt x="203" y="0"/>
                  </a:cubicBezTo>
                  <a:cubicBezTo>
                    <a:pt x="208" y="0"/>
                    <a:pt x="212" y="5"/>
                    <a:pt x="212" y="10"/>
                  </a:cubicBezTo>
                  <a:cubicBezTo>
                    <a:pt x="212" y="17"/>
                    <a:pt x="212" y="17"/>
                    <a:pt x="212" y="17"/>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 name="Freeform 104"/>
            <p:cNvSpPr>
              <a:spLocks/>
            </p:cNvSpPr>
            <p:nvPr/>
          </p:nvSpPr>
          <p:spPr bwMode="auto">
            <a:xfrm>
              <a:off x="2865" y="1601"/>
              <a:ext cx="129" cy="16"/>
            </a:xfrm>
            <a:custGeom>
              <a:avLst/>
              <a:gdLst>
                <a:gd name="T0" fmla="*/ 212 w 212"/>
                <a:gd name="T1" fmla="*/ 17 h 26"/>
                <a:gd name="T2" fmla="*/ 203 w 212"/>
                <a:gd name="T3" fmla="*/ 26 h 26"/>
                <a:gd name="T4" fmla="*/ 9 w 212"/>
                <a:gd name="T5" fmla="*/ 26 h 26"/>
                <a:gd name="T6" fmla="*/ 0 w 212"/>
                <a:gd name="T7" fmla="*/ 17 h 26"/>
                <a:gd name="T8" fmla="*/ 0 w 212"/>
                <a:gd name="T9" fmla="*/ 9 h 26"/>
                <a:gd name="T10" fmla="*/ 9 w 212"/>
                <a:gd name="T11" fmla="*/ 0 h 26"/>
                <a:gd name="T12" fmla="*/ 203 w 212"/>
                <a:gd name="T13" fmla="*/ 0 h 26"/>
                <a:gd name="T14" fmla="*/ 212 w 212"/>
                <a:gd name="T15" fmla="*/ 9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9"/>
                    <a:pt x="0" y="9"/>
                    <a:pt x="0" y="9"/>
                  </a:cubicBezTo>
                  <a:cubicBezTo>
                    <a:pt x="0" y="4"/>
                    <a:pt x="4" y="0"/>
                    <a:pt x="9" y="0"/>
                  </a:cubicBezTo>
                  <a:cubicBezTo>
                    <a:pt x="203" y="0"/>
                    <a:pt x="203" y="0"/>
                    <a:pt x="203" y="0"/>
                  </a:cubicBezTo>
                  <a:cubicBezTo>
                    <a:pt x="208" y="0"/>
                    <a:pt x="212" y="4"/>
                    <a:pt x="212" y="9"/>
                  </a:cubicBezTo>
                  <a:cubicBezTo>
                    <a:pt x="212" y="17"/>
                    <a:pt x="212" y="17"/>
                    <a:pt x="212" y="17"/>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 name="Freeform 105"/>
            <p:cNvSpPr>
              <a:spLocks/>
            </p:cNvSpPr>
            <p:nvPr/>
          </p:nvSpPr>
          <p:spPr bwMode="auto">
            <a:xfrm>
              <a:off x="2865" y="1623"/>
              <a:ext cx="158" cy="16"/>
            </a:xfrm>
            <a:custGeom>
              <a:avLst/>
              <a:gdLst>
                <a:gd name="T0" fmla="*/ 259 w 259"/>
                <a:gd name="T1" fmla="*/ 17 h 27"/>
                <a:gd name="T2" fmla="*/ 249 w 259"/>
                <a:gd name="T3" fmla="*/ 27 h 27"/>
                <a:gd name="T4" fmla="*/ 9 w 259"/>
                <a:gd name="T5" fmla="*/ 27 h 27"/>
                <a:gd name="T6" fmla="*/ 0 w 259"/>
                <a:gd name="T7" fmla="*/ 17 h 27"/>
                <a:gd name="T8" fmla="*/ 0 w 259"/>
                <a:gd name="T9" fmla="*/ 10 h 27"/>
                <a:gd name="T10" fmla="*/ 9 w 259"/>
                <a:gd name="T11" fmla="*/ 0 h 27"/>
                <a:gd name="T12" fmla="*/ 249 w 259"/>
                <a:gd name="T13" fmla="*/ 0 h 27"/>
                <a:gd name="T14" fmla="*/ 259 w 259"/>
                <a:gd name="T15" fmla="*/ 10 h 27"/>
                <a:gd name="T16" fmla="*/ 259 w 259"/>
                <a:gd name="T17" fmla="*/ 1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7">
                  <a:moveTo>
                    <a:pt x="259" y="17"/>
                  </a:moveTo>
                  <a:cubicBezTo>
                    <a:pt x="259" y="22"/>
                    <a:pt x="255" y="27"/>
                    <a:pt x="249" y="27"/>
                  </a:cubicBezTo>
                  <a:cubicBezTo>
                    <a:pt x="9" y="27"/>
                    <a:pt x="9" y="27"/>
                    <a:pt x="9" y="27"/>
                  </a:cubicBezTo>
                  <a:cubicBezTo>
                    <a:pt x="4" y="27"/>
                    <a:pt x="0" y="22"/>
                    <a:pt x="0" y="17"/>
                  </a:cubicBezTo>
                  <a:cubicBezTo>
                    <a:pt x="0" y="10"/>
                    <a:pt x="0" y="10"/>
                    <a:pt x="0" y="10"/>
                  </a:cubicBezTo>
                  <a:cubicBezTo>
                    <a:pt x="0" y="5"/>
                    <a:pt x="4" y="0"/>
                    <a:pt x="9" y="0"/>
                  </a:cubicBezTo>
                  <a:cubicBezTo>
                    <a:pt x="249" y="0"/>
                    <a:pt x="249" y="0"/>
                    <a:pt x="249" y="0"/>
                  </a:cubicBezTo>
                  <a:cubicBezTo>
                    <a:pt x="255" y="0"/>
                    <a:pt x="259" y="5"/>
                    <a:pt x="259" y="10"/>
                  </a:cubicBezTo>
                  <a:cubicBezTo>
                    <a:pt x="259" y="17"/>
                    <a:pt x="259" y="17"/>
                    <a:pt x="259" y="17"/>
                  </a:cubicBezTo>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 name="Freeform 106"/>
            <p:cNvSpPr>
              <a:spLocks/>
            </p:cNvSpPr>
            <p:nvPr/>
          </p:nvSpPr>
          <p:spPr bwMode="auto">
            <a:xfrm>
              <a:off x="2752" y="1513"/>
              <a:ext cx="300" cy="171"/>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2 h 283"/>
                <a:gd name="T22" fmla="*/ 321 w 493"/>
                <a:gd name="T23" fmla="*/ 182 h 283"/>
                <a:gd name="T24" fmla="*/ 303 w 493"/>
                <a:gd name="T25" fmla="*/ 172 h 283"/>
                <a:gd name="T26" fmla="*/ 195 w 493"/>
                <a:gd name="T27" fmla="*/ 172 h 283"/>
                <a:gd name="T28" fmla="*/ 186 w 493"/>
                <a:gd name="T29" fmla="*/ 163 h 283"/>
                <a:gd name="T30" fmla="*/ 186 w 493"/>
                <a:gd name="T31" fmla="*/ 155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09 h 283"/>
                <a:gd name="T46" fmla="*/ 194 w 493"/>
                <a:gd name="T47" fmla="*/ 109 h 283"/>
                <a:gd name="T48" fmla="*/ 176 w 493"/>
                <a:gd name="T49" fmla="*/ 99 h 283"/>
                <a:gd name="T50" fmla="*/ 78 w 493"/>
                <a:gd name="T51" fmla="*/ 99 h 283"/>
                <a:gd name="T52" fmla="*/ 69 w 493"/>
                <a:gd name="T53" fmla="*/ 90 h 283"/>
                <a:gd name="T54" fmla="*/ 69 w 493"/>
                <a:gd name="T55" fmla="*/ 82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4"/>
                    <a:pt x="186" y="199"/>
                  </a:cubicBezTo>
                  <a:cubicBezTo>
                    <a:pt x="186" y="192"/>
                    <a:pt x="186" y="192"/>
                    <a:pt x="186" y="192"/>
                  </a:cubicBezTo>
                  <a:cubicBezTo>
                    <a:pt x="186" y="187"/>
                    <a:pt x="190" y="182"/>
                    <a:pt x="195" y="182"/>
                  </a:cubicBezTo>
                  <a:cubicBezTo>
                    <a:pt x="321" y="182"/>
                    <a:pt x="321" y="182"/>
                    <a:pt x="321" y="182"/>
                  </a:cubicBezTo>
                  <a:cubicBezTo>
                    <a:pt x="303" y="172"/>
                    <a:pt x="303" y="172"/>
                    <a:pt x="303" y="172"/>
                  </a:cubicBezTo>
                  <a:cubicBezTo>
                    <a:pt x="195" y="172"/>
                    <a:pt x="195" y="172"/>
                    <a:pt x="195" y="172"/>
                  </a:cubicBezTo>
                  <a:cubicBezTo>
                    <a:pt x="190" y="172"/>
                    <a:pt x="186" y="168"/>
                    <a:pt x="186" y="163"/>
                  </a:cubicBezTo>
                  <a:cubicBezTo>
                    <a:pt x="186" y="155"/>
                    <a:pt x="186" y="155"/>
                    <a:pt x="186" y="155"/>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1"/>
                    <a:pt x="69" y="126"/>
                  </a:cubicBezTo>
                  <a:cubicBezTo>
                    <a:pt x="69" y="119"/>
                    <a:pt x="69" y="119"/>
                    <a:pt x="69" y="119"/>
                  </a:cubicBezTo>
                  <a:cubicBezTo>
                    <a:pt x="69" y="114"/>
                    <a:pt x="73" y="109"/>
                    <a:pt x="78" y="109"/>
                  </a:cubicBezTo>
                  <a:cubicBezTo>
                    <a:pt x="194" y="109"/>
                    <a:pt x="194" y="109"/>
                    <a:pt x="194" y="109"/>
                  </a:cubicBezTo>
                  <a:cubicBezTo>
                    <a:pt x="176" y="99"/>
                    <a:pt x="176" y="99"/>
                    <a:pt x="176" y="99"/>
                  </a:cubicBezTo>
                  <a:cubicBezTo>
                    <a:pt x="78" y="99"/>
                    <a:pt x="78" y="99"/>
                    <a:pt x="78" y="99"/>
                  </a:cubicBezTo>
                  <a:cubicBezTo>
                    <a:pt x="73" y="99"/>
                    <a:pt x="69" y="95"/>
                    <a:pt x="69" y="90"/>
                  </a:cubicBezTo>
                  <a:cubicBezTo>
                    <a:pt x="69" y="82"/>
                    <a:pt x="69" y="82"/>
                    <a:pt x="69" y="82"/>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 name="Freeform 107"/>
            <p:cNvSpPr>
              <a:spLocks/>
            </p:cNvSpPr>
            <p:nvPr/>
          </p:nvSpPr>
          <p:spPr bwMode="auto">
            <a:xfrm>
              <a:off x="2794" y="1557"/>
              <a:ext cx="65" cy="16"/>
            </a:xfrm>
            <a:custGeom>
              <a:avLst/>
              <a:gdLst>
                <a:gd name="T0" fmla="*/ 61 w 107"/>
                <a:gd name="T1" fmla="*/ 0 h 26"/>
                <a:gd name="T2" fmla="*/ 9 w 107"/>
                <a:gd name="T3" fmla="*/ 0 h 26"/>
                <a:gd name="T4" fmla="*/ 0 w 107"/>
                <a:gd name="T5" fmla="*/ 9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9"/>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 name="Freeform 108"/>
            <p:cNvSpPr>
              <a:spLocks/>
            </p:cNvSpPr>
            <p:nvPr/>
          </p:nvSpPr>
          <p:spPr bwMode="auto">
            <a:xfrm>
              <a:off x="2794" y="1579"/>
              <a:ext cx="104" cy="16"/>
            </a:xfrm>
            <a:custGeom>
              <a:avLst/>
              <a:gdLst>
                <a:gd name="T0" fmla="*/ 125 w 171"/>
                <a:gd name="T1" fmla="*/ 0 h 27"/>
                <a:gd name="T2" fmla="*/ 9 w 171"/>
                <a:gd name="T3" fmla="*/ 0 h 27"/>
                <a:gd name="T4" fmla="*/ 0 w 171"/>
                <a:gd name="T5" fmla="*/ 10 h 27"/>
                <a:gd name="T6" fmla="*/ 0 w 171"/>
                <a:gd name="T7" fmla="*/ 17 h 27"/>
                <a:gd name="T8" fmla="*/ 9 w 171"/>
                <a:gd name="T9" fmla="*/ 27 h 27"/>
                <a:gd name="T10" fmla="*/ 171 w 171"/>
                <a:gd name="T11" fmla="*/ 27 h 27"/>
                <a:gd name="T12" fmla="*/ 125 w 17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71" h="27">
                  <a:moveTo>
                    <a:pt x="125" y="0"/>
                  </a:moveTo>
                  <a:cubicBezTo>
                    <a:pt x="9" y="0"/>
                    <a:pt x="9" y="0"/>
                    <a:pt x="9" y="0"/>
                  </a:cubicBezTo>
                  <a:cubicBezTo>
                    <a:pt x="4" y="0"/>
                    <a:pt x="0" y="5"/>
                    <a:pt x="0" y="10"/>
                  </a:cubicBezTo>
                  <a:cubicBezTo>
                    <a:pt x="0" y="17"/>
                    <a:pt x="0" y="17"/>
                    <a:pt x="0" y="17"/>
                  </a:cubicBezTo>
                  <a:cubicBezTo>
                    <a:pt x="0" y="22"/>
                    <a:pt x="4" y="27"/>
                    <a:pt x="9" y="27"/>
                  </a:cubicBezTo>
                  <a:cubicBezTo>
                    <a:pt x="171" y="27"/>
                    <a:pt x="171" y="27"/>
                    <a:pt x="171" y="27"/>
                  </a:cubicBezTo>
                  <a:cubicBezTo>
                    <a:pt x="125" y="0"/>
                    <a:pt x="125" y="0"/>
                    <a:pt x="125" y="0"/>
                  </a:cubicBezTo>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 name="Freeform 109"/>
            <p:cNvSpPr>
              <a:spLocks/>
            </p:cNvSpPr>
            <p:nvPr/>
          </p:nvSpPr>
          <p:spPr bwMode="auto">
            <a:xfrm>
              <a:off x="2865" y="1601"/>
              <a:ext cx="71" cy="16"/>
            </a:xfrm>
            <a:custGeom>
              <a:avLst/>
              <a:gdLst>
                <a:gd name="T0" fmla="*/ 72 w 117"/>
                <a:gd name="T1" fmla="*/ 0 h 26"/>
                <a:gd name="T2" fmla="*/ 9 w 117"/>
                <a:gd name="T3" fmla="*/ 0 h 26"/>
                <a:gd name="T4" fmla="*/ 0 w 117"/>
                <a:gd name="T5" fmla="*/ 9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9"/>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 name="Freeform 110"/>
            <p:cNvSpPr>
              <a:spLocks/>
            </p:cNvSpPr>
            <p:nvPr/>
          </p:nvSpPr>
          <p:spPr bwMode="auto">
            <a:xfrm>
              <a:off x="2865" y="1623"/>
              <a:ext cx="110" cy="16"/>
            </a:xfrm>
            <a:custGeom>
              <a:avLst/>
              <a:gdLst>
                <a:gd name="T0" fmla="*/ 135 w 181"/>
                <a:gd name="T1" fmla="*/ 0 h 27"/>
                <a:gd name="T2" fmla="*/ 9 w 181"/>
                <a:gd name="T3" fmla="*/ 0 h 27"/>
                <a:gd name="T4" fmla="*/ 0 w 181"/>
                <a:gd name="T5" fmla="*/ 10 h 27"/>
                <a:gd name="T6" fmla="*/ 0 w 181"/>
                <a:gd name="T7" fmla="*/ 17 h 27"/>
                <a:gd name="T8" fmla="*/ 9 w 181"/>
                <a:gd name="T9" fmla="*/ 27 h 27"/>
                <a:gd name="T10" fmla="*/ 181 w 181"/>
                <a:gd name="T11" fmla="*/ 27 h 27"/>
                <a:gd name="T12" fmla="*/ 135 w 181"/>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81" h="27">
                  <a:moveTo>
                    <a:pt x="135" y="0"/>
                  </a:moveTo>
                  <a:cubicBezTo>
                    <a:pt x="9" y="0"/>
                    <a:pt x="9" y="0"/>
                    <a:pt x="9" y="0"/>
                  </a:cubicBezTo>
                  <a:cubicBezTo>
                    <a:pt x="4" y="0"/>
                    <a:pt x="0" y="5"/>
                    <a:pt x="0" y="10"/>
                  </a:cubicBezTo>
                  <a:cubicBezTo>
                    <a:pt x="0" y="17"/>
                    <a:pt x="0" y="17"/>
                    <a:pt x="0" y="17"/>
                  </a:cubicBezTo>
                  <a:cubicBezTo>
                    <a:pt x="0" y="22"/>
                    <a:pt x="4" y="27"/>
                    <a:pt x="9" y="27"/>
                  </a:cubicBezTo>
                  <a:cubicBezTo>
                    <a:pt x="181" y="27"/>
                    <a:pt x="181" y="27"/>
                    <a:pt x="181" y="27"/>
                  </a:cubicBezTo>
                  <a:cubicBezTo>
                    <a:pt x="135" y="0"/>
                    <a:pt x="135" y="0"/>
                    <a:pt x="135" y="0"/>
                  </a:cubicBezTo>
                </a:path>
              </a:pathLst>
            </a:custGeom>
            <a:solidFill>
              <a:srgbClr val="BD36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 name="Freeform 111"/>
            <p:cNvSpPr>
              <a:spLocks/>
            </p:cNvSpPr>
            <p:nvPr/>
          </p:nvSpPr>
          <p:spPr bwMode="auto">
            <a:xfrm>
              <a:off x="2696" y="1034"/>
              <a:ext cx="300" cy="169"/>
            </a:xfrm>
            <a:custGeom>
              <a:avLst/>
              <a:gdLst>
                <a:gd name="T0" fmla="*/ 427 w 494"/>
                <a:gd name="T1" fmla="*/ 140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0"/>
                  </a:moveTo>
                  <a:cubicBezTo>
                    <a:pt x="428" y="135"/>
                    <a:pt x="429" y="129"/>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0"/>
                    <a:pt x="39" y="279"/>
                    <a:pt x="87" y="279"/>
                  </a:cubicBezTo>
                  <a:cubicBezTo>
                    <a:pt x="425" y="279"/>
                    <a:pt x="425" y="279"/>
                    <a:pt x="425" y="279"/>
                  </a:cubicBezTo>
                  <a:cubicBezTo>
                    <a:pt x="463" y="279"/>
                    <a:pt x="494" y="248"/>
                    <a:pt x="494" y="210"/>
                  </a:cubicBezTo>
                  <a:cubicBezTo>
                    <a:pt x="494" y="172"/>
                    <a:pt x="464" y="141"/>
                    <a:pt x="427" y="1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 name="Freeform 112"/>
            <p:cNvSpPr>
              <a:spLocks/>
            </p:cNvSpPr>
            <p:nvPr/>
          </p:nvSpPr>
          <p:spPr bwMode="auto">
            <a:xfrm>
              <a:off x="2696" y="1079"/>
              <a:ext cx="280" cy="124"/>
            </a:xfrm>
            <a:custGeom>
              <a:avLst/>
              <a:gdLst>
                <a:gd name="T0" fmla="*/ 461 w 461"/>
                <a:gd name="T1" fmla="*/ 194 h 204"/>
                <a:gd name="T2" fmla="*/ 93 w 461"/>
                <a:gd name="T3" fmla="*/ 0 h 204"/>
                <a:gd name="T4" fmla="*/ 88 w 461"/>
                <a:gd name="T5" fmla="*/ 31 h 204"/>
                <a:gd name="T6" fmla="*/ 87 w 461"/>
                <a:gd name="T7" fmla="*/ 31 h 204"/>
                <a:gd name="T8" fmla="*/ 0 w 461"/>
                <a:gd name="T9" fmla="*/ 118 h 204"/>
                <a:gd name="T10" fmla="*/ 87 w 461"/>
                <a:gd name="T11" fmla="*/ 204 h 204"/>
                <a:gd name="T12" fmla="*/ 425 w 461"/>
                <a:gd name="T13" fmla="*/ 204 h 204"/>
                <a:gd name="T14" fmla="*/ 461 w 461"/>
                <a:gd name="T15" fmla="*/ 194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4">
                  <a:moveTo>
                    <a:pt x="461" y="194"/>
                  </a:moveTo>
                  <a:cubicBezTo>
                    <a:pt x="93" y="0"/>
                    <a:pt x="93" y="0"/>
                    <a:pt x="93" y="0"/>
                  </a:cubicBezTo>
                  <a:cubicBezTo>
                    <a:pt x="90" y="10"/>
                    <a:pt x="88" y="20"/>
                    <a:pt x="88" y="31"/>
                  </a:cubicBezTo>
                  <a:cubicBezTo>
                    <a:pt x="88" y="31"/>
                    <a:pt x="87" y="31"/>
                    <a:pt x="87" y="31"/>
                  </a:cubicBezTo>
                  <a:cubicBezTo>
                    <a:pt x="39" y="31"/>
                    <a:pt x="0" y="70"/>
                    <a:pt x="0" y="118"/>
                  </a:cubicBezTo>
                  <a:cubicBezTo>
                    <a:pt x="0" y="165"/>
                    <a:pt x="39" y="204"/>
                    <a:pt x="87" y="204"/>
                  </a:cubicBezTo>
                  <a:cubicBezTo>
                    <a:pt x="425" y="204"/>
                    <a:pt x="425" y="204"/>
                    <a:pt x="425" y="204"/>
                  </a:cubicBezTo>
                  <a:cubicBezTo>
                    <a:pt x="438" y="204"/>
                    <a:pt x="450" y="200"/>
                    <a:pt x="461" y="194"/>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5" name="Freeform 113"/>
            <p:cNvSpPr>
              <a:spLocks/>
            </p:cNvSpPr>
            <p:nvPr/>
          </p:nvSpPr>
          <p:spPr bwMode="auto">
            <a:xfrm>
              <a:off x="2607" y="1241"/>
              <a:ext cx="114" cy="64"/>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6" name="Freeform 114"/>
            <p:cNvSpPr>
              <a:spLocks/>
            </p:cNvSpPr>
            <p:nvPr/>
          </p:nvSpPr>
          <p:spPr bwMode="auto">
            <a:xfrm>
              <a:off x="3008" y="1048"/>
              <a:ext cx="97" cy="54"/>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7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6"/>
                    <a:pt x="0" y="62"/>
                  </a:cubicBezTo>
                  <a:cubicBezTo>
                    <a:pt x="0" y="77"/>
                    <a:pt x="13" y="90"/>
                    <a:pt x="28" y="90"/>
                  </a:cubicBezTo>
                  <a:cubicBezTo>
                    <a:pt x="137" y="90"/>
                    <a:pt x="137" y="90"/>
                    <a:pt x="137" y="90"/>
                  </a:cubicBezTo>
                  <a:cubicBezTo>
                    <a:pt x="149" y="90"/>
                    <a:pt x="159" y="80"/>
                    <a:pt x="159" y="67"/>
                  </a:cubicBezTo>
                  <a:cubicBezTo>
                    <a:pt x="159" y="55"/>
                    <a:pt x="150" y="45"/>
                    <a:pt x="138"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7" name="Freeform 115"/>
            <p:cNvSpPr>
              <a:spLocks/>
            </p:cNvSpPr>
            <p:nvPr/>
          </p:nvSpPr>
          <p:spPr bwMode="auto">
            <a:xfrm>
              <a:off x="2596" y="1610"/>
              <a:ext cx="70" cy="33"/>
            </a:xfrm>
            <a:custGeom>
              <a:avLst/>
              <a:gdLst>
                <a:gd name="T0" fmla="*/ 53 w 70"/>
                <a:gd name="T1" fmla="*/ 0 h 33"/>
                <a:gd name="T2" fmla="*/ 0 w 70"/>
                <a:gd name="T3" fmla="*/ 7 h 33"/>
                <a:gd name="T4" fmla="*/ 0 w 70"/>
                <a:gd name="T5" fmla="*/ 31 h 33"/>
                <a:gd name="T6" fmla="*/ 70 w 70"/>
                <a:gd name="T7" fmla="*/ 33 h 33"/>
                <a:gd name="T8" fmla="*/ 53 w 70"/>
                <a:gd name="T9" fmla="*/ 0 h 33"/>
              </a:gdLst>
              <a:ahLst/>
              <a:cxnLst>
                <a:cxn ang="0">
                  <a:pos x="T0" y="T1"/>
                </a:cxn>
                <a:cxn ang="0">
                  <a:pos x="T2" y="T3"/>
                </a:cxn>
                <a:cxn ang="0">
                  <a:pos x="T4" y="T5"/>
                </a:cxn>
                <a:cxn ang="0">
                  <a:pos x="T6" y="T7"/>
                </a:cxn>
                <a:cxn ang="0">
                  <a:pos x="T8" y="T9"/>
                </a:cxn>
              </a:cxnLst>
              <a:rect l="0" t="0" r="r" b="b"/>
              <a:pathLst>
                <a:path w="70" h="33">
                  <a:moveTo>
                    <a:pt x="53" y="0"/>
                  </a:moveTo>
                  <a:lnTo>
                    <a:pt x="0" y="7"/>
                  </a:lnTo>
                  <a:lnTo>
                    <a:pt x="0" y="31"/>
                  </a:lnTo>
                  <a:lnTo>
                    <a:pt x="70" y="33"/>
                  </a:lnTo>
                  <a:lnTo>
                    <a:pt x="5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8" name="Rectangle 116"/>
            <p:cNvSpPr>
              <a:spLocks noChangeArrowheads="1"/>
            </p:cNvSpPr>
            <p:nvPr/>
          </p:nvSpPr>
          <p:spPr bwMode="auto">
            <a:xfrm>
              <a:off x="2624" y="1829"/>
              <a:ext cx="39" cy="1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9" name="Freeform 117"/>
            <p:cNvSpPr>
              <a:spLocks/>
            </p:cNvSpPr>
            <p:nvPr/>
          </p:nvSpPr>
          <p:spPr bwMode="auto">
            <a:xfrm>
              <a:off x="2623" y="1782"/>
              <a:ext cx="152" cy="220"/>
            </a:xfrm>
            <a:custGeom>
              <a:avLst/>
              <a:gdLst>
                <a:gd name="T0" fmla="*/ 175 w 252"/>
                <a:gd name="T1" fmla="*/ 365 h 365"/>
                <a:gd name="T2" fmla="*/ 135 w 252"/>
                <a:gd name="T3" fmla="*/ 102 h 365"/>
                <a:gd name="T4" fmla="*/ 0 w 252"/>
                <a:gd name="T5" fmla="*/ 81 h 365"/>
                <a:gd name="T6" fmla="*/ 13 w 252"/>
                <a:gd name="T7" fmla="*/ 0 h 365"/>
                <a:gd name="T8" fmla="*/ 179 w 252"/>
                <a:gd name="T9" fmla="*/ 25 h 365"/>
                <a:gd name="T10" fmla="*/ 213 w 252"/>
                <a:gd name="T11" fmla="*/ 61 h 365"/>
                <a:gd name="T12" fmla="*/ 252 w 252"/>
                <a:gd name="T13" fmla="*/ 341 h 365"/>
                <a:gd name="T14" fmla="*/ 175 w 252"/>
                <a:gd name="T15" fmla="*/ 365 h 3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 h="365">
                  <a:moveTo>
                    <a:pt x="175" y="365"/>
                  </a:moveTo>
                  <a:cubicBezTo>
                    <a:pt x="135" y="102"/>
                    <a:pt x="135" y="102"/>
                    <a:pt x="135" y="102"/>
                  </a:cubicBezTo>
                  <a:cubicBezTo>
                    <a:pt x="0" y="81"/>
                    <a:pt x="0" y="81"/>
                    <a:pt x="0" y="81"/>
                  </a:cubicBezTo>
                  <a:cubicBezTo>
                    <a:pt x="13" y="0"/>
                    <a:pt x="13" y="0"/>
                    <a:pt x="13" y="0"/>
                  </a:cubicBezTo>
                  <a:cubicBezTo>
                    <a:pt x="179" y="25"/>
                    <a:pt x="179" y="25"/>
                    <a:pt x="179" y="25"/>
                  </a:cubicBezTo>
                  <a:cubicBezTo>
                    <a:pt x="197" y="28"/>
                    <a:pt x="211" y="42"/>
                    <a:pt x="213" y="61"/>
                  </a:cubicBezTo>
                  <a:cubicBezTo>
                    <a:pt x="252" y="341"/>
                    <a:pt x="252" y="341"/>
                    <a:pt x="252" y="341"/>
                  </a:cubicBezTo>
                  <a:lnTo>
                    <a:pt x="175" y="36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0" name="Freeform 118"/>
            <p:cNvSpPr>
              <a:spLocks/>
            </p:cNvSpPr>
            <p:nvPr/>
          </p:nvSpPr>
          <p:spPr bwMode="auto">
            <a:xfrm>
              <a:off x="2623" y="1782"/>
              <a:ext cx="120" cy="220"/>
            </a:xfrm>
            <a:custGeom>
              <a:avLst/>
              <a:gdLst>
                <a:gd name="T0" fmla="*/ 98 w 120"/>
                <a:gd name="T1" fmla="*/ 56 h 220"/>
                <a:gd name="T2" fmla="*/ 14 w 120"/>
                <a:gd name="T3" fmla="*/ 45 h 220"/>
                <a:gd name="T4" fmla="*/ 21 w 120"/>
                <a:gd name="T5" fmla="*/ 1 h 220"/>
                <a:gd name="T6" fmla="*/ 7 w 120"/>
                <a:gd name="T7" fmla="*/ 0 h 220"/>
                <a:gd name="T8" fmla="*/ 0 w 120"/>
                <a:gd name="T9" fmla="*/ 48 h 220"/>
                <a:gd name="T10" fmla="*/ 81 w 120"/>
                <a:gd name="T11" fmla="*/ 61 h 220"/>
                <a:gd name="T12" fmla="*/ 106 w 120"/>
                <a:gd name="T13" fmla="*/ 220 h 220"/>
                <a:gd name="T14" fmla="*/ 120 w 120"/>
                <a:gd name="T15" fmla="*/ 216 h 220"/>
                <a:gd name="T16" fmla="*/ 98 w 120"/>
                <a:gd name="T17" fmla="*/ 56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20">
                  <a:moveTo>
                    <a:pt x="98" y="56"/>
                  </a:moveTo>
                  <a:lnTo>
                    <a:pt x="14" y="45"/>
                  </a:lnTo>
                  <a:lnTo>
                    <a:pt x="21" y="1"/>
                  </a:lnTo>
                  <a:lnTo>
                    <a:pt x="7" y="0"/>
                  </a:lnTo>
                  <a:lnTo>
                    <a:pt x="0" y="48"/>
                  </a:lnTo>
                  <a:lnTo>
                    <a:pt x="81" y="61"/>
                  </a:lnTo>
                  <a:lnTo>
                    <a:pt x="106" y="220"/>
                  </a:lnTo>
                  <a:lnTo>
                    <a:pt x="120" y="216"/>
                  </a:lnTo>
                  <a:lnTo>
                    <a:pt x="98" y="56"/>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1" name="Freeform 119"/>
            <p:cNvSpPr>
              <a:spLocks/>
            </p:cNvSpPr>
            <p:nvPr/>
          </p:nvSpPr>
          <p:spPr bwMode="auto">
            <a:xfrm>
              <a:off x="2623" y="1782"/>
              <a:ext cx="120" cy="220"/>
            </a:xfrm>
            <a:custGeom>
              <a:avLst/>
              <a:gdLst>
                <a:gd name="T0" fmla="*/ 98 w 120"/>
                <a:gd name="T1" fmla="*/ 56 h 220"/>
                <a:gd name="T2" fmla="*/ 14 w 120"/>
                <a:gd name="T3" fmla="*/ 45 h 220"/>
                <a:gd name="T4" fmla="*/ 21 w 120"/>
                <a:gd name="T5" fmla="*/ 1 h 220"/>
                <a:gd name="T6" fmla="*/ 7 w 120"/>
                <a:gd name="T7" fmla="*/ 0 h 220"/>
                <a:gd name="T8" fmla="*/ 0 w 120"/>
                <a:gd name="T9" fmla="*/ 48 h 220"/>
                <a:gd name="T10" fmla="*/ 81 w 120"/>
                <a:gd name="T11" fmla="*/ 61 h 220"/>
                <a:gd name="T12" fmla="*/ 106 w 120"/>
                <a:gd name="T13" fmla="*/ 220 h 220"/>
                <a:gd name="T14" fmla="*/ 120 w 120"/>
                <a:gd name="T15" fmla="*/ 216 h 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220">
                  <a:moveTo>
                    <a:pt x="98" y="56"/>
                  </a:moveTo>
                  <a:lnTo>
                    <a:pt x="14" y="45"/>
                  </a:lnTo>
                  <a:lnTo>
                    <a:pt x="21" y="1"/>
                  </a:lnTo>
                  <a:lnTo>
                    <a:pt x="7" y="0"/>
                  </a:lnTo>
                  <a:lnTo>
                    <a:pt x="0" y="48"/>
                  </a:lnTo>
                  <a:lnTo>
                    <a:pt x="81" y="61"/>
                  </a:lnTo>
                  <a:lnTo>
                    <a:pt x="106" y="220"/>
                  </a:lnTo>
                  <a:lnTo>
                    <a:pt x="120" y="2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2" name="Freeform 120"/>
            <p:cNvSpPr>
              <a:spLocks/>
            </p:cNvSpPr>
            <p:nvPr/>
          </p:nvSpPr>
          <p:spPr bwMode="auto">
            <a:xfrm>
              <a:off x="2619" y="1788"/>
              <a:ext cx="234" cy="212"/>
            </a:xfrm>
            <a:custGeom>
              <a:avLst/>
              <a:gdLst>
                <a:gd name="T0" fmla="*/ 307 w 384"/>
                <a:gd name="T1" fmla="*/ 351 h 351"/>
                <a:gd name="T2" fmla="*/ 235 w 384"/>
                <a:gd name="T3" fmla="*/ 108 h 351"/>
                <a:gd name="T4" fmla="*/ 0 w 384"/>
                <a:gd name="T5" fmla="*/ 82 h 351"/>
                <a:gd name="T6" fmla="*/ 9 w 384"/>
                <a:gd name="T7" fmla="*/ 0 h 351"/>
                <a:gd name="T8" fmla="*/ 272 w 384"/>
                <a:gd name="T9" fmla="*/ 30 h 351"/>
                <a:gd name="T10" fmla="*/ 307 w 384"/>
                <a:gd name="T11" fmla="*/ 60 h 351"/>
                <a:gd name="T12" fmla="*/ 384 w 384"/>
                <a:gd name="T13" fmla="*/ 326 h 351"/>
                <a:gd name="T14" fmla="*/ 307 w 384"/>
                <a:gd name="T15" fmla="*/ 351 h 3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4" h="351">
                  <a:moveTo>
                    <a:pt x="307" y="351"/>
                  </a:moveTo>
                  <a:cubicBezTo>
                    <a:pt x="235" y="108"/>
                    <a:pt x="235" y="108"/>
                    <a:pt x="235" y="108"/>
                  </a:cubicBezTo>
                  <a:cubicBezTo>
                    <a:pt x="0" y="82"/>
                    <a:pt x="0" y="82"/>
                    <a:pt x="0" y="82"/>
                  </a:cubicBezTo>
                  <a:cubicBezTo>
                    <a:pt x="9" y="0"/>
                    <a:pt x="9" y="0"/>
                    <a:pt x="9" y="0"/>
                  </a:cubicBezTo>
                  <a:cubicBezTo>
                    <a:pt x="272" y="30"/>
                    <a:pt x="272" y="30"/>
                    <a:pt x="272" y="30"/>
                  </a:cubicBezTo>
                  <a:cubicBezTo>
                    <a:pt x="289" y="31"/>
                    <a:pt x="303" y="44"/>
                    <a:pt x="307" y="60"/>
                  </a:cubicBezTo>
                  <a:cubicBezTo>
                    <a:pt x="384" y="326"/>
                    <a:pt x="384" y="326"/>
                    <a:pt x="384" y="326"/>
                  </a:cubicBezTo>
                  <a:lnTo>
                    <a:pt x="307" y="35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3" name="Freeform 121"/>
            <p:cNvSpPr>
              <a:spLocks/>
            </p:cNvSpPr>
            <p:nvPr/>
          </p:nvSpPr>
          <p:spPr bwMode="auto">
            <a:xfrm>
              <a:off x="2619" y="1826"/>
              <a:ext cx="201" cy="174"/>
            </a:xfrm>
            <a:custGeom>
              <a:avLst/>
              <a:gdLst>
                <a:gd name="T0" fmla="*/ 307 w 330"/>
                <a:gd name="T1" fmla="*/ 289 h 289"/>
                <a:gd name="T2" fmla="*/ 330 w 330"/>
                <a:gd name="T3" fmla="*/ 281 h 289"/>
                <a:gd name="T4" fmla="*/ 261 w 330"/>
                <a:gd name="T5" fmla="*/ 56 h 289"/>
                <a:gd name="T6" fmla="*/ 226 w 330"/>
                <a:gd name="T7" fmla="*/ 25 h 289"/>
                <a:gd name="T8" fmla="*/ 2 w 330"/>
                <a:gd name="T9" fmla="*/ 0 h 289"/>
                <a:gd name="T10" fmla="*/ 0 w 330"/>
                <a:gd name="T11" fmla="*/ 20 h 289"/>
                <a:gd name="T12" fmla="*/ 235 w 330"/>
                <a:gd name="T13" fmla="*/ 46 h 289"/>
                <a:gd name="T14" fmla="*/ 307 w 330"/>
                <a:gd name="T15" fmla="*/ 289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0" h="289">
                  <a:moveTo>
                    <a:pt x="307" y="289"/>
                  </a:moveTo>
                  <a:cubicBezTo>
                    <a:pt x="330" y="281"/>
                    <a:pt x="330" y="281"/>
                    <a:pt x="330" y="281"/>
                  </a:cubicBezTo>
                  <a:cubicBezTo>
                    <a:pt x="261" y="56"/>
                    <a:pt x="261" y="56"/>
                    <a:pt x="261" y="56"/>
                  </a:cubicBezTo>
                  <a:cubicBezTo>
                    <a:pt x="257" y="39"/>
                    <a:pt x="243" y="27"/>
                    <a:pt x="226" y="25"/>
                  </a:cubicBezTo>
                  <a:cubicBezTo>
                    <a:pt x="2" y="0"/>
                    <a:pt x="2" y="0"/>
                    <a:pt x="2" y="0"/>
                  </a:cubicBezTo>
                  <a:cubicBezTo>
                    <a:pt x="0" y="20"/>
                    <a:pt x="0" y="20"/>
                    <a:pt x="0" y="20"/>
                  </a:cubicBezTo>
                  <a:cubicBezTo>
                    <a:pt x="235" y="46"/>
                    <a:pt x="235" y="46"/>
                    <a:pt x="235" y="46"/>
                  </a:cubicBezTo>
                  <a:lnTo>
                    <a:pt x="307" y="289"/>
                  </a:ln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4" name="Freeform 122"/>
            <p:cNvSpPr>
              <a:spLocks/>
            </p:cNvSpPr>
            <p:nvPr/>
          </p:nvSpPr>
          <p:spPr bwMode="auto">
            <a:xfrm>
              <a:off x="2570" y="1623"/>
              <a:ext cx="132" cy="230"/>
            </a:xfrm>
            <a:custGeom>
              <a:avLst/>
              <a:gdLst>
                <a:gd name="T0" fmla="*/ 175 w 218"/>
                <a:gd name="T1" fmla="*/ 36 h 380"/>
                <a:gd name="T2" fmla="*/ 122 w 218"/>
                <a:gd name="T3" fmla="*/ 0 h 380"/>
                <a:gd name="T4" fmla="*/ 64 w 218"/>
                <a:gd name="T5" fmla="*/ 0 h 380"/>
                <a:gd name="T6" fmla="*/ 18 w 218"/>
                <a:gd name="T7" fmla="*/ 47 h 380"/>
                <a:gd name="T8" fmla="*/ 0 w 218"/>
                <a:gd name="T9" fmla="*/ 270 h 380"/>
                <a:gd name="T10" fmla="*/ 32 w 218"/>
                <a:gd name="T11" fmla="*/ 360 h 380"/>
                <a:gd name="T12" fmla="*/ 100 w 218"/>
                <a:gd name="T13" fmla="*/ 360 h 380"/>
                <a:gd name="T14" fmla="*/ 218 w 218"/>
                <a:gd name="T15" fmla="*/ 325 h 380"/>
                <a:gd name="T16" fmla="*/ 175 w 218"/>
                <a:gd name="T17" fmla="*/ 3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380">
                  <a:moveTo>
                    <a:pt x="175" y="36"/>
                  </a:moveTo>
                  <a:cubicBezTo>
                    <a:pt x="168" y="28"/>
                    <a:pt x="160" y="0"/>
                    <a:pt x="122" y="0"/>
                  </a:cubicBezTo>
                  <a:cubicBezTo>
                    <a:pt x="113" y="0"/>
                    <a:pt x="74" y="0"/>
                    <a:pt x="64" y="0"/>
                  </a:cubicBezTo>
                  <a:cubicBezTo>
                    <a:pt x="27" y="0"/>
                    <a:pt x="22" y="39"/>
                    <a:pt x="18" y="47"/>
                  </a:cubicBezTo>
                  <a:cubicBezTo>
                    <a:pt x="6" y="79"/>
                    <a:pt x="0" y="215"/>
                    <a:pt x="0" y="270"/>
                  </a:cubicBezTo>
                  <a:cubicBezTo>
                    <a:pt x="0" y="326"/>
                    <a:pt x="0" y="360"/>
                    <a:pt x="32" y="360"/>
                  </a:cubicBezTo>
                  <a:cubicBezTo>
                    <a:pt x="100" y="360"/>
                    <a:pt x="100" y="360"/>
                    <a:pt x="100" y="360"/>
                  </a:cubicBezTo>
                  <a:cubicBezTo>
                    <a:pt x="132" y="360"/>
                    <a:pt x="218" y="380"/>
                    <a:pt x="218" y="325"/>
                  </a:cubicBezTo>
                  <a:cubicBezTo>
                    <a:pt x="218" y="269"/>
                    <a:pt x="192" y="57"/>
                    <a:pt x="175" y="3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5" name="Freeform 123"/>
            <p:cNvSpPr>
              <a:spLocks/>
            </p:cNvSpPr>
            <p:nvPr/>
          </p:nvSpPr>
          <p:spPr bwMode="auto">
            <a:xfrm>
              <a:off x="2842" y="1278"/>
              <a:ext cx="24" cy="35"/>
            </a:xfrm>
            <a:custGeom>
              <a:avLst/>
              <a:gdLst>
                <a:gd name="T0" fmla="*/ 31 w 39"/>
                <a:gd name="T1" fmla="*/ 58 h 58"/>
                <a:gd name="T2" fmla="*/ 17 w 39"/>
                <a:gd name="T3" fmla="*/ 42 h 58"/>
                <a:gd name="T4" fmla="*/ 2 w 39"/>
                <a:gd name="T5" fmla="*/ 12 h 58"/>
                <a:gd name="T6" fmla="*/ 6 w 39"/>
                <a:gd name="T7" fmla="*/ 2 h 58"/>
                <a:gd name="T8" fmla="*/ 16 w 39"/>
                <a:gd name="T9" fmla="*/ 5 h 58"/>
                <a:gd name="T10" fmla="*/ 37 w 39"/>
                <a:gd name="T11" fmla="*/ 47 h 58"/>
                <a:gd name="T12" fmla="*/ 33 w 39"/>
                <a:gd name="T13" fmla="*/ 57 h 58"/>
                <a:gd name="T14" fmla="*/ 31 w 39"/>
                <a:gd name="T15" fmla="*/ 58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8">
                  <a:moveTo>
                    <a:pt x="31" y="58"/>
                  </a:moveTo>
                  <a:cubicBezTo>
                    <a:pt x="27" y="58"/>
                    <a:pt x="23" y="42"/>
                    <a:pt x="17" y="42"/>
                  </a:cubicBezTo>
                  <a:cubicBezTo>
                    <a:pt x="11" y="42"/>
                    <a:pt x="2" y="12"/>
                    <a:pt x="2" y="12"/>
                  </a:cubicBezTo>
                  <a:cubicBezTo>
                    <a:pt x="0" y="8"/>
                    <a:pt x="2" y="4"/>
                    <a:pt x="6" y="2"/>
                  </a:cubicBezTo>
                  <a:cubicBezTo>
                    <a:pt x="10" y="0"/>
                    <a:pt x="14" y="1"/>
                    <a:pt x="16" y="5"/>
                  </a:cubicBezTo>
                  <a:cubicBezTo>
                    <a:pt x="37" y="47"/>
                    <a:pt x="37" y="47"/>
                    <a:pt x="37" y="47"/>
                  </a:cubicBezTo>
                  <a:cubicBezTo>
                    <a:pt x="39" y="51"/>
                    <a:pt x="37" y="55"/>
                    <a:pt x="33" y="57"/>
                  </a:cubicBezTo>
                  <a:cubicBezTo>
                    <a:pt x="32" y="58"/>
                    <a:pt x="31" y="58"/>
                    <a:pt x="31" y="58"/>
                  </a:cubicBezTo>
                  <a:close/>
                </a:path>
              </a:pathLst>
            </a:custGeom>
            <a:solidFill>
              <a:srgbClr val="4D2F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6" name="Freeform 124"/>
            <p:cNvSpPr>
              <a:spLocks/>
            </p:cNvSpPr>
            <p:nvPr/>
          </p:nvSpPr>
          <p:spPr bwMode="auto">
            <a:xfrm>
              <a:off x="2789" y="1173"/>
              <a:ext cx="121" cy="121"/>
            </a:xfrm>
            <a:custGeom>
              <a:avLst/>
              <a:gdLst>
                <a:gd name="T0" fmla="*/ 191 w 199"/>
                <a:gd name="T1" fmla="*/ 90 h 200"/>
                <a:gd name="T2" fmla="*/ 131 w 199"/>
                <a:gd name="T3" fmla="*/ 46 h 200"/>
                <a:gd name="T4" fmla="*/ 136 w 199"/>
                <a:gd name="T5" fmla="*/ 40 h 200"/>
                <a:gd name="T6" fmla="*/ 134 w 199"/>
                <a:gd name="T7" fmla="*/ 29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1 h 200"/>
                <a:gd name="T24" fmla="*/ 194 w 199"/>
                <a:gd name="T25" fmla="*/ 111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29"/>
                  </a:cubicBezTo>
                  <a:cubicBezTo>
                    <a:pt x="97" y="2"/>
                    <a:pt x="97" y="2"/>
                    <a:pt x="97" y="2"/>
                  </a:cubicBezTo>
                  <a:cubicBezTo>
                    <a:pt x="93" y="0"/>
                    <a:pt x="89" y="0"/>
                    <a:pt x="86" y="4"/>
                  </a:cubicBezTo>
                  <a:cubicBezTo>
                    <a:pt x="81" y="10"/>
                    <a:pt x="81" y="10"/>
                    <a:pt x="81" y="10"/>
                  </a:cubicBezTo>
                  <a:cubicBezTo>
                    <a:pt x="75" y="8"/>
                    <a:pt x="68" y="10"/>
                    <a:pt x="64" y="16"/>
                  </a:cubicBezTo>
                  <a:cubicBezTo>
                    <a:pt x="5" y="96"/>
                    <a:pt x="5" y="96"/>
                    <a:pt x="5" y="96"/>
                  </a:cubicBezTo>
                  <a:cubicBezTo>
                    <a:pt x="0" y="103"/>
                    <a:pt x="2" y="112"/>
                    <a:pt x="9" y="117"/>
                  </a:cubicBezTo>
                  <a:cubicBezTo>
                    <a:pt x="114" y="195"/>
                    <a:pt x="114" y="195"/>
                    <a:pt x="114" y="195"/>
                  </a:cubicBezTo>
                  <a:cubicBezTo>
                    <a:pt x="121" y="200"/>
                    <a:pt x="131" y="198"/>
                    <a:pt x="136" y="191"/>
                  </a:cubicBezTo>
                  <a:cubicBezTo>
                    <a:pt x="194" y="111"/>
                    <a:pt x="194" y="111"/>
                    <a:pt x="194" y="111"/>
                  </a:cubicBezTo>
                  <a:cubicBezTo>
                    <a:pt x="199" y="105"/>
                    <a:pt x="198" y="95"/>
                    <a:pt x="191" y="90"/>
                  </a:cubicBezTo>
                  <a:close/>
                </a:path>
              </a:pathLst>
            </a:custGeom>
            <a:solidFill>
              <a:srgbClr val="9C28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7" name="Freeform 125"/>
            <p:cNvSpPr>
              <a:spLocks/>
            </p:cNvSpPr>
            <p:nvPr/>
          </p:nvSpPr>
          <p:spPr bwMode="auto">
            <a:xfrm>
              <a:off x="2790" y="1195"/>
              <a:ext cx="125" cy="98"/>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8" name="Freeform 126"/>
            <p:cNvSpPr>
              <a:spLocks/>
            </p:cNvSpPr>
            <p:nvPr/>
          </p:nvSpPr>
          <p:spPr bwMode="auto">
            <a:xfrm>
              <a:off x="2853" y="1254"/>
              <a:ext cx="11" cy="38"/>
            </a:xfrm>
            <a:custGeom>
              <a:avLst/>
              <a:gdLst>
                <a:gd name="T0" fmla="*/ 8 w 19"/>
                <a:gd name="T1" fmla="*/ 62 h 62"/>
                <a:gd name="T2" fmla="*/ 0 w 19"/>
                <a:gd name="T3" fmla="*/ 54 h 62"/>
                <a:gd name="T4" fmla="*/ 3 w 19"/>
                <a:gd name="T5" fmla="*/ 7 h 62"/>
                <a:gd name="T6" fmla="*/ 11 w 19"/>
                <a:gd name="T7" fmla="*/ 0 h 62"/>
                <a:gd name="T8" fmla="*/ 18 w 19"/>
                <a:gd name="T9" fmla="*/ 8 h 62"/>
                <a:gd name="T10" fmla="*/ 16 w 19"/>
                <a:gd name="T11" fmla="*/ 54 h 62"/>
                <a:gd name="T12" fmla="*/ 8 w 19"/>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8" y="62"/>
                  </a:moveTo>
                  <a:cubicBezTo>
                    <a:pt x="3" y="62"/>
                    <a:pt x="0" y="58"/>
                    <a:pt x="0" y="54"/>
                  </a:cubicBezTo>
                  <a:cubicBezTo>
                    <a:pt x="3" y="7"/>
                    <a:pt x="3" y="7"/>
                    <a:pt x="3" y="7"/>
                  </a:cubicBezTo>
                  <a:cubicBezTo>
                    <a:pt x="3" y="3"/>
                    <a:pt x="7" y="0"/>
                    <a:pt x="11" y="0"/>
                  </a:cubicBezTo>
                  <a:cubicBezTo>
                    <a:pt x="15" y="0"/>
                    <a:pt x="19" y="4"/>
                    <a:pt x="18" y="8"/>
                  </a:cubicBezTo>
                  <a:cubicBezTo>
                    <a:pt x="16" y="54"/>
                    <a:pt x="16" y="54"/>
                    <a:pt x="16" y="54"/>
                  </a:cubicBezTo>
                  <a:cubicBezTo>
                    <a:pt x="16"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9" name="Freeform 127"/>
            <p:cNvSpPr>
              <a:spLocks/>
            </p:cNvSpPr>
            <p:nvPr/>
          </p:nvSpPr>
          <p:spPr bwMode="auto">
            <a:xfrm>
              <a:off x="2868" y="1262"/>
              <a:ext cx="11" cy="37"/>
            </a:xfrm>
            <a:custGeom>
              <a:avLst/>
              <a:gdLst>
                <a:gd name="T0" fmla="*/ 8 w 18"/>
                <a:gd name="T1" fmla="*/ 62 h 62"/>
                <a:gd name="T2" fmla="*/ 0 w 18"/>
                <a:gd name="T3" fmla="*/ 54 h 62"/>
                <a:gd name="T4" fmla="*/ 3 w 18"/>
                <a:gd name="T5" fmla="*/ 8 h 62"/>
                <a:gd name="T6" fmla="*/ 11 w 18"/>
                <a:gd name="T7" fmla="*/ 0 h 62"/>
                <a:gd name="T8" fmla="*/ 18 w 18"/>
                <a:gd name="T9" fmla="*/ 8 h 62"/>
                <a:gd name="T10" fmla="*/ 16 w 18"/>
                <a:gd name="T11" fmla="*/ 55 h 62"/>
                <a:gd name="T12" fmla="*/ 8 w 18"/>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8" h="62">
                  <a:moveTo>
                    <a:pt x="8" y="62"/>
                  </a:moveTo>
                  <a:cubicBezTo>
                    <a:pt x="3" y="62"/>
                    <a:pt x="0" y="58"/>
                    <a:pt x="0" y="54"/>
                  </a:cubicBezTo>
                  <a:cubicBezTo>
                    <a:pt x="3" y="8"/>
                    <a:pt x="3" y="8"/>
                    <a:pt x="3" y="8"/>
                  </a:cubicBezTo>
                  <a:cubicBezTo>
                    <a:pt x="3" y="3"/>
                    <a:pt x="6" y="0"/>
                    <a:pt x="11" y="0"/>
                  </a:cubicBezTo>
                  <a:cubicBezTo>
                    <a:pt x="15" y="0"/>
                    <a:pt x="18" y="4"/>
                    <a:pt x="18" y="8"/>
                  </a:cubicBezTo>
                  <a:cubicBezTo>
                    <a:pt x="16" y="55"/>
                    <a:pt x="16" y="55"/>
                    <a:pt x="16" y="55"/>
                  </a:cubicBezTo>
                  <a:cubicBezTo>
                    <a:pt x="15" y="59"/>
                    <a:pt x="12" y="62"/>
                    <a:pt x="8" y="62"/>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0" name="Freeform 128"/>
            <p:cNvSpPr>
              <a:spLocks/>
            </p:cNvSpPr>
            <p:nvPr/>
          </p:nvSpPr>
          <p:spPr bwMode="auto">
            <a:xfrm>
              <a:off x="2876" y="1268"/>
              <a:ext cx="10" cy="33"/>
            </a:xfrm>
            <a:custGeom>
              <a:avLst/>
              <a:gdLst>
                <a:gd name="T0" fmla="*/ 7 w 17"/>
                <a:gd name="T1" fmla="*/ 55 h 55"/>
                <a:gd name="T2" fmla="*/ 0 w 17"/>
                <a:gd name="T3" fmla="*/ 47 h 55"/>
                <a:gd name="T4" fmla="*/ 2 w 17"/>
                <a:gd name="T5" fmla="*/ 7 h 55"/>
                <a:gd name="T6" fmla="*/ 10 w 17"/>
                <a:gd name="T7" fmla="*/ 0 h 55"/>
                <a:gd name="T8" fmla="*/ 17 w 17"/>
                <a:gd name="T9" fmla="*/ 8 h 55"/>
                <a:gd name="T10" fmla="*/ 15 w 17"/>
                <a:gd name="T11" fmla="*/ 48 h 55"/>
                <a:gd name="T12" fmla="*/ 7 w 1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7" y="55"/>
                  </a:moveTo>
                  <a:cubicBezTo>
                    <a:pt x="3" y="55"/>
                    <a:pt x="0" y="51"/>
                    <a:pt x="0" y="47"/>
                  </a:cubicBezTo>
                  <a:cubicBezTo>
                    <a:pt x="2" y="7"/>
                    <a:pt x="2" y="7"/>
                    <a:pt x="2" y="7"/>
                  </a:cubicBezTo>
                  <a:cubicBezTo>
                    <a:pt x="2" y="3"/>
                    <a:pt x="6" y="0"/>
                    <a:pt x="10" y="0"/>
                  </a:cubicBezTo>
                  <a:cubicBezTo>
                    <a:pt x="14" y="0"/>
                    <a:pt x="17" y="4"/>
                    <a:pt x="17" y="8"/>
                  </a:cubicBezTo>
                  <a:cubicBezTo>
                    <a:pt x="15" y="48"/>
                    <a:pt x="15" y="48"/>
                    <a:pt x="15" y="48"/>
                  </a:cubicBezTo>
                  <a:cubicBezTo>
                    <a:pt x="15" y="52"/>
                    <a:pt x="11" y="55"/>
                    <a:pt x="7" y="55"/>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1" name="Freeform 129"/>
            <p:cNvSpPr>
              <a:spLocks/>
            </p:cNvSpPr>
            <p:nvPr/>
          </p:nvSpPr>
          <p:spPr bwMode="auto">
            <a:xfrm>
              <a:off x="2860" y="1259"/>
              <a:ext cx="11" cy="40"/>
            </a:xfrm>
            <a:custGeom>
              <a:avLst/>
              <a:gdLst>
                <a:gd name="T0" fmla="*/ 8 w 19"/>
                <a:gd name="T1" fmla="*/ 66 h 67"/>
                <a:gd name="T2" fmla="*/ 1 w 19"/>
                <a:gd name="T3" fmla="*/ 58 h 67"/>
                <a:gd name="T4" fmla="*/ 3 w 19"/>
                <a:gd name="T5" fmla="*/ 8 h 67"/>
                <a:gd name="T6" fmla="*/ 11 w 19"/>
                <a:gd name="T7" fmla="*/ 1 h 67"/>
                <a:gd name="T8" fmla="*/ 19 w 19"/>
                <a:gd name="T9" fmla="*/ 9 h 67"/>
                <a:gd name="T10" fmla="*/ 16 w 19"/>
                <a:gd name="T11" fmla="*/ 59 h 67"/>
                <a:gd name="T12" fmla="*/ 8 w 19"/>
                <a:gd name="T13" fmla="*/ 66 h 67"/>
              </a:gdLst>
              <a:ahLst/>
              <a:cxnLst>
                <a:cxn ang="0">
                  <a:pos x="T0" y="T1"/>
                </a:cxn>
                <a:cxn ang="0">
                  <a:pos x="T2" y="T3"/>
                </a:cxn>
                <a:cxn ang="0">
                  <a:pos x="T4" y="T5"/>
                </a:cxn>
                <a:cxn ang="0">
                  <a:pos x="T6" y="T7"/>
                </a:cxn>
                <a:cxn ang="0">
                  <a:pos x="T8" y="T9"/>
                </a:cxn>
                <a:cxn ang="0">
                  <a:pos x="T10" y="T11"/>
                </a:cxn>
                <a:cxn ang="0">
                  <a:pos x="T12" y="T13"/>
                </a:cxn>
              </a:cxnLst>
              <a:rect l="0" t="0" r="r" b="b"/>
              <a:pathLst>
                <a:path w="19" h="67">
                  <a:moveTo>
                    <a:pt x="8" y="66"/>
                  </a:moveTo>
                  <a:cubicBezTo>
                    <a:pt x="4" y="66"/>
                    <a:pt x="0" y="63"/>
                    <a:pt x="1" y="58"/>
                  </a:cubicBezTo>
                  <a:cubicBezTo>
                    <a:pt x="3" y="8"/>
                    <a:pt x="3" y="8"/>
                    <a:pt x="3" y="8"/>
                  </a:cubicBezTo>
                  <a:cubicBezTo>
                    <a:pt x="3" y="4"/>
                    <a:pt x="7" y="0"/>
                    <a:pt x="11" y="1"/>
                  </a:cubicBezTo>
                  <a:cubicBezTo>
                    <a:pt x="16" y="1"/>
                    <a:pt x="19" y="4"/>
                    <a:pt x="19" y="9"/>
                  </a:cubicBezTo>
                  <a:cubicBezTo>
                    <a:pt x="16" y="59"/>
                    <a:pt x="16" y="59"/>
                    <a:pt x="16" y="59"/>
                  </a:cubicBezTo>
                  <a:cubicBezTo>
                    <a:pt x="16" y="63"/>
                    <a:pt x="12" y="67"/>
                    <a:pt x="8" y="66"/>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2" name="Freeform 130"/>
            <p:cNvSpPr>
              <a:spLocks/>
            </p:cNvSpPr>
            <p:nvPr/>
          </p:nvSpPr>
          <p:spPr bwMode="auto">
            <a:xfrm>
              <a:off x="2853" y="1289"/>
              <a:ext cx="34" cy="14"/>
            </a:xfrm>
            <a:custGeom>
              <a:avLst/>
              <a:gdLst>
                <a:gd name="T0" fmla="*/ 41 w 57"/>
                <a:gd name="T1" fmla="*/ 23 h 23"/>
                <a:gd name="T2" fmla="*/ 0 w 57"/>
                <a:gd name="T3" fmla="*/ 22 h 23"/>
                <a:gd name="T4" fmla="*/ 1 w 57"/>
                <a:gd name="T5" fmla="*/ 0 h 23"/>
                <a:gd name="T6" fmla="*/ 54 w 57"/>
                <a:gd name="T7" fmla="*/ 2 h 23"/>
                <a:gd name="T8" fmla="*/ 41 w 57"/>
                <a:gd name="T9" fmla="*/ 23 h 23"/>
              </a:gdLst>
              <a:ahLst/>
              <a:cxnLst>
                <a:cxn ang="0">
                  <a:pos x="T0" y="T1"/>
                </a:cxn>
                <a:cxn ang="0">
                  <a:pos x="T2" y="T3"/>
                </a:cxn>
                <a:cxn ang="0">
                  <a:pos x="T4" y="T5"/>
                </a:cxn>
                <a:cxn ang="0">
                  <a:pos x="T6" y="T7"/>
                </a:cxn>
                <a:cxn ang="0">
                  <a:pos x="T8" y="T9"/>
                </a:cxn>
              </a:cxnLst>
              <a:rect l="0" t="0" r="r" b="b"/>
              <a:pathLst>
                <a:path w="57" h="23">
                  <a:moveTo>
                    <a:pt x="41" y="23"/>
                  </a:moveTo>
                  <a:cubicBezTo>
                    <a:pt x="25" y="23"/>
                    <a:pt x="0" y="22"/>
                    <a:pt x="0" y="22"/>
                  </a:cubicBezTo>
                  <a:cubicBezTo>
                    <a:pt x="1" y="0"/>
                    <a:pt x="1" y="0"/>
                    <a:pt x="1" y="0"/>
                  </a:cubicBezTo>
                  <a:cubicBezTo>
                    <a:pt x="54" y="2"/>
                    <a:pt x="54" y="2"/>
                    <a:pt x="54" y="2"/>
                  </a:cubicBezTo>
                  <a:cubicBezTo>
                    <a:pt x="54" y="2"/>
                    <a:pt x="57" y="23"/>
                    <a:pt x="41" y="23"/>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3" name="Rectangle 131"/>
            <p:cNvSpPr>
              <a:spLocks noChangeArrowheads="1"/>
            </p:cNvSpPr>
            <p:nvPr/>
          </p:nvSpPr>
          <p:spPr bwMode="auto">
            <a:xfrm>
              <a:off x="2848" y="1303"/>
              <a:ext cx="37" cy="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4" name="Freeform 132"/>
            <p:cNvSpPr>
              <a:spLocks/>
            </p:cNvSpPr>
            <p:nvPr/>
          </p:nvSpPr>
          <p:spPr bwMode="auto">
            <a:xfrm>
              <a:off x="2652" y="1309"/>
              <a:ext cx="230" cy="369"/>
            </a:xfrm>
            <a:custGeom>
              <a:avLst/>
              <a:gdLst>
                <a:gd name="T0" fmla="*/ 327 w 380"/>
                <a:gd name="T1" fmla="*/ 0 h 610"/>
                <a:gd name="T2" fmla="*/ 256 w 380"/>
                <a:gd name="T3" fmla="*/ 256 h 610"/>
                <a:gd name="T4" fmla="*/ 9 w 380"/>
                <a:gd name="T5" fmla="*/ 525 h 610"/>
                <a:gd name="T6" fmla="*/ 0 w 380"/>
                <a:gd name="T7" fmla="*/ 610 h 610"/>
                <a:gd name="T8" fmla="*/ 380 w 380"/>
                <a:gd name="T9" fmla="*/ 0 h 610"/>
                <a:gd name="T10" fmla="*/ 327 w 380"/>
                <a:gd name="T11" fmla="*/ 0 h 610"/>
              </a:gdLst>
              <a:ahLst/>
              <a:cxnLst>
                <a:cxn ang="0">
                  <a:pos x="T0" y="T1"/>
                </a:cxn>
                <a:cxn ang="0">
                  <a:pos x="T2" y="T3"/>
                </a:cxn>
                <a:cxn ang="0">
                  <a:pos x="T4" y="T5"/>
                </a:cxn>
                <a:cxn ang="0">
                  <a:pos x="T6" y="T7"/>
                </a:cxn>
                <a:cxn ang="0">
                  <a:pos x="T8" y="T9"/>
                </a:cxn>
                <a:cxn ang="0">
                  <a:pos x="T10" y="T11"/>
                </a:cxn>
              </a:cxnLst>
              <a:rect l="0" t="0" r="r" b="b"/>
              <a:pathLst>
                <a:path w="380" h="610">
                  <a:moveTo>
                    <a:pt x="327" y="0"/>
                  </a:moveTo>
                  <a:cubicBezTo>
                    <a:pt x="321" y="34"/>
                    <a:pt x="303" y="136"/>
                    <a:pt x="256" y="256"/>
                  </a:cubicBezTo>
                  <a:cubicBezTo>
                    <a:pt x="208" y="382"/>
                    <a:pt x="138" y="515"/>
                    <a:pt x="9" y="525"/>
                  </a:cubicBezTo>
                  <a:cubicBezTo>
                    <a:pt x="0" y="610"/>
                    <a:pt x="0" y="610"/>
                    <a:pt x="0" y="610"/>
                  </a:cubicBezTo>
                  <a:cubicBezTo>
                    <a:pt x="287" y="586"/>
                    <a:pt x="374" y="42"/>
                    <a:pt x="380" y="0"/>
                  </a:cubicBezTo>
                  <a:lnTo>
                    <a:pt x="32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5" name="Freeform 133"/>
            <p:cNvSpPr>
              <a:spLocks/>
            </p:cNvSpPr>
            <p:nvPr/>
          </p:nvSpPr>
          <p:spPr bwMode="auto">
            <a:xfrm>
              <a:off x="2673" y="1309"/>
              <a:ext cx="209" cy="533"/>
            </a:xfrm>
            <a:custGeom>
              <a:avLst/>
              <a:gdLst>
                <a:gd name="T0" fmla="*/ 30 w 345"/>
                <a:gd name="T1" fmla="*/ 833 h 882"/>
                <a:gd name="T2" fmla="*/ 0 w 345"/>
                <a:gd name="T3" fmla="*/ 587 h 882"/>
                <a:gd name="T4" fmla="*/ 325 w 345"/>
                <a:gd name="T5" fmla="*/ 0 h 882"/>
                <a:gd name="T6" fmla="*/ 345 w 345"/>
                <a:gd name="T7" fmla="*/ 0 h 882"/>
                <a:gd name="T8" fmla="*/ 18 w 345"/>
                <a:gd name="T9" fmla="*/ 598 h 882"/>
                <a:gd name="T10" fmla="*/ 48 w 345"/>
                <a:gd name="T11" fmla="*/ 845 h 882"/>
                <a:gd name="T12" fmla="*/ 11 w 345"/>
                <a:gd name="T13" fmla="*/ 882 h 882"/>
                <a:gd name="T14" fmla="*/ 30 w 345"/>
                <a:gd name="T15" fmla="*/ 833 h 8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5" h="882">
                  <a:moveTo>
                    <a:pt x="30" y="833"/>
                  </a:moveTo>
                  <a:cubicBezTo>
                    <a:pt x="30" y="791"/>
                    <a:pt x="15" y="657"/>
                    <a:pt x="0" y="587"/>
                  </a:cubicBezTo>
                  <a:cubicBezTo>
                    <a:pt x="231" y="509"/>
                    <a:pt x="311" y="84"/>
                    <a:pt x="325" y="0"/>
                  </a:cubicBezTo>
                  <a:cubicBezTo>
                    <a:pt x="345" y="0"/>
                    <a:pt x="345" y="0"/>
                    <a:pt x="345" y="0"/>
                  </a:cubicBezTo>
                  <a:cubicBezTo>
                    <a:pt x="339" y="39"/>
                    <a:pt x="263" y="515"/>
                    <a:pt x="18" y="598"/>
                  </a:cubicBezTo>
                  <a:cubicBezTo>
                    <a:pt x="33" y="668"/>
                    <a:pt x="48" y="802"/>
                    <a:pt x="48" y="845"/>
                  </a:cubicBezTo>
                  <a:cubicBezTo>
                    <a:pt x="48" y="869"/>
                    <a:pt x="32" y="879"/>
                    <a:pt x="11" y="882"/>
                  </a:cubicBezTo>
                  <a:cubicBezTo>
                    <a:pt x="11" y="882"/>
                    <a:pt x="30" y="871"/>
                    <a:pt x="30" y="833"/>
                  </a:cubicBezTo>
                  <a:close/>
                </a:path>
              </a:pathLst>
            </a:custGeom>
            <a:solidFill>
              <a:srgbClr val="0011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6" name="Freeform 134"/>
            <p:cNvSpPr>
              <a:spLocks/>
            </p:cNvSpPr>
            <p:nvPr/>
          </p:nvSpPr>
          <p:spPr bwMode="auto">
            <a:xfrm>
              <a:off x="2848" y="1286"/>
              <a:ext cx="12" cy="16"/>
            </a:xfrm>
            <a:custGeom>
              <a:avLst/>
              <a:gdLst>
                <a:gd name="T0" fmla="*/ 7 w 20"/>
                <a:gd name="T1" fmla="*/ 0 h 27"/>
                <a:gd name="T2" fmla="*/ 5 w 20"/>
                <a:gd name="T3" fmla="*/ 27 h 27"/>
                <a:gd name="T4" fmla="*/ 20 w 20"/>
                <a:gd name="T5" fmla="*/ 27 h 27"/>
              </a:gdLst>
              <a:ahLst/>
              <a:cxnLst>
                <a:cxn ang="0">
                  <a:pos x="T0" y="T1"/>
                </a:cxn>
                <a:cxn ang="0">
                  <a:pos x="T2" y="T3"/>
                </a:cxn>
                <a:cxn ang="0">
                  <a:pos x="T4" y="T5"/>
                </a:cxn>
              </a:cxnLst>
              <a:rect l="0" t="0" r="r" b="b"/>
              <a:pathLst>
                <a:path w="20" h="27">
                  <a:moveTo>
                    <a:pt x="7" y="0"/>
                  </a:moveTo>
                  <a:cubicBezTo>
                    <a:pt x="7" y="0"/>
                    <a:pt x="0" y="14"/>
                    <a:pt x="5" y="27"/>
                  </a:cubicBezTo>
                  <a:cubicBezTo>
                    <a:pt x="16" y="27"/>
                    <a:pt x="20" y="27"/>
                    <a:pt x="20" y="27"/>
                  </a:cubicBezTo>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7" name="Freeform 135"/>
            <p:cNvSpPr>
              <a:spLocks/>
            </p:cNvSpPr>
            <p:nvPr/>
          </p:nvSpPr>
          <p:spPr bwMode="auto">
            <a:xfrm>
              <a:off x="2630" y="1859"/>
              <a:ext cx="20" cy="150"/>
            </a:xfrm>
            <a:custGeom>
              <a:avLst/>
              <a:gdLst>
                <a:gd name="T0" fmla="*/ 16 w 33"/>
                <a:gd name="T1" fmla="*/ 247 h 247"/>
                <a:gd name="T2" fmla="*/ 0 w 33"/>
                <a:gd name="T3" fmla="*/ 230 h 247"/>
                <a:gd name="T4" fmla="*/ 0 w 33"/>
                <a:gd name="T5" fmla="*/ 16 h 247"/>
                <a:gd name="T6" fmla="*/ 16 w 33"/>
                <a:gd name="T7" fmla="*/ 0 h 247"/>
                <a:gd name="T8" fmla="*/ 33 w 33"/>
                <a:gd name="T9" fmla="*/ 16 h 247"/>
                <a:gd name="T10" fmla="*/ 33 w 33"/>
                <a:gd name="T11" fmla="*/ 230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0"/>
                  </a:cubicBezTo>
                  <a:cubicBezTo>
                    <a:pt x="0" y="16"/>
                    <a:pt x="0" y="16"/>
                    <a:pt x="0" y="16"/>
                  </a:cubicBezTo>
                  <a:cubicBezTo>
                    <a:pt x="0" y="7"/>
                    <a:pt x="8" y="0"/>
                    <a:pt x="16" y="0"/>
                  </a:cubicBezTo>
                  <a:cubicBezTo>
                    <a:pt x="25" y="0"/>
                    <a:pt x="33" y="7"/>
                    <a:pt x="33" y="16"/>
                  </a:cubicBezTo>
                  <a:cubicBezTo>
                    <a:pt x="33" y="230"/>
                    <a:pt x="33" y="230"/>
                    <a:pt x="33" y="230"/>
                  </a:cubicBezTo>
                  <a:cubicBezTo>
                    <a:pt x="33" y="239"/>
                    <a:pt x="25" y="247"/>
                    <a:pt x="16" y="24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8" name="Freeform 136"/>
            <p:cNvSpPr>
              <a:spLocks/>
            </p:cNvSpPr>
            <p:nvPr/>
          </p:nvSpPr>
          <p:spPr bwMode="auto">
            <a:xfrm>
              <a:off x="2550" y="1841"/>
              <a:ext cx="179" cy="28"/>
            </a:xfrm>
            <a:custGeom>
              <a:avLst/>
              <a:gdLst>
                <a:gd name="T0" fmla="*/ 248 w 295"/>
                <a:gd name="T1" fmla="*/ 0 h 47"/>
                <a:gd name="T2" fmla="*/ 159 w 295"/>
                <a:gd name="T3" fmla="*/ 0 h 47"/>
                <a:gd name="T4" fmla="*/ 47 w 295"/>
                <a:gd name="T5" fmla="*/ 0 h 47"/>
                <a:gd name="T6" fmla="*/ 0 w 295"/>
                <a:gd name="T7" fmla="*/ 47 h 47"/>
                <a:gd name="T8" fmla="*/ 295 w 295"/>
                <a:gd name="T9" fmla="*/ 47 h 47"/>
                <a:gd name="T10" fmla="*/ 248 w 295"/>
                <a:gd name="T11" fmla="*/ 0 h 47"/>
              </a:gdLst>
              <a:ahLst/>
              <a:cxnLst>
                <a:cxn ang="0">
                  <a:pos x="T0" y="T1"/>
                </a:cxn>
                <a:cxn ang="0">
                  <a:pos x="T2" y="T3"/>
                </a:cxn>
                <a:cxn ang="0">
                  <a:pos x="T4" y="T5"/>
                </a:cxn>
                <a:cxn ang="0">
                  <a:pos x="T6" y="T7"/>
                </a:cxn>
                <a:cxn ang="0">
                  <a:pos x="T8" y="T9"/>
                </a:cxn>
                <a:cxn ang="0">
                  <a:pos x="T10" y="T11"/>
                </a:cxn>
              </a:cxnLst>
              <a:rect l="0" t="0" r="r" b="b"/>
              <a:pathLst>
                <a:path w="295" h="47">
                  <a:moveTo>
                    <a:pt x="248" y="0"/>
                  </a:moveTo>
                  <a:cubicBezTo>
                    <a:pt x="159" y="0"/>
                    <a:pt x="159" y="0"/>
                    <a:pt x="159" y="0"/>
                  </a:cubicBezTo>
                  <a:cubicBezTo>
                    <a:pt x="47" y="0"/>
                    <a:pt x="47" y="0"/>
                    <a:pt x="47" y="0"/>
                  </a:cubicBezTo>
                  <a:cubicBezTo>
                    <a:pt x="21" y="0"/>
                    <a:pt x="0" y="21"/>
                    <a:pt x="0" y="47"/>
                  </a:cubicBezTo>
                  <a:cubicBezTo>
                    <a:pt x="295" y="47"/>
                    <a:pt x="295" y="47"/>
                    <a:pt x="295" y="47"/>
                  </a:cubicBezTo>
                  <a:cubicBezTo>
                    <a:pt x="295" y="21"/>
                    <a:pt x="274" y="0"/>
                    <a:pt x="248"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9" name="Freeform 137"/>
            <p:cNvSpPr>
              <a:spLocks/>
            </p:cNvSpPr>
            <p:nvPr/>
          </p:nvSpPr>
          <p:spPr bwMode="auto">
            <a:xfrm>
              <a:off x="2568" y="1841"/>
              <a:ext cx="161" cy="28"/>
            </a:xfrm>
            <a:custGeom>
              <a:avLst/>
              <a:gdLst>
                <a:gd name="T0" fmla="*/ 99 w 265"/>
                <a:gd name="T1" fmla="*/ 4 h 47"/>
                <a:gd name="T2" fmla="*/ 188 w 265"/>
                <a:gd name="T3" fmla="*/ 4 h 47"/>
                <a:gd name="T4" fmla="*/ 234 w 265"/>
                <a:gd name="T5" fmla="*/ 47 h 47"/>
                <a:gd name="T6" fmla="*/ 265 w 265"/>
                <a:gd name="T7" fmla="*/ 47 h 47"/>
                <a:gd name="T8" fmla="*/ 218 w 265"/>
                <a:gd name="T9" fmla="*/ 0 h 47"/>
                <a:gd name="T10" fmla="*/ 163 w 265"/>
                <a:gd name="T11" fmla="*/ 0 h 47"/>
                <a:gd name="T12" fmla="*/ 17 w 265"/>
                <a:gd name="T13" fmla="*/ 0 h 47"/>
                <a:gd name="T14" fmla="*/ 0 w 265"/>
                <a:gd name="T15" fmla="*/ 4 h 47"/>
                <a:gd name="T16" fmla="*/ 99 w 265"/>
                <a:gd name="T17"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5" h="47">
                  <a:moveTo>
                    <a:pt x="99" y="4"/>
                  </a:moveTo>
                  <a:cubicBezTo>
                    <a:pt x="188" y="4"/>
                    <a:pt x="188" y="4"/>
                    <a:pt x="188" y="4"/>
                  </a:cubicBezTo>
                  <a:cubicBezTo>
                    <a:pt x="212" y="4"/>
                    <a:pt x="232" y="23"/>
                    <a:pt x="234" y="47"/>
                  </a:cubicBezTo>
                  <a:cubicBezTo>
                    <a:pt x="265" y="47"/>
                    <a:pt x="265" y="47"/>
                    <a:pt x="265" y="47"/>
                  </a:cubicBezTo>
                  <a:cubicBezTo>
                    <a:pt x="265" y="21"/>
                    <a:pt x="244" y="0"/>
                    <a:pt x="218" y="0"/>
                  </a:cubicBezTo>
                  <a:cubicBezTo>
                    <a:pt x="163" y="0"/>
                    <a:pt x="163" y="0"/>
                    <a:pt x="163" y="0"/>
                  </a:cubicBezTo>
                  <a:cubicBezTo>
                    <a:pt x="17" y="0"/>
                    <a:pt x="17" y="0"/>
                    <a:pt x="17" y="0"/>
                  </a:cubicBezTo>
                  <a:cubicBezTo>
                    <a:pt x="11" y="0"/>
                    <a:pt x="5" y="2"/>
                    <a:pt x="0" y="4"/>
                  </a:cubicBezTo>
                  <a:lnTo>
                    <a:pt x="99" y="4"/>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0" name="Freeform 138"/>
            <p:cNvSpPr>
              <a:spLocks/>
            </p:cNvSpPr>
            <p:nvPr/>
          </p:nvSpPr>
          <p:spPr bwMode="auto">
            <a:xfrm>
              <a:off x="2574" y="1978"/>
              <a:ext cx="132" cy="45"/>
            </a:xfrm>
            <a:custGeom>
              <a:avLst/>
              <a:gdLst>
                <a:gd name="T0" fmla="*/ 199 w 217"/>
                <a:gd name="T1" fmla="*/ 73 h 75"/>
                <a:gd name="T2" fmla="*/ 187 w 217"/>
                <a:gd name="T3" fmla="*/ 68 h 75"/>
                <a:gd name="T4" fmla="*/ 108 w 217"/>
                <a:gd name="T5" fmla="*/ 33 h 75"/>
                <a:gd name="T6" fmla="*/ 30 w 217"/>
                <a:gd name="T7" fmla="*/ 68 h 75"/>
                <a:gd name="T8" fmla="*/ 7 w 217"/>
                <a:gd name="T9" fmla="*/ 69 h 75"/>
                <a:gd name="T10" fmla="*/ 6 w 217"/>
                <a:gd name="T11" fmla="*/ 46 h 75"/>
                <a:gd name="T12" fmla="*/ 108 w 217"/>
                <a:gd name="T13" fmla="*/ 0 h 75"/>
                <a:gd name="T14" fmla="*/ 211 w 217"/>
                <a:gd name="T15" fmla="*/ 46 h 75"/>
                <a:gd name="T16" fmla="*/ 210 w 217"/>
                <a:gd name="T17" fmla="*/ 69 h 75"/>
                <a:gd name="T18" fmla="*/ 199 w 217"/>
                <a:gd name="T19"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5">
                  <a:moveTo>
                    <a:pt x="199" y="73"/>
                  </a:moveTo>
                  <a:cubicBezTo>
                    <a:pt x="195" y="73"/>
                    <a:pt x="191" y="71"/>
                    <a:pt x="187" y="68"/>
                  </a:cubicBezTo>
                  <a:cubicBezTo>
                    <a:pt x="167" y="46"/>
                    <a:pt x="138" y="33"/>
                    <a:pt x="108" y="33"/>
                  </a:cubicBezTo>
                  <a:cubicBezTo>
                    <a:pt x="78" y="33"/>
                    <a:pt x="50" y="46"/>
                    <a:pt x="30" y="68"/>
                  </a:cubicBezTo>
                  <a:cubicBezTo>
                    <a:pt x="24" y="75"/>
                    <a:pt x="13" y="75"/>
                    <a:pt x="7" y="69"/>
                  </a:cubicBezTo>
                  <a:cubicBezTo>
                    <a:pt x="0" y="63"/>
                    <a:pt x="0" y="53"/>
                    <a:pt x="6" y="46"/>
                  </a:cubicBezTo>
                  <a:cubicBezTo>
                    <a:pt x="32" y="17"/>
                    <a:pt x="69" y="0"/>
                    <a:pt x="108" y="0"/>
                  </a:cubicBezTo>
                  <a:cubicBezTo>
                    <a:pt x="148" y="0"/>
                    <a:pt x="185" y="17"/>
                    <a:pt x="211" y="46"/>
                  </a:cubicBezTo>
                  <a:cubicBezTo>
                    <a:pt x="217" y="53"/>
                    <a:pt x="217" y="63"/>
                    <a:pt x="210" y="69"/>
                  </a:cubicBezTo>
                  <a:cubicBezTo>
                    <a:pt x="207" y="72"/>
                    <a:pt x="203" y="73"/>
                    <a:pt x="199" y="73"/>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1" name="Oval 139"/>
            <p:cNvSpPr>
              <a:spLocks noChangeArrowheads="1"/>
            </p:cNvSpPr>
            <p:nvPr/>
          </p:nvSpPr>
          <p:spPr bwMode="auto">
            <a:xfrm>
              <a:off x="2574" y="2017"/>
              <a:ext cx="21" cy="2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2" name="Oval 140"/>
            <p:cNvSpPr>
              <a:spLocks noChangeArrowheads="1"/>
            </p:cNvSpPr>
            <p:nvPr/>
          </p:nvSpPr>
          <p:spPr bwMode="auto">
            <a:xfrm>
              <a:off x="2684" y="2017"/>
              <a:ext cx="22" cy="22"/>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3" name="Freeform 141"/>
            <p:cNvSpPr>
              <a:spLocks/>
            </p:cNvSpPr>
            <p:nvPr/>
          </p:nvSpPr>
          <p:spPr bwMode="auto">
            <a:xfrm>
              <a:off x="2607" y="1696"/>
              <a:ext cx="33" cy="101"/>
            </a:xfrm>
            <a:custGeom>
              <a:avLst/>
              <a:gdLst>
                <a:gd name="T0" fmla="*/ 19 w 54"/>
                <a:gd name="T1" fmla="*/ 1 h 167"/>
                <a:gd name="T2" fmla="*/ 0 w 54"/>
                <a:gd name="T3" fmla="*/ 1 h 167"/>
                <a:gd name="T4" fmla="*/ 28 w 54"/>
                <a:gd name="T5" fmla="*/ 39 h 167"/>
                <a:gd name="T6" fmla="*/ 28 w 54"/>
                <a:gd name="T7" fmla="*/ 128 h 167"/>
                <a:gd name="T8" fmla="*/ 0 w 54"/>
                <a:gd name="T9" fmla="*/ 166 h 167"/>
                <a:gd name="T10" fmla="*/ 19 w 54"/>
                <a:gd name="T11" fmla="*/ 166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5"/>
                    <a:pt x="28" y="22"/>
                    <a:pt x="28" y="39"/>
                  </a:cubicBezTo>
                  <a:cubicBezTo>
                    <a:pt x="28" y="128"/>
                    <a:pt x="28" y="128"/>
                    <a:pt x="28" y="128"/>
                  </a:cubicBezTo>
                  <a:cubicBezTo>
                    <a:pt x="28" y="146"/>
                    <a:pt x="16" y="163"/>
                    <a:pt x="0" y="166"/>
                  </a:cubicBezTo>
                  <a:cubicBezTo>
                    <a:pt x="10" y="167"/>
                    <a:pt x="19" y="166"/>
                    <a:pt x="19" y="166"/>
                  </a:cubicBezTo>
                  <a:cubicBezTo>
                    <a:pt x="38" y="166"/>
                    <a:pt x="54" y="149"/>
                    <a:pt x="54" y="128"/>
                  </a:cubicBezTo>
                  <a:cubicBezTo>
                    <a:pt x="54" y="39"/>
                    <a:pt x="54" y="39"/>
                    <a:pt x="54" y="39"/>
                  </a:cubicBezTo>
                  <a:cubicBezTo>
                    <a:pt x="54" y="18"/>
                    <a:pt x="38" y="1"/>
                    <a:pt x="19" y="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4" name="Freeform 142"/>
            <p:cNvSpPr>
              <a:spLocks/>
            </p:cNvSpPr>
            <p:nvPr/>
          </p:nvSpPr>
          <p:spPr bwMode="auto">
            <a:xfrm>
              <a:off x="2550" y="1696"/>
              <a:ext cx="78" cy="100"/>
            </a:xfrm>
            <a:custGeom>
              <a:avLst/>
              <a:gdLst>
                <a:gd name="T0" fmla="*/ 129 w 129"/>
                <a:gd name="T1" fmla="*/ 127 h 165"/>
                <a:gd name="T2" fmla="*/ 94 w 129"/>
                <a:gd name="T3" fmla="*/ 165 h 165"/>
                <a:gd name="T4" fmla="*/ 64 w 129"/>
                <a:gd name="T5" fmla="*/ 164 h 165"/>
                <a:gd name="T6" fmla="*/ 35 w 129"/>
                <a:gd name="T7" fmla="*/ 165 h 165"/>
                <a:gd name="T8" fmla="*/ 0 w 129"/>
                <a:gd name="T9" fmla="*/ 127 h 165"/>
                <a:gd name="T10" fmla="*/ 0 w 129"/>
                <a:gd name="T11" fmla="*/ 38 h 165"/>
                <a:gd name="T12" fmla="*/ 35 w 129"/>
                <a:gd name="T13" fmla="*/ 0 h 165"/>
                <a:gd name="T14" fmla="*/ 64 w 129"/>
                <a:gd name="T15" fmla="*/ 2 h 165"/>
                <a:gd name="T16" fmla="*/ 94 w 129"/>
                <a:gd name="T17" fmla="*/ 0 h 165"/>
                <a:gd name="T18" fmla="*/ 129 w 129"/>
                <a:gd name="T19" fmla="*/ 38 h 165"/>
                <a:gd name="T20" fmla="*/ 129 w 129"/>
                <a:gd name="T21" fmla="*/ 12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5">
                  <a:moveTo>
                    <a:pt x="129" y="127"/>
                  </a:moveTo>
                  <a:cubicBezTo>
                    <a:pt x="129" y="148"/>
                    <a:pt x="113" y="165"/>
                    <a:pt x="94" y="165"/>
                  </a:cubicBezTo>
                  <a:cubicBezTo>
                    <a:pt x="94" y="165"/>
                    <a:pt x="75" y="164"/>
                    <a:pt x="64" y="164"/>
                  </a:cubicBezTo>
                  <a:cubicBezTo>
                    <a:pt x="54" y="164"/>
                    <a:pt x="35" y="165"/>
                    <a:pt x="35" y="165"/>
                  </a:cubicBezTo>
                  <a:cubicBezTo>
                    <a:pt x="16" y="165"/>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5" name="Freeform 143"/>
            <p:cNvSpPr>
              <a:spLocks/>
            </p:cNvSpPr>
            <p:nvPr/>
          </p:nvSpPr>
          <p:spPr bwMode="auto">
            <a:xfrm>
              <a:off x="2601" y="1696"/>
              <a:ext cx="27" cy="100"/>
            </a:xfrm>
            <a:custGeom>
              <a:avLst/>
              <a:gdLst>
                <a:gd name="T0" fmla="*/ 10 w 45"/>
                <a:gd name="T1" fmla="*/ 0 h 165"/>
                <a:gd name="T2" fmla="*/ 1 w 45"/>
                <a:gd name="T3" fmla="*/ 1 h 165"/>
                <a:gd name="T4" fmla="*/ 29 w 45"/>
                <a:gd name="T5" fmla="*/ 38 h 165"/>
                <a:gd name="T6" fmla="*/ 29 w 45"/>
                <a:gd name="T7" fmla="*/ 127 h 165"/>
                <a:gd name="T8" fmla="*/ 0 w 45"/>
                <a:gd name="T9" fmla="*/ 165 h 165"/>
                <a:gd name="T10" fmla="*/ 10 w 45"/>
                <a:gd name="T11" fmla="*/ 165 h 165"/>
                <a:gd name="T12" fmla="*/ 45 w 45"/>
                <a:gd name="T13" fmla="*/ 127 h 165"/>
                <a:gd name="T14" fmla="*/ 45 w 45"/>
                <a:gd name="T15" fmla="*/ 38 h 165"/>
                <a:gd name="T16" fmla="*/ 10 w 45"/>
                <a:gd name="T17" fmla="*/ 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5">
                  <a:moveTo>
                    <a:pt x="10" y="0"/>
                  </a:moveTo>
                  <a:cubicBezTo>
                    <a:pt x="10" y="0"/>
                    <a:pt x="6" y="0"/>
                    <a:pt x="1" y="1"/>
                  </a:cubicBezTo>
                  <a:cubicBezTo>
                    <a:pt x="17" y="4"/>
                    <a:pt x="29" y="20"/>
                    <a:pt x="29" y="38"/>
                  </a:cubicBezTo>
                  <a:cubicBezTo>
                    <a:pt x="29" y="127"/>
                    <a:pt x="29" y="127"/>
                    <a:pt x="29" y="127"/>
                  </a:cubicBezTo>
                  <a:cubicBezTo>
                    <a:pt x="29" y="146"/>
                    <a:pt x="17" y="162"/>
                    <a:pt x="0" y="165"/>
                  </a:cubicBezTo>
                  <a:cubicBezTo>
                    <a:pt x="6" y="165"/>
                    <a:pt x="10" y="165"/>
                    <a:pt x="10" y="165"/>
                  </a:cubicBezTo>
                  <a:cubicBezTo>
                    <a:pt x="29" y="165"/>
                    <a:pt x="45" y="148"/>
                    <a:pt x="45" y="127"/>
                  </a:cubicBezTo>
                  <a:cubicBezTo>
                    <a:pt x="45" y="38"/>
                    <a:pt x="45" y="38"/>
                    <a:pt x="45" y="38"/>
                  </a:cubicBezTo>
                  <a:cubicBezTo>
                    <a:pt x="45" y="17"/>
                    <a:pt x="29" y="0"/>
                    <a:pt x="10" y="0"/>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6" name="Freeform 144"/>
            <p:cNvSpPr>
              <a:spLocks/>
            </p:cNvSpPr>
            <p:nvPr/>
          </p:nvSpPr>
          <p:spPr bwMode="auto">
            <a:xfrm>
              <a:off x="2572" y="1740"/>
              <a:ext cx="15" cy="119"/>
            </a:xfrm>
            <a:custGeom>
              <a:avLst/>
              <a:gdLst>
                <a:gd name="T0" fmla="*/ 13 w 25"/>
                <a:gd name="T1" fmla="*/ 197 h 197"/>
                <a:gd name="T2" fmla="*/ 0 w 25"/>
                <a:gd name="T3" fmla="*/ 185 h 197"/>
                <a:gd name="T4" fmla="*/ 0 w 25"/>
                <a:gd name="T5" fmla="*/ 12 h 197"/>
                <a:gd name="T6" fmla="*/ 13 w 25"/>
                <a:gd name="T7" fmla="*/ 0 h 197"/>
                <a:gd name="T8" fmla="*/ 25 w 25"/>
                <a:gd name="T9" fmla="*/ 12 h 197"/>
                <a:gd name="T10" fmla="*/ 25 w 25"/>
                <a:gd name="T11" fmla="*/ 185 h 197"/>
                <a:gd name="T12" fmla="*/ 13 w 25"/>
                <a:gd name="T13" fmla="*/ 197 h 197"/>
              </a:gdLst>
              <a:ahLst/>
              <a:cxnLst>
                <a:cxn ang="0">
                  <a:pos x="T0" y="T1"/>
                </a:cxn>
                <a:cxn ang="0">
                  <a:pos x="T2" y="T3"/>
                </a:cxn>
                <a:cxn ang="0">
                  <a:pos x="T4" y="T5"/>
                </a:cxn>
                <a:cxn ang="0">
                  <a:pos x="T6" y="T7"/>
                </a:cxn>
                <a:cxn ang="0">
                  <a:pos x="T8" y="T9"/>
                </a:cxn>
                <a:cxn ang="0">
                  <a:pos x="T10" y="T11"/>
                </a:cxn>
                <a:cxn ang="0">
                  <a:pos x="T12" y="T13"/>
                </a:cxn>
              </a:cxnLst>
              <a:rect l="0" t="0" r="r" b="b"/>
              <a:pathLst>
                <a:path w="25" h="197">
                  <a:moveTo>
                    <a:pt x="13" y="197"/>
                  </a:moveTo>
                  <a:cubicBezTo>
                    <a:pt x="6" y="197"/>
                    <a:pt x="0" y="192"/>
                    <a:pt x="0" y="185"/>
                  </a:cubicBezTo>
                  <a:cubicBezTo>
                    <a:pt x="0" y="12"/>
                    <a:pt x="0" y="12"/>
                    <a:pt x="0" y="12"/>
                  </a:cubicBezTo>
                  <a:cubicBezTo>
                    <a:pt x="0" y="5"/>
                    <a:pt x="6" y="0"/>
                    <a:pt x="13" y="0"/>
                  </a:cubicBezTo>
                  <a:cubicBezTo>
                    <a:pt x="19" y="0"/>
                    <a:pt x="25" y="5"/>
                    <a:pt x="25" y="12"/>
                  </a:cubicBezTo>
                  <a:cubicBezTo>
                    <a:pt x="25" y="185"/>
                    <a:pt x="25" y="185"/>
                    <a:pt x="25" y="185"/>
                  </a:cubicBezTo>
                  <a:cubicBezTo>
                    <a:pt x="25" y="192"/>
                    <a:pt x="19" y="197"/>
                    <a:pt x="13" y="197"/>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7" name="Freeform 145"/>
            <p:cNvSpPr>
              <a:spLocks/>
            </p:cNvSpPr>
            <p:nvPr/>
          </p:nvSpPr>
          <p:spPr bwMode="auto">
            <a:xfrm>
              <a:off x="2541" y="1503"/>
              <a:ext cx="122" cy="141"/>
            </a:xfrm>
            <a:custGeom>
              <a:avLst/>
              <a:gdLst>
                <a:gd name="T0" fmla="*/ 197 w 201"/>
                <a:gd name="T1" fmla="*/ 100 h 233"/>
                <a:gd name="T2" fmla="*/ 165 w 201"/>
                <a:gd name="T3" fmla="*/ 68 h 233"/>
                <a:gd name="T4" fmla="*/ 165 w 201"/>
                <a:gd name="T5" fmla="*/ 63 h 233"/>
                <a:gd name="T6" fmla="*/ 172 w 201"/>
                <a:gd name="T7" fmla="*/ 56 h 233"/>
                <a:gd name="T8" fmla="*/ 171 w 201"/>
                <a:gd name="T9" fmla="*/ 50 h 233"/>
                <a:gd name="T10" fmla="*/ 144 w 201"/>
                <a:gd name="T11" fmla="*/ 34 h 233"/>
                <a:gd name="T12" fmla="*/ 137 w 201"/>
                <a:gd name="T13" fmla="*/ 29 h 233"/>
                <a:gd name="T14" fmla="*/ 108 w 201"/>
                <a:gd name="T15" fmla="*/ 0 h 233"/>
                <a:gd name="T16" fmla="*/ 3 w 201"/>
                <a:gd name="T17" fmla="*/ 69 h 233"/>
                <a:gd name="T18" fmla="*/ 13 w 201"/>
                <a:gd name="T19" fmla="*/ 84 h 233"/>
                <a:gd name="T20" fmla="*/ 0 w 201"/>
                <a:gd name="T21" fmla="*/ 93 h 233"/>
                <a:gd name="T22" fmla="*/ 196 w 201"/>
                <a:gd name="T23" fmla="*/ 113 h 233"/>
                <a:gd name="T24" fmla="*/ 197 w 201"/>
                <a:gd name="T25" fmla="*/ 10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1" h="233">
                  <a:moveTo>
                    <a:pt x="197" y="100"/>
                  </a:moveTo>
                  <a:cubicBezTo>
                    <a:pt x="183" y="92"/>
                    <a:pt x="165" y="68"/>
                    <a:pt x="165" y="68"/>
                  </a:cubicBezTo>
                  <a:cubicBezTo>
                    <a:pt x="164" y="67"/>
                    <a:pt x="164" y="64"/>
                    <a:pt x="165" y="63"/>
                  </a:cubicBezTo>
                  <a:cubicBezTo>
                    <a:pt x="172" y="56"/>
                    <a:pt x="172" y="56"/>
                    <a:pt x="172" y="56"/>
                  </a:cubicBezTo>
                  <a:cubicBezTo>
                    <a:pt x="174" y="55"/>
                    <a:pt x="174" y="52"/>
                    <a:pt x="171" y="50"/>
                  </a:cubicBezTo>
                  <a:cubicBezTo>
                    <a:pt x="144" y="34"/>
                    <a:pt x="144" y="34"/>
                    <a:pt x="144" y="34"/>
                  </a:cubicBezTo>
                  <a:cubicBezTo>
                    <a:pt x="141" y="33"/>
                    <a:pt x="139" y="31"/>
                    <a:pt x="137" y="29"/>
                  </a:cubicBezTo>
                  <a:cubicBezTo>
                    <a:pt x="108" y="0"/>
                    <a:pt x="108" y="0"/>
                    <a:pt x="108" y="0"/>
                  </a:cubicBezTo>
                  <a:cubicBezTo>
                    <a:pt x="3" y="69"/>
                    <a:pt x="3" y="69"/>
                    <a:pt x="3" y="69"/>
                  </a:cubicBezTo>
                  <a:cubicBezTo>
                    <a:pt x="13" y="84"/>
                    <a:pt x="13" y="84"/>
                    <a:pt x="13" y="84"/>
                  </a:cubicBezTo>
                  <a:cubicBezTo>
                    <a:pt x="0" y="93"/>
                    <a:pt x="0" y="93"/>
                    <a:pt x="0" y="93"/>
                  </a:cubicBezTo>
                  <a:cubicBezTo>
                    <a:pt x="0" y="93"/>
                    <a:pt x="59" y="233"/>
                    <a:pt x="196" y="113"/>
                  </a:cubicBezTo>
                  <a:cubicBezTo>
                    <a:pt x="200" y="109"/>
                    <a:pt x="201" y="102"/>
                    <a:pt x="197" y="100"/>
                  </a:cubicBez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8" name="Freeform 146"/>
            <p:cNvSpPr>
              <a:spLocks/>
            </p:cNvSpPr>
            <p:nvPr/>
          </p:nvSpPr>
          <p:spPr bwMode="auto">
            <a:xfrm>
              <a:off x="2533" y="1487"/>
              <a:ext cx="87" cy="115"/>
            </a:xfrm>
            <a:custGeom>
              <a:avLst/>
              <a:gdLst>
                <a:gd name="T0" fmla="*/ 10 w 144"/>
                <a:gd name="T1" fmla="*/ 65 h 189"/>
                <a:gd name="T2" fmla="*/ 65 w 144"/>
                <a:gd name="T3" fmla="*/ 14 h 189"/>
                <a:gd name="T4" fmla="*/ 128 w 144"/>
                <a:gd name="T5" fmla="*/ 15 h 189"/>
                <a:gd name="T6" fmla="*/ 102 w 144"/>
                <a:gd name="T7" fmla="*/ 46 h 189"/>
                <a:gd name="T8" fmla="*/ 85 w 144"/>
                <a:gd name="T9" fmla="*/ 72 h 189"/>
                <a:gd name="T10" fmla="*/ 115 w 144"/>
                <a:gd name="T11" fmla="*/ 101 h 189"/>
                <a:gd name="T12" fmla="*/ 109 w 144"/>
                <a:gd name="T13" fmla="*/ 110 h 189"/>
                <a:gd name="T14" fmla="*/ 103 w 144"/>
                <a:gd name="T15" fmla="*/ 111 h 189"/>
                <a:gd name="T16" fmla="*/ 72 w 144"/>
                <a:gd name="T17" fmla="*/ 110 h 189"/>
                <a:gd name="T18" fmla="*/ 83 w 144"/>
                <a:gd name="T19" fmla="*/ 136 h 189"/>
                <a:gd name="T20" fmla="*/ 106 w 144"/>
                <a:gd name="T21" fmla="*/ 144 h 189"/>
                <a:gd name="T22" fmla="*/ 107 w 144"/>
                <a:gd name="T23" fmla="*/ 188 h 189"/>
                <a:gd name="T24" fmla="*/ 32 w 144"/>
                <a:gd name="T25" fmla="*/ 161 h 189"/>
                <a:gd name="T26" fmla="*/ 5 w 144"/>
                <a:gd name="T27" fmla="*/ 83 h 189"/>
                <a:gd name="T28" fmla="*/ 10 w 144"/>
                <a:gd name="T29" fmla="*/ 6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89">
                  <a:moveTo>
                    <a:pt x="10" y="65"/>
                  </a:moveTo>
                  <a:cubicBezTo>
                    <a:pt x="21" y="43"/>
                    <a:pt x="32" y="26"/>
                    <a:pt x="65" y="14"/>
                  </a:cubicBezTo>
                  <a:cubicBezTo>
                    <a:pt x="100" y="0"/>
                    <a:pt x="123" y="7"/>
                    <a:pt x="128" y="15"/>
                  </a:cubicBezTo>
                  <a:cubicBezTo>
                    <a:pt x="144" y="39"/>
                    <a:pt x="117" y="41"/>
                    <a:pt x="102" y="46"/>
                  </a:cubicBezTo>
                  <a:cubicBezTo>
                    <a:pt x="76" y="53"/>
                    <a:pt x="80" y="67"/>
                    <a:pt x="85" y="72"/>
                  </a:cubicBezTo>
                  <a:cubicBezTo>
                    <a:pt x="115" y="101"/>
                    <a:pt x="115" y="101"/>
                    <a:pt x="115" y="101"/>
                  </a:cubicBezTo>
                  <a:cubicBezTo>
                    <a:pt x="109" y="110"/>
                    <a:pt x="109" y="110"/>
                    <a:pt x="109" y="110"/>
                  </a:cubicBezTo>
                  <a:cubicBezTo>
                    <a:pt x="107" y="112"/>
                    <a:pt x="105" y="112"/>
                    <a:pt x="103" y="111"/>
                  </a:cubicBezTo>
                  <a:cubicBezTo>
                    <a:pt x="97" y="107"/>
                    <a:pt x="81" y="98"/>
                    <a:pt x="72" y="110"/>
                  </a:cubicBezTo>
                  <a:cubicBezTo>
                    <a:pt x="63" y="123"/>
                    <a:pt x="75" y="133"/>
                    <a:pt x="83" y="136"/>
                  </a:cubicBezTo>
                  <a:cubicBezTo>
                    <a:pt x="91" y="139"/>
                    <a:pt x="100" y="137"/>
                    <a:pt x="106" y="144"/>
                  </a:cubicBezTo>
                  <a:cubicBezTo>
                    <a:pt x="109" y="148"/>
                    <a:pt x="126" y="168"/>
                    <a:pt x="107" y="188"/>
                  </a:cubicBezTo>
                  <a:cubicBezTo>
                    <a:pt x="73" y="189"/>
                    <a:pt x="49" y="176"/>
                    <a:pt x="32" y="161"/>
                  </a:cubicBezTo>
                  <a:cubicBezTo>
                    <a:pt x="11" y="141"/>
                    <a:pt x="0" y="112"/>
                    <a:pt x="5" y="83"/>
                  </a:cubicBezTo>
                  <a:cubicBezTo>
                    <a:pt x="6" y="77"/>
                    <a:pt x="8" y="71"/>
                    <a:pt x="10" y="65"/>
                  </a:cubicBezTo>
                  <a:close/>
                </a:path>
              </a:pathLst>
            </a:custGeom>
            <a:solidFill>
              <a:srgbClr val="301D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9" name="Freeform 147"/>
            <p:cNvSpPr>
              <a:spLocks/>
            </p:cNvSpPr>
            <p:nvPr/>
          </p:nvSpPr>
          <p:spPr bwMode="auto">
            <a:xfrm>
              <a:off x="2613" y="1527"/>
              <a:ext cx="8" cy="8"/>
            </a:xfrm>
            <a:custGeom>
              <a:avLst/>
              <a:gdLst>
                <a:gd name="T0" fmla="*/ 11 w 12"/>
                <a:gd name="T1" fmla="*/ 3 h 12"/>
                <a:gd name="T2" fmla="*/ 9 w 12"/>
                <a:gd name="T3" fmla="*/ 10 h 12"/>
                <a:gd name="T4" fmla="*/ 2 w 12"/>
                <a:gd name="T5" fmla="*/ 9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2" y="9"/>
                    <a:pt x="9" y="10"/>
                  </a:cubicBezTo>
                  <a:cubicBezTo>
                    <a:pt x="7" y="12"/>
                    <a:pt x="3" y="11"/>
                    <a:pt x="2" y="9"/>
                  </a:cubicBezTo>
                  <a:cubicBezTo>
                    <a:pt x="0" y="6"/>
                    <a:pt x="1" y="3"/>
                    <a:pt x="4" y="1"/>
                  </a:cubicBezTo>
                  <a:cubicBezTo>
                    <a:pt x="6" y="0"/>
                    <a:pt x="9" y="1"/>
                    <a:pt x="11"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0" name="Freeform 148"/>
            <p:cNvSpPr>
              <a:spLocks/>
            </p:cNvSpPr>
            <p:nvPr/>
          </p:nvSpPr>
          <p:spPr bwMode="auto">
            <a:xfrm>
              <a:off x="2639" y="1551"/>
              <a:ext cx="13" cy="11"/>
            </a:xfrm>
            <a:custGeom>
              <a:avLst/>
              <a:gdLst>
                <a:gd name="T0" fmla="*/ 13 w 22"/>
                <a:gd name="T1" fmla="*/ 0 h 18"/>
                <a:gd name="T2" fmla="*/ 0 w 22"/>
                <a:gd name="T3" fmla="*/ 18 h 18"/>
                <a:gd name="T4" fmla="*/ 22 w 22"/>
                <a:gd name="T5" fmla="*/ 8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10" y="8"/>
                    <a:pt x="0" y="18"/>
                    <a:pt x="0" y="18"/>
                  </a:cubicBezTo>
                  <a:cubicBezTo>
                    <a:pt x="0" y="18"/>
                    <a:pt x="16" y="15"/>
                    <a:pt x="22" y="8"/>
                  </a:cubicBezTo>
                  <a:lnTo>
                    <a:pt x="1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172" name="Group 151"/>
          <p:cNvGrpSpPr>
            <a:grpSpLocks noChangeAspect="1"/>
          </p:cNvGrpSpPr>
          <p:nvPr/>
        </p:nvGrpSpPr>
        <p:grpSpPr bwMode="auto">
          <a:xfrm>
            <a:off x="4771627" y="5137478"/>
            <a:ext cx="1925996" cy="1789747"/>
            <a:chOff x="3863" y="903"/>
            <a:chExt cx="1456" cy="1353"/>
          </a:xfrm>
        </p:grpSpPr>
        <p:sp>
          <p:nvSpPr>
            <p:cNvPr id="173" name="AutoShape 150"/>
            <p:cNvSpPr>
              <a:spLocks noChangeAspect="1" noChangeArrowheads="1" noTextEdit="1"/>
            </p:cNvSpPr>
            <p:nvPr/>
          </p:nvSpPr>
          <p:spPr bwMode="auto">
            <a:xfrm>
              <a:off x="3863" y="903"/>
              <a:ext cx="1456"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5" name="Freeform 153"/>
            <p:cNvSpPr>
              <a:spLocks/>
            </p:cNvSpPr>
            <p:nvPr/>
          </p:nvSpPr>
          <p:spPr bwMode="auto">
            <a:xfrm>
              <a:off x="4173" y="2011"/>
              <a:ext cx="808" cy="39"/>
            </a:xfrm>
            <a:custGeom>
              <a:avLst/>
              <a:gdLst>
                <a:gd name="T0" fmla="*/ 1298 w 1331"/>
                <a:gd name="T1" fmla="*/ 65 h 65"/>
                <a:gd name="T2" fmla="*/ 33 w 1331"/>
                <a:gd name="T3" fmla="*/ 65 h 65"/>
                <a:gd name="T4" fmla="*/ 0 w 1331"/>
                <a:gd name="T5" fmla="*/ 32 h 65"/>
                <a:gd name="T6" fmla="*/ 33 w 1331"/>
                <a:gd name="T7" fmla="*/ 0 h 65"/>
                <a:gd name="T8" fmla="*/ 1298 w 1331"/>
                <a:gd name="T9" fmla="*/ 0 h 65"/>
                <a:gd name="T10" fmla="*/ 1331 w 1331"/>
                <a:gd name="T11" fmla="*/ 32 h 65"/>
                <a:gd name="T12" fmla="*/ 1298 w 1331"/>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1331" h="65">
                  <a:moveTo>
                    <a:pt x="1298" y="65"/>
                  </a:moveTo>
                  <a:cubicBezTo>
                    <a:pt x="33" y="65"/>
                    <a:pt x="33" y="65"/>
                    <a:pt x="33" y="65"/>
                  </a:cubicBezTo>
                  <a:cubicBezTo>
                    <a:pt x="15" y="65"/>
                    <a:pt x="0" y="50"/>
                    <a:pt x="0" y="32"/>
                  </a:cubicBezTo>
                  <a:cubicBezTo>
                    <a:pt x="0" y="14"/>
                    <a:pt x="15" y="0"/>
                    <a:pt x="33" y="0"/>
                  </a:cubicBezTo>
                  <a:cubicBezTo>
                    <a:pt x="1298" y="0"/>
                    <a:pt x="1298" y="0"/>
                    <a:pt x="1298" y="0"/>
                  </a:cubicBezTo>
                  <a:cubicBezTo>
                    <a:pt x="1316" y="0"/>
                    <a:pt x="1331" y="14"/>
                    <a:pt x="1331" y="32"/>
                  </a:cubicBezTo>
                  <a:cubicBezTo>
                    <a:pt x="1331" y="50"/>
                    <a:pt x="1316" y="65"/>
                    <a:pt x="1298" y="65"/>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6" name="Freeform 154"/>
            <p:cNvSpPr>
              <a:spLocks/>
            </p:cNvSpPr>
            <p:nvPr/>
          </p:nvSpPr>
          <p:spPr bwMode="auto">
            <a:xfrm>
              <a:off x="4581" y="2015"/>
              <a:ext cx="35" cy="14"/>
            </a:xfrm>
            <a:custGeom>
              <a:avLst/>
              <a:gdLst>
                <a:gd name="T0" fmla="*/ 0 w 58"/>
                <a:gd name="T1" fmla="*/ 0 h 24"/>
                <a:gd name="T2" fmla="*/ 20 w 58"/>
                <a:gd name="T3" fmla="*/ 24 h 24"/>
                <a:gd name="T4" fmla="*/ 43 w 58"/>
                <a:gd name="T5" fmla="*/ 18 h 24"/>
                <a:gd name="T6" fmla="*/ 58 w 58"/>
                <a:gd name="T7" fmla="*/ 2 h 24"/>
              </a:gdLst>
              <a:ahLst/>
              <a:cxnLst>
                <a:cxn ang="0">
                  <a:pos x="T0" y="T1"/>
                </a:cxn>
                <a:cxn ang="0">
                  <a:pos x="T2" y="T3"/>
                </a:cxn>
                <a:cxn ang="0">
                  <a:pos x="T4" y="T5"/>
                </a:cxn>
                <a:cxn ang="0">
                  <a:pos x="T6" y="T7"/>
                </a:cxn>
              </a:cxnLst>
              <a:rect l="0" t="0" r="r" b="b"/>
              <a:pathLst>
                <a:path w="58" h="24">
                  <a:moveTo>
                    <a:pt x="0" y="0"/>
                  </a:moveTo>
                  <a:cubicBezTo>
                    <a:pt x="15" y="10"/>
                    <a:pt x="12" y="11"/>
                    <a:pt x="20" y="24"/>
                  </a:cubicBezTo>
                  <a:cubicBezTo>
                    <a:pt x="43" y="18"/>
                    <a:pt x="43" y="18"/>
                    <a:pt x="43" y="18"/>
                  </a:cubicBezTo>
                  <a:cubicBezTo>
                    <a:pt x="38" y="9"/>
                    <a:pt x="39" y="1"/>
                    <a:pt x="58" y="2"/>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7" name="Freeform 155"/>
            <p:cNvSpPr>
              <a:spLocks/>
            </p:cNvSpPr>
            <p:nvPr/>
          </p:nvSpPr>
          <p:spPr bwMode="auto">
            <a:xfrm>
              <a:off x="4577" y="1992"/>
              <a:ext cx="106" cy="24"/>
            </a:xfrm>
            <a:custGeom>
              <a:avLst/>
              <a:gdLst>
                <a:gd name="T0" fmla="*/ 0 w 174"/>
                <a:gd name="T1" fmla="*/ 6 h 41"/>
                <a:gd name="T2" fmla="*/ 3 w 174"/>
                <a:gd name="T3" fmla="*/ 33 h 41"/>
                <a:gd name="T4" fmla="*/ 19 w 174"/>
                <a:gd name="T5" fmla="*/ 41 h 41"/>
                <a:gd name="T6" fmla="*/ 82 w 174"/>
                <a:gd name="T7" fmla="*/ 40 h 41"/>
                <a:gd name="T8" fmla="*/ 123 w 174"/>
                <a:gd name="T9" fmla="*/ 34 h 41"/>
                <a:gd name="T10" fmla="*/ 156 w 174"/>
                <a:gd name="T11" fmla="*/ 25 h 41"/>
                <a:gd name="T12" fmla="*/ 161 w 174"/>
                <a:gd name="T13" fmla="*/ 12 h 41"/>
                <a:gd name="T14" fmla="*/ 84 w 174"/>
                <a:gd name="T15" fmla="*/ 5 h 41"/>
                <a:gd name="T16" fmla="*/ 0 w 174"/>
                <a:gd name="T17"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41">
                  <a:moveTo>
                    <a:pt x="0" y="6"/>
                  </a:moveTo>
                  <a:cubicBezTo>
                    <a:pt x="3" y="33"/>
                    <a:pt x="3" y="33"/>
                    <a:pt x="3" y="33"/>
                  </a:cubicBezTo>
                  <a:cubicBezTo>
                    <a:pt x="4" y="39"/>
                    <a:pt x="10" y="41"/>
                    <a:pt x="19" y="41"/>
                  </a:cubicBezTo>
                  <a:cubicBezTo>
                    <a:pt x="82" y="40"/>
                    <a:pt x="82" y="40"/>
                    <a:pt x="82" y="40"/>
                  </a:cubicBezTo>
                  <a:cubicBezTo>
                    <a:pt x="96" y="40"/>
                    <a:pt x="109" y="38"/>
                    <a:pt x="123" y="34"/>
                  </a:cubicBezTo>
                  <a:cubicBezTo>
                    <a:pt x="156" y="25"/>
                    <a:pt x="156" y="25"/>
                    <a:pt x="156" y="25"/>
                  </a:cubicBezTo>
                  <a:cubicBezTo>
                    <a:pt x="174" y="20"/>
                    <a:pt x="165" y="12"/>
                    <a:pt x="161" y="12"/>
                  </a:cubicBezTo>
                  <a:cubicBezTo>
                    <a:pt x="147" y="12"/>
                    <a:pt x="113" y="11"/>
                    <a:pt x="84" y="5"/>
                  </a:cubicBezTo>
                  <a:cubicBezTo>
                    <a:pt x="60" y="0"/>
                    <a:pt x="0" y="6"/>
                    <a:pt x="0" y="6"/>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8" name="Freeform 156"/>
            <p:cNvSpPr>
              <a:spLocks/>
            </p:cNvSpPr>
            <p:nvPr/>
          </p:nvSpPr>
          <p:spPr bwMode="auto">
            <a:xfrm>
              <a:off x="4577" y="1979"/>
              <a:ext cx="70" cy="21"/>
            </a:xfrm>
            <a:custGeom>
              <a:avLst/>
              <a:gdLst>
                <a:gd name="T0" fmla="*/ 1 w 115"/>
                <a:gd name="T1" fmla="*/ 5 h 35"/>
                <a:gd name="T2" fmla="*/ 1 w 115"/>
                <a:gd name="T3" fmla="*/ 27 h 35"/>
                <a:gd name="T4" fmla="*/ 99 w 115"/>
                <a:gd name="T5" fmla="*/ 35 h 35"/>
                <a:gd name="T6" fmla="*/ 110 w 115"/>
                <a:gd name="T7" fmla="*/ 30 h 35"/>
                <a:gd name="T8" fmla="*/ 38 w 115"/>
                <a:gd name="T9" fmla="*/ 0 h 35"/>
                <a:gd name="T10" fmla="*/ 1 w 115"/>
                <a:gd name="T11" fmla="*/ 5 h 35"/>
              </a:gdLst>
              <a:ahLst/>
              <a:cxnLst>
                <a:cxn ang="0">
                  <a:pos x="T0" y="T1"/>
                </a:cxn>
                <a:cxn ang="0">
                  <a:pos x="T2" y="T3"/>
                </a:cxn>
                <a:cxn ang="0">
                  <a:pos x="T4" y="T5"/>
                </a:cxn>
                <a:cxn ang="0">
                  <a:pos x="T6" y="T7"/>
                </a:cxn>
                <a:cxn ang="0">
                  <a:pos x="T8" y="T9"/>
                </a:cxn>
                <a:cxn ang="0">
                  <a:pos x="T10" y="T11"/>
                </a:cxn>
              </a:cxnLst>
              <a:rect l="0" t="0" r="r" b="b"/>
              <a:pathLst>
                <a:path w="115" h="35">
                  <a:moveTo>
                    <a:pt x="1" y="5"/>
                  </a:moveTo>
                  <a:cubicBezTo>
                    <a:pt x="4" y="13"/>
                    <a:pt x="0" y="23"/>
                    <a:pt x="1" y="27"/>
                  </a:cubicBezTo>
                  <a:cubicBezTo>
                    <a:pt x="2" y="34"/>
                    <a:pt x="99" y="35"/>
                    <a:pt x="99" y="35"/>
                  </a:cubicBezTo>
                  <a:cubicBezTo>
                    <a:pt x="102" y="35"/>
                    <a:pt x="115" y="31"/>
                    <a:pt x="110" y="30"/>
                  </a:cubicBezTo>
                  <a:cubicBezTo>
                    <a:pt x="86" y="25"/>
                    <a:pt x="39" y="12"/>
                    <a:pt x="38" y="0"/>
                  </a:cubicBezTo>
                  <a:lnTo>
                    <a:pt x="1" y="5"/>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9" name="Freeform 157"/>
            <p:cNvSpPr>
              <a:spLocks/>
            </p:cNvSpPr>
            <p:nvPr/>
          </p:nvSpPr>
          <p:spPr bwMode="auto">
            <a:xfrm>
              <a:off x="4378" y="1772"/>
              <a:ext cx="201" cy="65"/>
            </a:xfrm>
            <a:custGeom>
              <a:avLst/>
              <a:gdLst>
                <a:gd name="T0" fmla="*/ 299 w 331"/>
                <a:gd name="T1" fmla="*/ 29 h 107"/>
                <a:gd name="T2" fmla="*/ 330 w 331"/>
                <a:gd name="T3" fmla="*/ 62 h 107"/>
                <a:gd name="T4" fmla="*/ 297 w 331"/>
                <a:gd name="T5" fmla="*/ 94 h 107"/>
                <a:gd name="T6" fmla="*/ 51 w 331"/>
                <a:gd name="T7" fmla="*/ 107 h 107"/>
                <a:gd name="T8" fmla="*/ 1 w 331"/>
                <a:gd name="T9" fmla="*/ 52 h 107"/>
                <a:gd name="T10" fmla="*/ 55 w 331"/>
                <a:gd name="T11" fmla="*/ 1 h 107"/>
                <a:gd name="T12" fmla="*/ 299 w 331"/>
                <a:gd name="T13" fmla="*/ 29 h 107"/>
              </a:gdLst>
              <a:ahLst/>
              <a:cxnLst>
                <a:cxn ang="0">
                  <a:pos x="T0" y="T1"/>
                </a:cxn>
                <a:cxn ang="0">
                  <a:pos x="T2" y="T3"/>
                </a:cxn>
                <a:cxn ang="0">
                  <a:pos x="T4" y="T5"/>
                </a:cxn>
                <a:cxn ang="0">
                  <a:pos x="T6" y="T7"/>
                </a:cxn>
                <a:cxn ang="0">
                  <a:pos x="T8" y="T9"/>
                </a:cxn>
                <a:cxn ang="0">
                  <a:pos x="T10" y="T11"/>
                </a:cxn>
                <a:cxn ang="0">
                  <a:pos x="T12" y="T13"/>
                </a:cxn>
              </a:cxnLst>
              <a:rect l="0" t="0" r="r" b="b"/>
              <a:pathLst>
                <a:path w="331" h="107">
                  <a:moveTo>
                    <a:pt x="299" y="29"/>
                  </a:moveTo>
                  <a:cubicBezTo>
                    <a:pt x="317" y="31"/>
                    <a:pt x="331" y="45"/>
                    <a:pt x="330" y="62"/>
                  </a:cubicBezTo>
                  <a:cubicBezTo>
                    <a:pt x="330" y="80"/>
                    <a:pt x="315" y="94"/>
                    <a:pt x="297" y="94"/>
                  </a:cubicBezTo>
                  <a:cubicBezTo>
                    <a:pt x="51" y="107"/>
                    <a:pt x="51" y="107"/>
                    <a:pt x="51" y="107"/>
                  </a:cubicBezTo>
                  <a:cubicBezTo>
                    <a:pt x="22" y="106"/>
                    <a:pt x="0" y="81"/>
                    <a:pt x="1" y="52"/>
                  </a:cubicBezTo>
                  <a:cubicBezTo>
                    <a:pt x="2" y="23"/>
                    <a:pt x="26" y="0"/>
                    <a:pt x="55" y="1"/>
                  </a:cubicBezTo>
                  <a:lnTo>
                    <a:pt x="299" y="29"/>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0" name="Freeform 158"/>
            <p:cNvSpPr>
              <a:spLocks/>
            </p:cNvSpPr>
            <p:nvPr/>
          </p:nvSpPr>
          <p:spPr bwMode="auto">
            <a:xfrm>
              <a:off x="4538" y="1789"/>
              <a:ext cx="64" cy="206"/>
            </a:xfrm>
            <a:custGeom>
              <a:avLst/>
              <a:gdLst>
                <a:gd name="T0" fmla="*/ 68 w 106"/>
                <a:gd name="T1" fmla="*/ 332 h 341"/>
                <a:gd name="T2" fmla="*/ 104 w 106"/>
                <a:gd name="T3" fmla="*/ 324 h 341"/>
                <a:gd name="T4" fmla="*/ 67 w 106"/>
                <a:gd name="T5" fmla="*/ 29 h 341"/>
                <a:gd name="T6" fmla="*/ 29 w 106"/>
                <a:gd name="T7" fmla="*/ 3 h 341"/>
                <a:gd name="T8" fmla="*/ 4 w 106"/>
                <a:gd name="T9" fmla="*/ 41 h 341"/>
                <a:gd name="T10" fmla="*/ 68 w 106"/>
                <a:gd name="T11" fmla="*/ 332 h 341"/>
              </a:gdLst>
              <a:ahLst/>
              <a:cxnLst>
                <a:cxn ang="0">
                  <a:pos x="T0" y="T1"/>
                </a:cxn>
                <a:cxn ang="0">
                  <a:pos x="T2" y="T3"/>
                </a:cxn>
                <a:cxn ang="0">
                  <a:pos x="T4" y="T5"/>
                </a:cxn>
                <a:cxn ang="0">
                  <a:pos x="T6" y="T7"/>
                </a:cxn>
                <a:cxn ang="0">
                  <a:pos x="T8" y="T9"/>
                </a:cxn>
                <a:cxn ang="0">
                  <a:pos x="T10" y="T11"/>
                </a:cxn>
              </a:cxnLst>
              <a:rect l="0" t="0" r="r" b="b"/>
              <a:pathLst>
                <a:path w="106" h="341">
                  <a:moveTo>
                    <a:pt x="68" y="332"/>
                  </a:moveTo>
                  <a:cubicBezTo>
                    <a:pt x="71" y="341"/>
                    <a:pt x="106" y="335"/>
                    <a:pt x="104" y="324"/>
                  </a:cubicBezTo>
                  <a:cubicBezTo>
                    <a:pt x="67" y="29"/>
                    <a:pt x="67" y="29"/>
                    <a:pt x="67" y="29"/>
                  </a:cubicBezTo>
                  <a:cubicBezTo>
                    <a:pt x="63" y="11"/>
                    <a:pt x="47" y="0"/>
                    <a:pt x="29" y="3"/>
                  </a:cubicBezTo>
                  <a:cubicBezTo>
                    <a:pt x="12" y="7"/>
                    <a:pt x="0" y="24"/>
                    <a:pt x="4" y="41"/>
                  </a:cubicBezTo>
                  <a:cubicBezTo>
                    <a:pt x="14" y="132"/>
                    <a:pt x="50" y="211"/>
                    <a:pt x="68" y="33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1" name="Freeform 159"/>
            <p:cNvSpPr>
              <a:spLocks/>
            </p:cNvSpPr>
            <p:nvPr/>
          </p:nvSpPr>
          <p:spPr bwMode="auto">
            <a:xfrm>
              <a:off x="4539" y="2025"/>
              <a:ext cx="34" cy="16"/>
            </a:xfrm>
            <a:custGeom>
              <a:avLst/>
              <a:gdLst>
                <a:gd name="T0" fmla="*/ 0 w 57"/>
                <a:gd name="T1" fmla="*/ 0 h 27"/>
                <a:gd name="T2" fmla="*/ 17 w 57"/>
                <a:gd name="T3" fmla="*/ 27 h 27"/>
                <a:gd name="T4" fmla="*/ 40 w 57"/>
                <a:gd name="T5" fmla="*/ 23 h 27"/>
                <a:gd name="T6" fmla="*/ 57 w 57"/>
                <a:gd name="T7" fmla="*/ 9 h 27"/>
              </a:gdLst>
              <a:ahLst/>
              <a:cxnLst>
                <a:cxn ang="0">
                  <a:pos x="T0" y="T1"/>
                </a:cxn>
                <a:cxn ang="0">
                  <a:pos x="T2" y="T3"/>
                </a:cxn>
                <a:cxn ang="0">
                  <a:pos x="T4" y="T5"/>
                </a:cxn>
                <a:cxn ang="0">
                  <a:pos x="T6" y="T7"/>
                </a:cxn>
              </a:cxnLst>
              <a:rect l="0" t="0" r="r" b="b"/>
              <a:pathLst>
                <a:path w="57" h="27">
                  <a:moveTo>
                    <a:pt x="0" y="0"/>
                  </a:moveTo>
                  <a:cubicBezTo>
                    <a:pt x="13" y="12"/>
                    <a:pt x="11" y="13"/>
                    <a:pt x="17" y="27"/>
                  </a:cubicBezTo>
                  <a:cubicBezTo>
                    <a:pt x="40" y="23"/>
                    <a:pt x="40" y="23"/>
                    <a:pt x="40" y="23"/>
                  </a:cubicBezTo>
                  <a:cubicBezTo>
                    <a:pt x="37" y="14"/>
                    <a:pt x="39" y="6"/>
                    <a:pt x="57" y="9"/>
                  </a:cubicBezTo>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2" name="Freeform 160"/>
            <p:cNvSpPr>
              <a:spLocks/>
            </p:cNvSpPr>
            <p:nvPr/>
          </p:nvSpPr>
          <p:spPr bwMode="auto">
            <a:xfrm>
              <a:off x="4538" y="2006"/>
              <a:ext cx="103" cy="27"/>
            </a:xfrm>
            <a:custGeom>
              <a:avLst/>
              <a:gdLst>
                <a:gd name="T0" fmla="*/ 1 w 171"/>
                <a:gd name="T1" fmla="*/ 0 h 46"/>
                <a:gd name="T2" fmla="*/ 0 w 171"/>
                <a:gd name="T3" fmla="*/ 26 h 46"/>
                <a:gd name="T4" fmla="*/ 15 w 171"/>
                <a:gd name="T5" fmla="*/ 36 h 46"/>
                <a:gd name="T6" fmla="*/ 77 w 171"/>
                <a:gd name="T7" fmla="*/ 45 h 46"/>
                <a:gd name="T8" fmla="*/ 118 w 171"/>
                <a:gd name="T9" fmla="*/ 44 h 46"/>
                <a:gd name="T10" fmla="*/ 153 w 171"/>
                <a:gd name="T11" fmla="*/ 39 h 46"/>
                <a:gd name="T12" fmla="*/ 159 w 171"/>
                <a:gd name="T13" fmla="*/ 27 h 46"/>
                <a:gd name="T14" fmla="*/ 84 w 171"/>
                <a:gd name="T15" fmla="*/ 10 h 46"/>
                <a:gd name="T16" fmla="*/ 1 w 171"/>
                <a:gd name="T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46">
                  <a:moveTo>
                    <a:pt x="1" y="0"/>
                  </a:moveTo>
                  <a:cubicBezTo>
                    <a:pt x="0" y="26"/>
                    <a:pt x="0" y="26"/>
                    <a:pt x="0" y="26"/>
                  </a:cubicBezTo>
                  <a:cubicBezTo>
                    <a:pt x="0" y="33"/>
                    <a:pt x="6" y="35"/>
                    <a:pt x="15" y="36"/>
                  </a:cubicBezTo>
                  <a:cubicBezTo>
                    <a:pt x="77" y="45"/>
                    <a:pt x="77" y="45"/>
                    <a:pt x="77" y="45"/>
                  </a:cubicBezTo>
                  <a:cubicBezTo>
                    <a:pt x="91" y="46"/>
                    <a:pt x="105" y="46"/>
                    <a:pt x="118" y="44"/>
                  </a:cubicBezTo>
                  <a:cubicBezTo>
                    <a:pt x="153" y="39"/>
                    <a:pt x="153" y="39"/>
                    <a:pt x="153" y="39"/>
                  </a:cubicBezTo>
                  <a:cubicBezTo>
                    <a:pt x="171" y="36"/>
                    <a:pt x="163" y="27"/>
                    <a:pt x="159" y="27"/>
                  </a:cubicBezTo>
                  <a:cubicBezTo>
                    <a:pt x="145" y="25"/>
                    <a:pt x="112" y="20"/>
                    <a:pt x="84" y="10"/>
                  </a:cubicBezTo>
                  <a:cubicBezTo>
                    <a:pt x="61" y="1"/>
                    <a:pt x="1" y="0"/>
                    <a:pt x="1" y="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3" name="Freeform 161"/>
            <p:cNvSpPr>
              <a:spLocks/>
            </p:cNvSpPr>
            <p:nvPr/>
          </p:nvSpPr>
          <p:spPr bwMode="auto">
            <a:xfrm>
              <a:off x="4538" y="1992"/>
              <a:ext cx="69" cy="26"/>
            </a:xfrm>
            <a:custGeom>
              <a:avLst/>
              <a:gdLst>
                <a:gd name="T0" fmla="*/ 3 w 113"/>
                <a:gd name="T1" fmla="*/ 0 h 43"/>
                <a:gd name="T2" fmla="*/ 0 w 113"/>
                <a:gd name="T3" fmla="*/ 21 h 43"/>
                <a:gd name="T4" fmla="*/ 97 w 113"/>
                <a:gd name="T5" fmla="*/ 42 h 43"/>
                <a:gd name="T6" fmla="*/ 108 w 113"/>
                <a:gd name="T7" fmla="*/ 39 h 43"/>
                <a:gd name="T8" fmla="*/ 41 w 113"/>
                <a:gd name="T9" fmla="*/ 0 h 43"/>
                <a:gd name="T10" fmla="*/ 3 w 113"/>
                <a:gd name="T11" fmla="*/ 0 h 43"/>
              </a:gdLst>
              <a:ahLst/>
              <a:cxnLst>
                <a:cxn ang="0">
                  <a:pos x="T0" y="T1"/>
                </a:cxn>
                <a:cxn ang="0">
                  <a:pos x="T2" y="T3"/>
                </a:cxn>
                <a:cxn ang="0">
                  <a:pos x="T4" y="T5"/>
                </a:cxn>
                <a:cxn ang="0">
                  <a:pos x="T6" y="T7"/>
                </a:cxn>
                <a:cxn ang="0">
                  <a:pos x="T8" y="T9"/>
                </a:cxn>
                <a:cxn ang="0">
                  <a:pos x="T10" y="T11"/>
                </a:cxn>
              </a:cxnLst>
              <a:rect l="0" t="0" r="r" b="b"/>
              <a:pathLst>
                <a:path w="113" h="43">
                  <a:moveTo>
                    <a:pt x="3" y="0"/>
                  </a:moveTo>
                  <a:cubicBezTo>
                    <a:pt x="5" y="8"/>
                    <a:pt x="0" y="17"/>
                    <a:pt x="0" y="21"/>
                  </a:cubicBezTo>
                  <a:cubicBezTo>
                    <a:pt x="0" y="29"/>
                    <a:pt x="97" y="42"/>
                    <a:pt x="97" y="42"/>
                  </a:cubicBezTo>
                  <a:cubicBezTo>
                    <a:pt x="99" y="43"/>
                    <a:pt x="113" y="41"/>
                    <a:pt x="108" y="39"/>
                  </a:cubicBezTo>
                  <a:cubicBezTo>
                    <a:pt x="85" y="31"/>
                    <a:pt x="40" y="11"/>
                    <a:pt x="41" y="0"/>
                  </a:cubicBezTo>
                  <a:lnTo>
                    <a:pt x="3"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4" name="Freeform 162"/>
            <p:cNvSpPr>
              <a:spLocks/>
            </p:cNvSpPr>
            <p:nvPr/>
          </p:nvSpPr>
          <p:spPr bwMode="auto">
            <a:xfrm>
              <a:off x="4524" y="1799"/>
              <a:ext cx="40" cy="206"/>
            </a:xfrm>
            <a:custGeom>
              <a:avLst/>
              <a:gdLst>
                <a:gd name="T0" fmla="*/ 27 w 66"/>
                <a:gd name="T1" fmla="*/ 332 h 341"/>
                <a:gd name="T2" fmla="*/ 64 w 66"/>
                <a:gd name="T3" fmla="*/ 329 h 341"/>
                <a:gd name="T4" fmla="*/ 66 w 66"/>
                <a:gd name="T5" fmla="*/ 31 h 341"/>
                <a:gd name="T6" fmla="*/ 32 w 66"/>
                <a:gd name="T7" fmla="*/ 1 h 341"/>
                <a:gd name="T8" fmla="*/ 2 w 66"/>
                <a:gd name="T9" fmla="*/ 35 h 341"/>
                <a:gd name="T10" fmla="*/ 27 w 66"/>
                <a:gd name="T11" fmla="*/ 332 h 341"/>
              </a:gdLst>
              <a:ahLst/>
              <a:cxnLst>
                <a:cxn ang="0">
                  <a:pos x="T0" y="T1"/>
                </a:cxn>
                <a:cxn ang="0">
                  <a:pos x="T2" y="T3"/>
                </a:cxn>
                <a:cxn ang="0">
                  <a:pos x="T4" y="T5"/>
                </a:cxn>
                <a:cxn ang="0">
                  <a:pos x="T6" y="T7"/>
                </a:cxn>
                <a:cxn ang="0">
                  <a:pos x="T8" y="T9"/>
                </a:cxn>
                <a:cxn ang="0">
                  <a:pos x="T10" y="T11"/>
                </a:cxn>
              </a:cxnLst>
              <a:rect l="0" t="0" r="r" b="b"/>
              <a:pathLst>
                <a:path w="66" h="341">
                  <a:moveTo>
                    <a:pt x="27" y="332"/>
                  </a:moveTo>
                  <a:cubicBezTo>
                    <a:pt x="29" y="341"/>
                    <a:pt x="64" y="340"/>
                    <a:pt x="64" y="329"/>
                  </a:cubicBezTo>
                  <a:cubicBezTo>
                    <a:pt x="66" y="31"/>
                    <a:pt x="66" y="31"/>
                    <a:pt x="66" y="31"/>
                  </a:cubicBezTo>
                  <a:cubicBezTo>
                    <a:pt x="65" y="14"/>
                    <a:pt x="49" y="0"/>
                    <a:pt x="32" y="1"/>
                  </a:cubicBezTo>
                  <a:cubicBezTo>
                    <a:pt x="14" y="2"/>
                    <a:pt x="1" y="18"/>
                    <a:pt x="2" y="35"/>
                  </a:cubicBezTo>
                  <a:cubicBezTo>
                    <a:pt x="0" y="127"/>
                    <a:pt x="25" y="210"/>
                    <a:pt x="27" y="33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5" name="Freeform 163"/>
            <p:cNvSpPr>
              <a:spLocks/>
            </p:cNvSpPr>
            <p:nvPr/>
          </p:nvSpPr>
          <p:spPr bwMode="auto">
            <a:xfrm>
              <a:off x="4364" y="1771"/>
              <a:ext cx="201" cy="68"/>
            </a:xfrm>
            <a:custGeom>
              <a:avLst/>
              <a:gdLst>
                <a:gd name="T0" fmla="*/ 302 w 332"/>
                <a:gd name="T1" fmla="*/ 47 h 113"/>
                <a:gd name="T2" fmla="*/ 331 w 332"/>
                <a:gd name="T3" fmla="*/ 83 h 113"/>
                <a:gd name="T4" fmla="*/ 295 w 332"/>
                <a:gd name="T5" fmla="*/ 111 h 113"/>
                <a:gd name="T6" fmla="*/ 49 w 332"/>
                <a:gd name="T7" fmla="*/ 109 h 113"/>
                <a:gd name="T8" fmla="*/ 3 w 332"/>
                <a:gd name="T9" fmla="*/ 50 h 113"/>
                <a:gd name="T10" fmla="*/ 60 w 332"/>
                <a:gd name="T11" fmla="*/ 2 h 113"/>
                <a:gd name="T12" fmla="*/ 302 w 332"/>
                <a:gd name="T13" fmla="*/ 47 h 113"/>
              </a:gdLst>
              <a:ahLst/>
              <a:cxnLst>
                <a:cxn ang="0">
                  <a:pos x="T0" y="T1"/>
                </a:cxn>
                <a:cxn ang="0">
                  <a:pos x="T2" y="T3"/>
                </a:cxn>
                <a:cxn ang="0">
                  <a:pos x="T4" y="T5"/>
                </a:cxn>
                <a:cxn ang="0">
                  <a:pos x="T6" y="T7"/>
                </a:cxn>
                <a:cxn ang="0">
                  <a:pos x="T8" y="T9"/>
                </a:cxn>
                <a:cxn ang="0">
                  <a:pos x="T10" y="T11"/>
                </a:cxn>
                <a:cxn ang="0">
                  <a:pos x="T12" y="T13"/>
                </a:cxn>
              </a:cxnLst>
              <a:rect l="0" t="0" r="r" b="b"/>
              <a:pathLst>
                <a:path w="332" h="113">
                  <a:moveTo>
                    <a:pt x="302" y="47"/>
                  </a:moveTo>
                  <a:cubicBezTo>
                    <a:pt x="320" y="49"/>
                    <a:pt x="332" y="65"/>
                    <a:pt x="331" y="83"/>
                  </a:cubicBezTo>
                  <a:cubicBezTo>
                    <a:pt x="329" y="100"/>
                    <a:pt x="313" y="113"/>
                    <a:pt x="295" y="111"/>
                  </a:cubicBezTo>
                  <a:cubicBezTo>
                    <a:pt x="49" y="109"/>
                    <a:pt x="49" y="109"/>
                    <a:pt x="49" y="109"/>
                  </a:cubicBezTo>
                  <a:cubicBezTo>
                    <a:pt x="20" y="105"/>
                    <a:pt x="0" y="79"/>
                    <a:pt x="3" y="50"/>
                  </a:cubicBezTo>
                  <a:cubicBezTo>
                    <a:pt x="6" y="21"/>
                    <a:pt x="31" y="0"/>
                    <a:pt x="60" y="2"/>
                  </a:cubicBezTo>
                  <a:lnTo>
                    <a:pt x="302" y="47"/>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6" name="Freeform 164"/>
            <p:cNvSpPr>
              <a:spLocks/>
            </p:cNvSpPr>
            <p:nvPr/>
          </p:nvSpPr>
          <p:spPr bwMode="auto">
            <a:xfrm>
              <a:off x="4391" y="1766"/>
              <a:ext cx="158" cy="80"/>
            </a:xfrm>
            <a:custGeom>
              <a:avLst/>
              <a:gdLst>
                <a:gd name="T0" fmla="*/ 158 w 158"/>
                <a:gd name="T1" fmla="*/ 20 h 80"/>
                <a:gd name="T2" fmla="*/ 128 w 158"/>
                <a:gd name="T3" fmla="*/ 80 h 80"/>
                <a:gd name="T4" fmla="*/ 0 w 158"/>
                <a:gd name="T5" fmla="*/ 76 h 80"/>
                <a:gd name="T6" fmla="*/ 1 w 158"/>
                <a:gd name="T7" fmla="*/ 0 h 80"/>
                <a:gd name="T8" fmla="*/ 158 w 158"/>
                <a:gd name="T9" fmla="*/ 20 h 80"/>
              </a:gdLst>
              <a:ahLst/>
              <a:cxnLst>
                <a:cxn ang="0">
                  <a:pos x="T0" y="T1"/>
                </a:cxn>
                <a:cxn ang="0">
                  <a:pos x="T2" y="T3"/>
                </a:cxn>
                <a:cxn ang="0">
                  <a:pos x="T4" y="T5"/>
                </a:cxn>
                <a:cxn ang="0">
                  <a:pos x="T6" y="T7"/>
                </a:cxn>
                <a:cxn ang="0">
                  <a:pos x="T8" y="T9"/>
                </a:cxn>
              </a:cxnLst>
              <a:rect l="0" t="0" r="r" b="b"/>
              <a:pathLst>
                <a:path w="158" h="80">
                  <a:moveTo>
                    <a:pt x="158" y="20"/>
                  </a:moveTo>
                  <a:lnTo>
                    <a:pt x="128" y="80"/>
                  </a:lnTo>
                  <a:lnTo>
                    <a:pt x="0" y="76"/>
                  </a:lnTo>
                  <a:lnTo>
                    <a:pt x="1" y="0"/>
                  </a:lnTo>
                  <a:lnTo>
                    <a:pt x="158" y="2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7" name="Freeform 165"/>
            <p:cNvSpPr>
              <a:spLocks/>
            </p:cNvSpPr>
            <p:nvPr/>
          </p:nvSpPr>
          <p:spPr bwMode="auto">
            <a:xfrm>
              <a:off x="4385" y="1573"/>
              <a:ext cx="56" cy="106"/>
            </a:xfrm>
            <a:custGeom>
              <a:avLst/>
              <a:gdLst>
                <a:gd name="T0" fmla="*/ 74 w 92"/>
                <a:gd name="T1" fmla="*/ 0 h 177"/>
                <a:gd name="T2" fmla="*/ 0 w 92"/>
                <a:gd name="T3" fmla="*/ 18 h 177"/>
                <a:gd name="T4" fmla="*/ 12 w 92"/>
                <a:gd name="T5" fmla="*/ 90 h 177"/>
                <a:gd name="T6" fmla="*/ 62 w 92"/>
                <a:gd name="T7" fmla="*/ 172 h 177"/>
                <a:gd name="T8" fmla="*/ 81 w 92"/>
                <a:gd name="T9" fmla="*/ 78 h 177"/>
                <a:gd name="T10" fmla="*/ 74 w 92"/>
                <a:gd name="T11" fmla="*/ 0 h 177"/>
              </a:gdLst>
              <a:ahLst/>
              <a:cxnLst>
                <a:cxn ang="0">
                  <a:pos x="T0" y="T1"/>
                </a:cxn>
                <a:cxn ang="0">
                  <a:pos x="T2" y="T3"/>
                </a:cxn>
                <a:cxn ang="0">
                  <a:pos x="T4" y="T5"/>
                </a:cxn>
                <a:cxn ang="0">
                  <a:pos x="T6" y="T7"/>
                </a:cxn>
                <a:cxn ang="0">
                  <a:pos x="T8" y="T9"/>
                </a:cxn>
                <a:cxn ang="0">
                  <a:pos x="T10" y="T11"/>
                </a:cxn>
              </a:cxnLst>
              <a:rect l="0" t="0" r="r" b="b"/>
              <a:pathLst>
                <a:path w="92" h="177">
                  <a:moveTo>
                    <a:pt x="74" y="0"/>
                  </a:moveTo>
                  <a:cubicBezTo>
                    <a:pt x="0" y="18"/>
                    <a:pt x="0" y="18"/>
                    <a:pt x="0" y="18"/>
                  </a:cubicBezTo>
                  <a:cubicBezTo>
                    <a:pt x="12" y="90"/>
                    <a:pt x="12" y="90"/>
                    <a:pt x="12" y="90"/>
                  </a:cubicBezTo>
                  <a:cubicBezTo>
                    <a:pt x="12" y="90"/>
                    <a:pt x="31" y="177"/>
                    <a:pt x="62" y="172"/>
                  </a:cubicBezTo>
                  <a:cubicBezTo>
                    <a:pt x="92" y="167"/>
                    <a:pt x="81" y="78"/>
                    <a:pt x="81" y="78"/>
                  </a:cubicBezTo>
                  <a:lnTo>
                    <a:pt x="74"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8" name="Freeform 166"/>
            <p:cNvSpPr>
              <a:spLocks/>
            </p:cNvSpPr>
            <p:nvPr/>
          </p:nvSpPr>
          <p:spPr bwMode="auto">
            <a:xfrm>
              <a:off x="4393" y="1573"/>
              <a:ext cx="39" cy="34"/>
            </a:xfrm>
            <a:custGeom>
              <a:avLst/>
              <a:gdLst>
                <a:gd name="T0" fmla="*/ 3 w 64"/>
                <a:gd name="T1" fmla="*/ 0 h 57"/>
                <a:gd name="T2" fmla="*/ 60 w 64"/>
                <a:gd name="T3" fmla="*/ 54 h 57"/>
                <a:gd name="T4" fmla="*/ 64 w 64"/>
                <a:gd name="T5" fmla="*/ 7 h 57"/>
                <a:gd name="T6" fmla="*/ 3 w 64"/>
                <a:gd name="T7" fmla="*/ 0 h 57"/>
              </a:gdLst>
              <a:ahLst/>
              <a:cxnLst>
                <a:cxn ang="0">
                  <a:pos x="T0" y="T1"/>
                </a:cxn>
                <a:cxn ang="0">
                  <a:pos x="T2" y="T3"/>
                </a:cxn>
                <a:cxn ang="0">
                  <a:pos x="T4" y="T5"/>
                </a:cxn>
                <a:cxn ang="0">
                  <a:pos x="T6" y="T7"/>
                </a:cxn>
              </a:cxnLst>
              <a:rect l="0" t="0" r="r" b="b"/>
              <a:pathLst>
                <a:path w="64" h="57">
                  <a:moveTo>
                    <a:pt x="3" y="0"/>
                  </a:moveTo>
                  <a:cubicBezTo>
                    <a:pt x="0" y="38"/>
                    <a:pt x="15" y="57"/>
                    <a:pt x="60" y="54"/>
                  </a:cubicBezTo>
                  <a:cubicBezTo>
                    <a:pt x="64" y="7"/>
                    <a:pt x="64" y="7"/>
                    <a:pt x="64" y="7"/>
                  </a:cubicBezTo>
                  <a:lnTo>
                    <a:pt x="3" y="0"/>
                  </a:ln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9" name="Freeform 167"/>
            <p:cNvSpPr>
              <a:spLocks/>
            </p:cNvSpPr>
            <p:nvPr/>
          </p:nvSpPr>
          <p:spPr bwMode="auto">
            <a:xfrm>
              <a:off x="4390" y="1521"/>
              <a:ext cx="66" cy="76"/>
            </a:xfrm>
            <a:custGeom>
              <a:avLst/>
              <a:gdLst>
                <a:gd name="T0" fmla="*/ 89 w 109"/>
                <a:gd name="T1" fmla="*/ 42 h 127"/>
                <a:gd name="T2" fmla="*/ 94 w 109"/>
                <a:gd name="T3" fmla="*/ 26 h 127"/>
                <a:gd name="T4" fmla="*/ 63 w 109"/>
                <a:gd name="T5" fmla="*/ 5 h 127"/>
                <a:gd name="T6" fmla="*/ 59 w 109"/>
                <a:gd name="T7" fmla="*/ 0 h 127"/>
                <a:gd name="T8" fmla="*/ 59 w 109"/>
                <a:gd name="T9" fmla="*/ 0 h 127"/>
                <a:gd name="T10" fmla="*/ 28 w 109"/>
                <a:gd name="T11" fmla="*/ 11 h 127"/>
                <a:gd name="T12" fmla="*/ 25 w 109"/>
                <a:gd name="T13" fmla="*/ 37 h 127"/>
                <a:gd name="T14" fmla="*/ 32 w 109"/>
                <a:gd name="T15" fmla="*/ 48 h 127"/>
                <a:gd name="T16" fmla="*/ 24 w 109"/>
                <a:gd name="T17" fmla="*/ 52 h 127"/>
                <a:gd name="T18" fmla="*/ 4 w 109"/>
                <a:gd name="T19" fmla="*/ 49 h 127"/>
                <a:gd name="T20" fmla="*/ 14 w 109"/>
                <a:gd name="T21" fmla="*/ 81 h 127"/>
                <a:gd name="T22" fmla="*/ 18 w 109"/>
                <a:gd name="T23" fmla="*/ 86 h 127"/>
                <a:gd name="T24" fmla="*/ 16 w 109"/>
                <a:gd name="T25" fmla="*/ 123 h 127"/>
                <a:gd name="T26" fmla="*/ 16 w 109"/>
                <a:gd name="T27" fmla="*/ 122 h 127"/>
                <a:gd name="T28" fmla="*/ 16 w 109"/>
                <a:gd name="T29" fmla="*/ 122 h 127"/>
                <a:gd name="T30" fmla="*/ 16 w 109"/>
                <a:gd name="T31" fmla="*/ 122 h 127"/>
                <a:gd name="T32" fmla="*/ 16 w 109"/>
                <a:gd name="T33" fmla="*/ 122 h 127"/>
                <a:gd name="T34" fmla="*/ 93 w 109"/>
                <a:gd name="T35" fmla="*/ 103 h 127"/>
                <a:gd name="T36" fmla="*/ 106 w 109"/>
                <a:gd name="T37" fmla="*/ 89 h 127"/>
                <a:gd name="T38" fmla="*/ 89 w 109"/>
                <a:gd name="T39" fmla="*/ 42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127">
                  <a:moveTo>
                    <a:pt x="89" y="42"/>
                  </a:moveTo>
                  <a:cubicBezTo>
                    <a:pt x="106" y="30"/>
                    <a:pt x="97" y="27"/>
                    <a:pt x="94" y="26"/>
                  </a:cubicBezTo>
                  <a:cubicBezTo>
                    <a:pt x="92" y="24"/>
                    <a:pt x="66" y="10"/>
                    <a:pt x="63" y="5"/>
                  </a:cubicBezTo>
                  <a:cubicBezTo>
                    <a:pt x="62" y="3"/>
                    <a:pt x="60" y="1"/>
                    <a:pt x="59" y="0"/>
                  </a:cubicBezTo>
                  <a:cubicBezTo>
                    <a:pt x="59" y="0"/>
                    <a:pt x="59" y="0"/>
                    <a:pt x="59" y="0"/>
                  </a:cubicBezTo>
                  <a:cubicBezTo>
                    <a:pt x="49" y="10"/>
                    <a:pt x="37" y="12"/>
                    <a:pt x="28" y="11"/>
                  </a:cubicBezTo>
                  <a:cubicBezTo>
                    <a:pt x="25" y="22"/>
                    <a:pt x="25" y="31"/>
                    <a:pt x="25" y="37"/>
                  </a:cubicBezTo>
                  <a:cubicBezTo>
                    <a:pt x="28" y="42"/>
                    <a:pt x="31" y="47"/>
                    <a:pt x="32" y="48"/>
                  </a:cubicBezTo>
                  <a:cubicBezTo>
                    <a:pt x="34" y="54"/>
                    <a:pt x="24" y="52"/>
                    <a:pt x="24" y="52"/>
                  </a:cubicBezTo>
                  <a:cubicBezTo>
                    <a:pt x="24" y="52"/>
                    <a:pt x="13" y="49"/>
                    <a:pt x="4" y="49"/>
                  </a:cubicBezTo>
                  <a:cubicBezTo>
                    <a:pt x="0" y="57"/>
                    <a:pt x="10" y="74"/>
                    <a:pt x="14" y="81"/>
                  </a:cubicBezTo>
                  <a:cubicBezTo>
                    <a:pt x="16" y="83"/>
                    <a:pt x="18" y="86"/>
                    <a:pt x="18" y="86"/>
                  </a:cubicBezTo>
                  <a:cubicBezTo>
                    <a:pt x="18" y="86"/>
                    <a:pt x="31" y="111"/>
                    <a:pt x="16" y="123"/>
                  </a:cubicBezTo>
                  <a:cubicBezTo>
                    <a:pt x="16" y="123"/>
                    <a:pt x="16" y="122"/>
                    <a:pt x="16" y="122"/>
                  </a:cubicBezTo>
                  <a:cubicBezTo>
                    <a:pt x="16" y="122"/>
                    <a:pt x="16" y="122"/>
                    <a:pt x="16" y="122"/>
                  </a:cubicBezTo>
                  <a:cubicBezTo>
                    <a:pt x="16" y="122"/>
                    <a:pt x="16" y="122"/>
                    <a:pt x="16" y="122"/>
                  </a:cubicBezTo>
                  <a:cubicBezTo>
                    <a:pt x="16" y="122"/>
                    <a:pt x="16" y="122"/>
                    <a:pt x="16" y="122"/>
                  </a:cubicBezTo>
                  <a:cubicBezTo>
                    <a:pt x="47" y="127"/>
                    <a:pt x="78" y="110"/>
                    <a:pt x="93" y="103"/>
                  </a:cubicBezTo>
                  <a:cubicBezTo>
                    <a:pt x="109" y="97"/>
                    <a:pt x="106" y="89"/>
                    <a:pt x="106" y="89"/>
                  </a:cubicBezTo>
                  <a:cubicBezTo>
                    <a:pt x="101" y="80"/>
                    <a:pt x="87" y="48"/>
                    <a:pt x="89" y="4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0" name="Freeform 168"/>
            <p:cNvSpPr>
              <a:spLocks/>
            </p:cNvSpPr>
            <p:nvPr/>
          </p:nvSpPr>
          <p:spPr bwMode="auto">
            <a:xfrm>
              <a:off x="4400" y="1533"/>
              <a:ext cx="1" cy="2"/>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0"/>
                    <a:pt x="0" y="0"/>
                    <a:pt x="0" y="0"/>
                  </a:cubicBezTo>
                  <a:cubicBezTo>
                    <a:pt x="0" y="0"/>
                    <a:pt x="0" y="1"/>
                    <a:pt x="1" y="2"/>
                  </a:cubicBezTo>
                  <a:close/>
                </a:path>
              </a:pathLst>
            </a:custGeom>
            <a:solidFill>
              <a:srgbClr val="F7D7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1" name="Freeform 169"/>
            <p:cNvSpPr>
              <a:spLocks/>
            </p:cNvSpPr>
            <p:nvPr/>
          </p:nvSpPr>
          <p:spPr bwMode="auto">
            <a:xfrm>
              <a:off x="4394" y="1524"/>
              <a:ext cx="13" cy="19"/>
            </a:xfrm>
            <a:custGeom>
              <a:avLst/>
              <a:gdLst>
                <a:gd name="T0" fmla="*/ 0 w 21"/>
                <a:gd name="T1" fmla="*/ 0 h 32"/>
                <a:gd name="T2" fmla="*/ 9 w 21"/>
                <a:gd name="T3" fmla="*/ 16 h 32"/>
                <a:gd name="T4" fmla="*/ 10 w 21"/>
                <a:gd name="T5" fmla="*/ 18 h 32"/>
                <a:gd name="T6" fmla="*/ 18 w 21"/>
                <a:gd name="T7" fmla="*/ 32 h 32"/>
                <a:gd name="T8" fmla="*/ 21 w 21"/>
                <a:gd name="T9" fmla="*/ 6 h 32"/>
                <a:gd name="T10" fmla="*/ 0 w 21"/>
                <a:gd name="T11" fmla="*/ 1 h 32"/>
                <a:gd name="T12" fmla="*/ 0 w 21"/>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21" h="32">
                  <a:moveTo>
                    <a:pt x="0" y="0"/>
                  </a:moveTo>
                  <a:cubicBezTo>
                    <a:pt x="9" y="16"/>
                    <a:pt x="9" y="16"/>
                    <a:pt x="9" y="16"/>
                  </a:cubicBezTo>
                  <a:cubicBezTo>
                    <a:pt x="10" y="18"/>
                    <a:pt x="10" y="18"/>
                    <a:pt x="10" y="18"/>
                  </a:cubicBezTo>
                  <a:cubicBezTo>
                    <a:pt x="12" y="20"/>
                    <a:pt x="15" y="27"/>
                    <a:pt x="18" y="32"/>
                  </a:cubicBezTo>
                  <a:cubicBezTo>
                    <a:pt x="18" y="26"/>
                    <a:pt x="18" y="17"/>
                    <a:pt x="21" y="6"/>
                  </a:cubicBezTo>
                  <a:cubicBezTo>
                    <a:pt x="10" y="6"/>
                    <a:pt x="2" y="1"/>
                    <a:pt x="0" y="1"/>
                  </a:cubicBezTo>
                  <a:cubicBezTo>
                    <a:pt x="0" y="1"/>
                    <a:pt x="0" y="0"/>
                    <a:pt x="0" y="0"/>
                  </a:cubicBez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2" name="Freeform 170"/>
            <p:cNvSpPr>
              <a:spLocks/>
            </p:cNvSpPr>
            <p:nvPr/>
          </p:nvSpPr>
          <p:spPr bwMode="auto">
            <a:xfrm>
              <a:off x="4388" y="1550"/>
              <a:ext cx="11" cy="20"/>
            </a:xfrm>
            <a:custGeom>
              <a:avLst/>
              <a:gdLst>
                <a:gd name="T0" fmla="*/ 8 w 18"/>
                <a:gd name="T1" fmla="*/ 0 h 32"/>
                <a:gd name="T2" fmla="*/ 0 w 18"/>
                <a:gd name="T3" fmla="*/ 7 h 32"/>
                <a:gd name="T4" fmla="*/ 9 w 18"/>
                <a:gd name="T5" fmla="*/ 23 h 32"/>
                <a:gd name="T6" fmla="*/ 18 w 18"/>
                <a:gd name="T7" fmla="*/ 32 h 32"/>
                <a:gd name="T8" fmla="*/ 8 w 18"/>
                <a:gd name="T9" fmla="*/ 0 h 32"/>
              </a:gdLst>
              <a:ahLst/>
              <a:cxnLst>
                <a:cxn ang="0">
                  <a:pos x="T0" y="T1"/>
                </a:cxn>
                <a:cxn ang="0">
                  <a:pos x="T2" y="T3"/>
                </a:cxn>
                <a:cxn ang="0">
                  <a:pos x="T4" y="T5"/>
                </a:cxn>
                <a:cxn ang="0">
                  <a:pos x="T6" y="T7"/>
                </a:cxn>
                <a:cxn ang="0">
                  <a:pos x="T8" y="T9"/>
                </a:cxn>
              </a:cxnLst>
              <a:rect l="0" t="0" r="r" b="b"/>
              <a:pathLst>
                <a:path w="18" h="32">
                  <a:moveTo>
                    <a:pt x="8" y="0"/>
                  </a:moveTo>
                  <a:cubicBezTo>
                    <a:pt x="4" y="1"/>
                    <a:pt x="0" y="2"/>
                    <a:pt x="0" y="7"/>
                  </a:cubicBezTo>
                  <a:cubicBezTo>
                    <a:pt x="0" y="12"/>
                    <a:pt x="4" y="18"/>
                    <a:pt x="9" y="23"/>
                  </a:cubicBezTo>
                  <a:cubicBezTo>
                    <a:pt x="12" y="27"/>
                    <a:pt x="15" y="29"/>
                    <a:pt x="18" y="32"/>
                  </a:cubicBezTo>
                  <a:cubicBezTo>
                    <a:pt x="14" y="25"/>
                    <a:pt x="4" y="8"/>
                    <a:pt x="8" y="0"/>
                  </a:cubicBezTo>
                  <a:close/>
                </a:path>
              </a:pathLst>
            </a:custGeom>
            <a:solidFill>
              <a:srgbClr val="AB84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3" name="Freeform 171"/>
            <p:cNvSpPr>
              <a:spLocks/>
            </p:cNvSpPr>
            <p:nvPr/>
          </p:nvSpPr>
          <p:spPr bwMode="auto">
            <a:xfrm>
              <a:off x="4308" y="1487"/>
              <a:ext cx="121" cy="112"/>
            </a:xfrm>
            <a:custGeom>
              <a:avLst/>
              <a:gdLst>
                <a:gd name="T0" fmla="*/ 154 w 200"/>
                <a:gd name="T1" fmla="*/ 141 h 184"/>
                <a:gd name="T2" fmla="*/ 153 w 200"/>
                <a:gd name="T3" fmla="*/ 177 h 184"/>
                <a:gd name="T4" fmla="*/ 153 w 200"/>
                <a:gd name="T5" fmla="*/ 177 h 184"/>
                <a:gd name="T6" fmla="*/ 152 w 200"/>
                <a:gd name="T7" fmla="*/ 177 h 184"/>
                <a:gd name="T8" fmla="*/ 86 w 200"/>
                <a:gd name="T9" fmla="*/ 168 h 184"/>
                <a:gd name="T10" fmla="*/ 79 w 200"/>
                <a:gd name="T11" fmla="*/ 172 h 184"/>
                <a:gd name="T12" fmla="*/ 12 w 200"/>
                <a:gd name="T13" fmla="*/ 148 h 184"/>
                <a:gd name="T14" fmla="*/ 36 w 200"/>
                <a:gd name="T15" fmla="*/ 81 h 184"/>
                <a:gd name="T16" fmla="*/ 45 w 200"/>
                <a:gd name="T17" fmla="*/ 78 h 184"/>
                <a:gd name="T18" fmla="*/ 57 w 200"/>
                <a:gd name="T19" fmla="*/ 48 h 184"/>
                <a:gd name="T20" fmla="*/ 84 w 200"/>
                <a:gd name="T21" fmla="*/ 21 h 184"/>
                <a:gd name="T22" fmla="*/ 145 w 200"/>
                <a:gd name="T23" fmla="*/ 8 h 184"/>
                <a:gd name="T24" fmla="*/ 192 w 200"/>
                <a:gd name="T25" fmla="*/ 21 h 184"/>
                <a:gd name="T26" fmla="*/ 195 w 200"/>
                <a:gd name="T27" fmla="*/ 55 h 184"/>
                <a:gd name="T28" fmla="*/ 195 w 200"/>
                <a:gd name="T29" fmla="*/ 55 h 184"/>
                <a:gd name="T30" fmla="*/ 164 w 200"/>
                <a:gd name="T31" fmla="*/ 66 h 184"/>
                <a:gd name="T32" fmla="*/ 143 w 200"/>
                <a:gd name="T33" fmla="*/ 61 h 184"/>
                <a:gd name="T34" fmla="*/ 143 w 200"/>
                <a:gd name="T35" fmla="*/ 60 h 184"/>
                <a:gd name="T36" fmla="*/ 168 w 200"/>
                <a:gd name="T37" fmla="*/ 103 h 184"/>
                <a:gd name="T38" fmla="*/ 160 w 200"/>
                <a:gd name="T39" fmla="*/ 107 h 184"/>
                <a:gd name="T40" fmla="*/ 140 w 200"/>
                <a:gd name="T41" fmla="*/ 104 h 184"/>
                <a:gd name="T42" fmla="*/ 132 w 200"/>
                <a:gd name="T43" fmla="*/ 111 h 184"/>
                <a:gd name="T44" fmla="*/ 141 w 200"/>
                <a:gd name="T45" fmla="*/ 127 h 184"/>
                <a:gd name="T46" fmla="*/ 150 w 200"/>
                <a:gd name="T47" fmla="*/ 136 h 184"/>
                <a:gd name="T48" fmla="*/ 154 w 200"/>
                <a:gd name="T49" fmla="*/ 14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184">
                  <a:moveTo>
                    <a:pt x="154" y="141"/>
                  </a:moveTo>
                  <a:cubicBezTo>
                    <a:pt x="154" y="141"/>
                    <a:pt x="166" y="165"/>
                    <a:pt x="153" y="177"/>
                  </a:cubicBezTo>
                  <a:cubicBezTo>
                    <a:pt x="153" y="177"/>
                    <a:pt x="153" y="177"/>
                    <a:pt x="153" y="177"/>
                  </a:cubicBezTo>
                  <a:cubicBezTo>
                    <a:pt x="152" y="177"/>
                    <a:pt x="152" y="177"/>
                    <a:pt x="152" y="177"/>
                  </a:cubicBezTo>
                  <a:cubicBezTo>
                    <a:pt x="129" y="183"/>
                    <a:pt x="106" y="179"/>
                    <a:pt x="86" y="168"/>
                  </a:cubicBezTo>
                  <a:cubicBezTo>
                    <a:pt x="84" y="170"/>
                    <a:pt x="82" y="171"/>
                    <a:pt x="79" y="172"/>
                  </a:cubicBezTo>
                  <a:cubicBezTo>
                    <a:pt x="54" y="184"/>
                    <a:pt x="24" y="173"/>
                    <a:pt x="12" y="148"/>
                  </a:cubicBezTo>
                  <a:cubicBezTo>
                    <a:pt x="0" y="123"/>
                    <a:pt x="11" y="93"/>
                    <a:pt x="36" y="81"/>
                  </a:cubicBezTo>
                  <a:cubicBezTo>
                    <a:pt x="39" y="80"/>
                    <a:pt x="42" y="79"/>
                    <a:pt x="45" y="78"/>
                  </a:cubicBezTo>
                  <a:cubicBezTo>
                    <a:pt x="47" y="68"/>
                    <a:pt x="51" y="58"/>
                    <a:pt x="57" y="48"/>
                  </a:cubicBezTo>
                  <a:cubicBezTo>
                    <a:pt x="64" y="37"/>
                    <a:pt x="73" y="28"/>
                    <a:pt x="84" y="21"/>
                  </a:cubicBezTo>
                  <a:cubicBezTo>
                    <a:pt x="103" y="9"/>
                    <a:pt x="124" y="5"/>
                    <a:pt x="145" y="8"/>
                  </a:cubicBezTo>
                  <a:cubicBezTo>
                    <a:pt x="161" y="0"/>
                    <a:pt x="182" y="5"/>
                    <a:pt x="192" y="21"/>
                  </a:cubicBezTo>
                  <a:cubicBezTo>
                    <a:pt x="199" y="32"/>
                    <a:pt x="200" y="44"/>
                    <a:pt x="195" y="55"/>
                  </a:cubicBezTo>
                  <a:cubicBezTo>
                    <a:pt x="195" y="55"/>
                    <a:pt x="195" y="55"/>
                    <a:pt x="195" y="55"/>
                  </a:cubicBezTo>
                  <a:cubicBezTo>
                    <a:pt x="185" y="65"/>
                    <a:pt x="173" y="67"/>
                    <a:pt x="164" y="66"/>
                  </a:cubicBezTo>
                  <a:cubicBezTo>
                    <a:pt x="153" y="66"/>
                    <a:pt x="145" y="61"/>
                    <a:pt x="143" y="61"/>
                  </a:cubicBezTo>
                  <a:cubicBezTo>
                    <a:pt x="143" y="61"/>
                    <a:pt x="143" y="60"/>
                    <a:pt x="143" y="60"/>
                  </a:cubicBezTo>
                  <a:cubicBezTo>
                    <a:pt x="168" y="103"/>
                    <a:pt x="168" y="103"/>
                    <a:pt x="168" y="103"/>
                  </a:cubicBezTo>
                  <a:cubicBezTo>
                    <a:pt x="170" y="109"/>
                    <a:pt x="160" y="107"/>
                    <a:pt x="160" y="107"/>
                  </a:cubicBezTo>
                  <a:cubicBezTo>
                    <a:pt x="160" y="107"/>
                    <a:pt x="149" y="104"/>
                    <a:pt x="140" y="104"/>
                  </a:cubicBezTo>
                  <a:cubicBezTo>
                    <a:pt x="136" y="105"/>
                    <a:pt x="132" y="106"/>
                    <a:pt x="132" y="111"/>
                  </a:cubicBezTo>
                  <a:cubicBezTo>
                    <a:pt x="132" y="116"/>
                    <a:pt x="136" y="122"/>
                    <a:pt x="141" y="127"/>
                  </a:cubicBezTo>
                  <a:cubicBezTo>
                    <a:pt x="144" y="131"/>
                    <a:pt x="147" y="133"/>
                    <a:pt x="150" y="136"/>
                  </a:cubicBezTo>
                  <a:cubicBezTo>
                    <a:pt x="152" y="138"/>
                    <a:pt x="154" y="141"/>
                    <a:pt x="154" y="141"/>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4" name="Freeform 172"/>
            <p:cNvSpPr>
              <a:spLocks/>
            </p:cNvSpPr>
            <p:nvPr/>
          </p:nvSpPr>
          <p:spPr bwMode="auto">
            <a:xfrm>
              <a:off x="4418" y="1534"/>
              <a:ext cx="7" cy="7"/>
            </a:xfrm>
            <a:custGeom>
              <a:avLst/>
              <a:gdLst>
                <a:gd name="T0" fmla="*/ 7 w 12"/>
                <a:gd name="T1" fmla="*/ 7 h 11"/>
                <a:gd name="T2" fmla="*/ 11 w 12"/>
                <a:gd name="T3" fmla="*/ 8 h 11"/>
                <a:gd name="T4" fmla="*/ 11 w 12"/>
                <a:gd name="T5" fmla="*/ 4 h 11"/>
                <a:gd name="T6" fmla="*/ 4 w 12"/>
                <a:gd name="T7" fmla="*/ 1 h 11"/>
                <a:gd name="T8" fmla="*/ 1 w 12"/>
                <a:gd name="T9" fmla="*/ 8 h 11"/>
                <a:gd name="T10" fmla="*/ 3 w 12"/>
                <a:gd name="T11" fmla="*/ 11 h 11"/>
                <a:gd name="T12" fmla="*/ 7 w 12"/>
                <a:gd name="T13" fmla="*/ 7 h 11"/>
              </a:gdLst>
              <a:ahLst/>
              <a:cxnLst>
                <a:cxn ang="0">
                  <a:pos x="T0" y="T1"/>
                </a:cxn>
                <a:cxn ang="0">
                  <a:pos x="T2" y="T3"/>
                </a:cxn>
                <a:cxn ang="0">
                  <a:pos x="T4" y="T5"/>
                </a:cxn>
                <a:cxn ang="0">
                  <a:pos x="T6" y="T7"/>
                </a:cxn>
                <a:cxn ang="0">
                  <a:pos x="T8" y="T9"/>
                </a:cxn>
                <a:cxn ang="0">
                  <a:pos x="T10" y="T11"/>
                </a:cxn>
                <a:cxn ang="0">
                  <a:pos x="T12" y="T13"/>
                </a:cxn>
              </a:cxnLst>
              <a:rect l="0" t="0" r="r" b="b"/>
              <a:pathLst>
                <a:path w="12" h="11">
                  <a:moveTo>
                    <a:pt x="7" y="7"/>
                  </a:moveTo>
                  <a:cubicBezTo>
                    <a:pt x="8" y="7"/>
                    <a:pt x="10" y="7"/>
                    <a:pt x="11" y="8"/>
                  </a:cubicBezTo>
                  <a:cubicBezTo>
                    <a:pt x="12" y="7"/>
                    <a:pt x="12" y="6"/>
                    <a:pt x="11" y="4"/>
                  </a:cubicBezTo>
                  <a:cubicBezTo>
                    <a:pt x="10" y="2"/>
                    <a:pt x="7" y="0"/>
                    <a:pt x="4" y="1"/>
                  </a:cubicBezTo>
                  <a:cubicBezTo>
                    <a:pt x="1" y="2"/>
                    <a:pt x="0" y="5"/>
                    <a:pt x="1" y="8"/>
                  </a:cubicBezTo>
                  <a:cubicBezTo>
                    <a:pt x="1" y="9"/>
                    <a:pt x="2" y="10"/>
                    <a:pt x="3" y="11"/>
                  </a:cubicBezTo>
                  <a:cubicBezTo>
                    <a:pt x="4" y="9"/>
                    <a:pt x="5" y="8"/>
                    <a:pt x="7" y="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5" name="Freeform 173"/>
            <p:cNvSpPr>
              <a:spLocks/>
            </p:cNvSpPr>
            <p:nvPr/>
          </p:nvSpPr>
          <p:spPr bwMode="auto">
            <a:xfrm>
              <a:off x="4435" y="1560"/>
              <a:ext cx="15" cy="4"/>
            </a:xfrm>
            <a:custGeom>
              <a:avLst/>
              <a:gdLst>
                <a:gd name="T0" fmla="*/ 0 w 24"/>
                <a:gd name="T1" fmla="*/ 7 h 7"/>
                <a:gd name="T2" fmla="*/ 11 w 24"/>
                <a:gd name="T3" fmla="*/ 4 h 7"/>
                <a:gd name="T4" fmla="*/ 18 w 24"/>
                <a:gd name="T5" fmla="*/ 2 h 7"/>
                <a:gd name="T6" fmla="*/ 21 w 24"/>
                <a:gd name="T7" fmla="*/ 0 h 7"/>
                <a:gd name="T8" fmla="*/ 23 w 24"/>
                <a:gd name="T9" fmla="*/ 0 h 7"/>
                <a:gd name="T10" fmla="*/ 23 w 24"/>
                <a:gd name="T11" fmla="*/ 2 h 7"/>
                <a:gd name="T12" fmla="*/ 23 w 24"/>
                <a:gd name="T13" fmla="*/ 2 h 7"/>
                <a:gd name="T14" fmla="*/ 23 w 24"/>
                <a:gd name="T15" fmla="*/ 2 h 7"/>
                <a:gd name="T16" fmla="*/ 19 w 24"/>
                <a:gd name="T17" fmla="*/ 4 h 7"/>
                <a:gd name="T18" fmla="*/ 11 w 24"/>
                <a:gd name="T19" fmla="*/ 6 h 7"/>
                <a:gd name="T20" fmla="*/ 0 w 24"/>
                <a:gd name="T21"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7">
                  <a:moveTo>
                    <a:pt x="0" y="7"/>
                  </a:moveTo>
                  <a:cubicBezTo>
                    <a:pt x="0" y="7"/>
                    <a:pt x="6" y="6"/>
                    <a:pt x="11" y="4"/>
                  </a:cubicBezTo>
                  <a:cubicBezTo>
                    <a:pt x="14" y="3"/>
                    <a:pt x="16" y="2"/>
                    <a:pt x="18" y="2"/>
                  </a:cubicBezTo>
                  <a:cubicBezTo>
                    <a:pt x="20" y="1"/>
                    <a:pt x="21" y="0"/>
                    <a:pt x="21" y="0"/>
                  </a:cubicBezTo>
                  <a:cubicBezTo>
                    <a:pt x="22" y="0"/>
                    <a:pt x="23" y="0"/>
                    <a:pt x="23" y="0"/>
                  </a:cubicBezTo>
                  <a:cubicBezTo>
                    <a:pt x="24" y="1"/>
                    <a:pt x="23" y="2"/>
                    <a:pt x="23" y="2"/>
                  </a:cubicBezTo>
                  <a:cubicBezTo>
                    <a:pt x="23" y="2"/>
                    <a:pt x="23" y="2"/>
                    <a:pt x="23" y="2"/>
                  </a:cubicBezTo>
                  <a:cubicBezTo>
                    <a:pt x="23" y="2"/>
                    <a:pt x="23" y="2"/>
                    <a:pt x="23" y="2"/>
                  </a:cubicBezTo>
                  <a:cubicBezTo>
                    <a:pt x="23" y="2"/>
                    <a:pt x="21" y="3"/>
                    <a:pt x="19" y="4"/>
                  </a:cubicBezTo>
                  <a:cubicBezTo>
                    <a:pt x="17" y="4"/>
                    <a:pt x="14" y="5"/>
                    <a:pt x="11" y="6"/>
                  </a:cubicBezTo>
                  <a:cubicBezTo>
                    <a:pt x="6" y="7"/>
                    <a:pt x="0" y="7"/>
                    <a:pt x="0" y="7"/>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6" name="Freeform 174"/>
            <p:cNvSpPr>
              <a:spLocks/>
            </p:cNvSpPr>
            <p:nvPr/>
          </p:nvSpPr>
          <p:spPr bwMode="auto">
            <a:xfrm>
              <a:off x="4435" y="1561"/>
              <a:ext cx="15" cy="3"/>
            </a:xfrm>
            <a:custGeom>
              <a:avLst/>
              <a:gdLst>
                <a:gd name="T0" fmla="*/ 0 w 24"/>
                <a:gd name="T1" fmla="*/ 5 h 5"/>
                <a:gd name="T2" fmla="*/ 11 w 24"/>
                <a:gd name="T3" fmla="*/ 3 h 5"/>
                <a:gd name="T4" fmla="*/ 19 w 24"/>
                <a:gd name="T5" fmla="*/ 1 h 5"/>
                <a:gd name="T6" fmla="*/ 22 w 24"/>
                <a:gd name="T7" fmla="*/ 0 h 5"/>
                <a:gd name="T8" fmla="*/ 24 w 24"/>
                <a:gd name="T9" fmla="*/ 1 h 5"/>
                <a:gd name="T10" fmla="*/ 23 w 24"/>
                <a:gd name="T11" fmla="*/ 3 h 5"/>
                <a:gd name="T12" fmla="*/ 23 w 24"/>
                <a:gd name="T13" fmla="*/ 3 h 5"/>
                <a:gd name="T14" fmla="*/ 23 w 24"/>
                <a:gd name="T15" fmla="*/ 3 h 5"/>
                <a:gd name="T16" fmla="*/ 19 w 24"/>
                <a:gd name="T17" fmla="*/ 4 h 5"/>
                <a:gd name="T18" fmla="*/ 11 w 24"/>
                <a:gd name="T19" fmla="*/ 5 h 5"/>
                <a:gd name="T20" fmla="*/ 0 w 24"/>
                <a:gd name="T21"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5">
                  <a:moveTo>
                    <a:pt x="0" y="5"/>
                  </a:moveTo>
                  <a:cubicBezTo>
                    <a:pt x="0" y="5"/>
                    <a:pt x="6" y="4"/>
                    <a:pt x="11" y="3"/>
                  </a:cubicBezTo>
                  <a:cubicBezTo>
                    <a:pt x="14" y="3"/>
                    <a:pt x="17" y="2"/>
                    <a:pt x="19" y="1"/>
                  </a:cubicBezTo>
                  <a:cubicBezTo>
                    <a:pt x="21" y="1"/>
                    <a:pt x="22" y="0"/>
                    <a:pt x="22" y="0"/>
                  </a:cubicBezTo>
                  <a:cubicBezTo>
                    <a:pt x="23" y="0"/>
                    <a:pt x="23" y="0"/>
                    <a:pt x="24" y="1"/>
                  </a:cubicBezTo>
                  <a:cubicBezTo>
                    <a:pt x="24" y="2"/>
                    <a:pt x="24" y="2"/>
                    <a:pt x="23" y="3"/>
                  </a:cubicBezTo>
                  <a:cubicBezTo>
                    <a:pt x="23" y="3"/>
                    <a:pt x="23" y="3"/>
                    <a:pt x="23" y="3"/>
                  </a:cubicBezTo>
                  <a:cubicBezTo>
                    <a:pt x="23" y="3"/>
                    <a:pt x="23" y="3"/>
                    <a:pt x="23" y="3"/>
                  </a:cubicBezTo>
                  <a:cubicBezTo>
                    <a:pt x="23" y="3"/>
                    <a:pt x="21" y="3"/>
                    <a:pt x="19" y="4"/>
                  </a:cubicBezTo>
                  <a:cubicBezTo>
                    <a:pt x="17" y="4"/>
                    <a:pt x="14" y="4"/>
                    <a:pt x="11" y="5"/>
                  </a:cubicBezTo>
                  <a:cubicBezTo>
                    <a:pt x="6" y="5"/>
                    <a:pt x="0" y="5"/>
                    <a:pt x="0" y="5"/>
                  </a:cubicBezTo>
                  <a:close/>
                </a:path>
              </a:pathLst>
            </a:custGeom>
            <a:solidFill>
              <a:srgbClr val="910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7" name="Freeform 175"/>
            <p:cNvSpPr>
              <a:spLocks noEditPoints="1"/>
            </p:cNvSpPr>
            <p:nvPr/>
          </p:nvSpPr>
          <p:spPr bwMode="auto">
            <a:xfrm>
              <a:off x="4746" y="1744"/>
              <a:ext cx="108" cy="288"/>
            </a:xfrm>
            <a:custGeom>
              <a:avLst/>
              <a:gdLst>
                <a:gd name="T0" fmla="*/ 165 w 178"/>
                <a:gd name="T1" fmla="*/ 477 h 477"/>
                <a:gd name="T2" fmla="*/ 156 w 178"/>
                <a:gd name="T3" fmla="*/ 475 h 477"/>
                <a:gd name="T4" fmla="*/ 134 w 178"/>
                <a:gd name="T5" fmla="*/ 452 h 477"/>
                <a:gd name="T6" fmla="*/ 0 w 178"/>
                <a:gd name="T7" fmla="*/ 6 h 477"/>
                <a:gd name="T8" fmla="*/ 1 w 178"/>
                <a:gd name="T9" fmla="*/ 2 h 477"/>
                <a:gd name="T10" fmla="*/ 4 w 178"/>
                <a:gd name="T11" fmla="*/ 0 h 477"/>
                <a:gd name="T12" fmla="*/ 99 w 178"/>
                <a:gd name="T13" fmla="*/ 0 h 477"/>
                <a:gd name="T14" fmla="*/ 103 w 178"/>
                <a:gd name="T15" fmla="*/ 4 h 477"/>
                <a:gd name="T16" fmla="*/ 178 w 178"/>
                <a:gd name="T17" fmla="*/ 470 h 477"/>
                <a:gd name="T18" fmla="*/ 175 w 178"/>
                <a:gd name="T19" fmla="*/ 475 h 477"/>
                <a:gd name="T20" fmla="*/ 165 w 178"/>
                <a:gd name="T21" fmla="*/ 477 h 477"/>
                <a:gd name="T22" fmla="*/ 10 w 178"/>
                <a:gd name="T23" fmla="*/ 9 h 477"/>
                <a:gd name="T24" fmla="*/ 142 w 178"/>
                <a:gd name="T25" fmla="*/ 448 h 477"/>
                <a:gd name="T26" fmla="*/ 159 w 178"/>
                <a:gd name="T27" fmla="*/ 467 h 477"/>
                <a:gd name="T28" fmla="*/ 169 w 178"/>
                <a:gd name="T29" fmla="*/ 468 h 477"/>
                <a:gd name="T30" fmla="*/ 95 w 178"/>
                <a:gd name="T31" fmla="*/ 9 h 477"/>
                <a:gd name="T32" fmla="*/ 10 w 178"/>
                <a:gd name="T33" fmla="*/ 9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477">
                  <a:moveTo>
                    <a:pt x="165" y="477"/>
                  </a:moveTo>
                  <a:cubicBezTo>
                    <a:pt x="163" y="477"/>
                    <a:pt x="159" y="476"/>
                    <a:pt x="156" y="475"/>
                  </a:cubicBezTo>
                  <a:cubicBezTo>
                    <a:pt x="147" y="472"/>
                    <a:pt x="140" y="464"/>
                    <a:pt x="134" y="452"/>
                  </a:cubicBezTo>
                  <a:cubicBezTo>
                    <a:pt x="120" y="421"/>
                    <a:pt x="5" y="23"/>
                    <a:pt x="0" y="6"/>
                  </a:cubicBezTo>
                  <a:cubicBezTo>
                    <a:pt x="0" y="4"/>
                    <a:pt x="0" y="3"/>
                    <a:pt x="1" y="2"/>
                  </a:cubicBezTo>
                  <a:cubicBezTo>
                    <a:pt x="2" y="1"/>
                    <a:pt x="3" y="0"/>
                    <a:pt x="4" y="0"/>
                  </a:cubicBezTo>
                  <a:cubicBezTo>
                    <a:pt x="99" y="0"/>
                    <a:pt x="99" y="0"/>
                    <a:pt x="99" y="0"/>
                  </a:cubicBezTo>
                  <a:cubicBezTo>
                    <a:pt x="101" y="0"/>
                    <a:pt x="103" y="2"/>
                    <a:pt x="103" y="4"/>
                  </a:cubicBezTo>
                  <a:cubicBezTo>
                    <a:pt x="178" y="470"/>
                    <a:pt x="178" y="470"/>
                    <a:pt x="178" y="470"/>
                  </a:cubicBezTo>
                  <a:cubicBezTo>
                    <a:pt x="178" y="472"/>
                    <a:pt x="177" y="474"/>
                    <a:pt x="175" y="475"/>
                  </a:cubicBezTo>
                  <a:cubicBezTo>
                    <a:pt x="175" y="475"/>
                    <a:pt x="171" y="477"/>
                    <a:pt x="165" y="477"/>
                  </a:cubicBezTo>
                  <a:close/>
                  <a:moveTo>
                    <a:pt x="10" y="9"/>
                  </a:moveTo>
                  <a:cubicBezTo>
                    <a:pt x="24" y="58"/>
                    <a:pt x="129" y="420"/>
                    <a:pt x="142" y="448"/>
                  </a:cubicBezTo>
                  <a:cubicBezTo>
                    <a:pt x="147" y="458"/>
                    <a:pt x="152" y="464"/>
                    <a:pt x="159" y="467"/>
                  </a:cubicBezTo>
                  <a:cubicBezTo>
                    <a:pt x="163" y="468"/>
                    <a:pt x="166" y="468"/>
                    <a:pt x="169" y="468"/>
                  </a:cubicBezTo>
                  <a:cubicBezTo>
                    <a:pt x="95" y="9"/>
                    <a:pt x="95" y="9"/>
                    <a:pt x="95" y="9"/>
                  </a:cubicBezTo>
                  <a:lnTo>
                    <a:pt x="10" y="9"/>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8" name="Freeform 176"/>
            <p:cNvSpPr>
              <a:spLocks noEditPoints="1"/>
            </p:cNvSpPr>
            <p:nvPr/>
          </p:nvSpPr>
          <p:spPr bwMode="auto">
            <a:xfrm>
              <a:off x="4282" y="1744"/>
              <a:ext cx="108" cy="288"/>
            </a:xfrm>
            <a:custGeom>
              <a:avLst/>
              <a:gdLst>
                <a:gd name="T0" fmla="*/ 13 w 178"/>
                <a:gd name="T1" fmla="*/ 477 h 477"/>
                <a:gd name="T2" fmla="*/ 3 w 178"/>
                <a:gd name="T3" fmla="*/ 475 h 477"/>
                <a:gd name="T4" fmla="*/ 0 w 178"/>
                <a:gd name="T5" fmla="*/ 470 h 477"/>
                <a:gd name="T6" fmla="*/ 75 w 178"/>
                <a:gd name="T7" fmla="*/ 4 h 477"/>
                <a:gd name="T8" fmla="*/ 79 w 178"/>
                <a:gd name="T9" fmla="*/ 0 h 477"/>
                <a:gd name="T10" fmla="*/ 174 w 178"/>
                <a:gd name="T11" fmla="*/ 0 h 477"/>
                <a:gd name="T12" fmla="*/ 177 w 178"/>
                <a:gd name="T13" fmla="*/ 2 h 477"/>
                <a:gd name="T14" fmla="*/ 178 w 178"/>
                <a:gd name="T15" fmla="*/ 6 h 477"/>
                <a:gd name="T16" fmla="*/ 44 w 178"/>
                <a:gd name="T17" fmla="*/ 452 h 477"/>
                <a:gd name="T18" fmla="*/ 22 w 178"/>
                <a:gd name="T19" fmla="*/ 475 h 477"/>
                <a:gd name="T20" fmla="*/ 13 w 178"/>
                <a:gd name="T21" fmla="*/ 477 h 477"/>
                <a:gd name="T22" fmla="*/ 9 w 178"/>
                <a:gd name="T23" fmla="*/ 468 h 477"/>
                <a:gd name="T24" fmla="*/ 36 w 178"/>
                <a:gd name="T25" fmla="*/ 448 h 477"/>
                <a:gd name="T26" fmla="*/ 168 w 178"/>
                <a:gd name="T27" fmla="*/ 9 h 477"/>
                <a:gd name="T28" fmla="*/ 83 w 178"/>
                <a:gd name="T29" fmla="*/ 9 h 477"/>
                <a:gd name="T30" fmla="*/ 9 w 178"/>
                <a:gd name="T31" fmla="*/ 468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8" h="477">
                  <a:moveTo>
                    <a:pt x="13" y="477"/>
                  </a:moveTo>
                  <a:cubicBezTo>
                    <a:pt x="7" y="477"/>
                    <a:pt x="3" y="475"/>
                    <a:pt x="3" y="475"/>
                  </a:cubicBezTo>
                  <a:cubicBezTo>
                    <a:pt x="1" y="474"/>
                    <a:pt x="0" y="472"/>
                    <a:pt x="0" y="470"/>
                  </a:cubicBezTo>
                  <a:cubicBezTo>
                    <a:pt x="75" y="4"/>
                    <a:pt x="75" y="4"/>
                    <a:pt x="75" y="4"/>
                  </a:cubicBezTo>
                  <a:cubicBezTo>
                    <a:pt x="75" y="2"/>
                    <a:pt x="77" y="0"/>
                    <a:pt x="79" y="0"/>
                  </a:cubicBezTo>
                  <a:cubicBezTo>
                    <a:pt x="174" y="0"/>
                    <a:pt x="174" y="0"/>
                    <a:pt x="174" y="0"/>
                  </a:cubicBezTo>
                  <a:cubicBezTo>
                    <a:pt x="175" y="0"/>
                    <a:pt x="176" y="1"/>
                    <a:pt x="177" y="2"/>
                  </a:cubicBezTo>
                  <a:cubicBezTo>
                    <a:pt x="178" y="3"/>
                    <a:pt x="178" y="4"/>
                    <a:pt x="178" y="6"/>
                  </a:cubicBezTo>
                  <a:cubicBezTo>
                    <a:pt x="173" y="23"/>
                    <a:pt x="58" y="421"/>
                    <a:pt x="44" y="452"/>
                  </a:cubicBezTo>
                  <a:cubicBezTo>
                    <a:pt x="38" y="464"/>
                    <a:pt x="31" y="472"/>
                    <a:pt x="22" y="475"/>
                  </a:cubicBezTo>
                  <a:cubicBezTo>
                    <a:pt x="18" y="476"/>
                    <a:pt x="15" y="477"/>
                    <a:pt x="13" y="477"/>
                  </a:cubicBezTo>
                  <a:close/>
                  <a:moveTo>
                    <a:pt x="9" y="468"/>
                  </a:moveTo>
                  <a:cubicBezTo>
                    <a:pt x="15" y="469"/>
                    <a:pt x="27" y="468"/>
                    <a:pt x="36" y="448"/>
                  </a:cubicBezTo>
                  <a:cubicBezTo>
                    <a:pt x="49" y="420"/>
                    <a:pt x="154" y="58"/>
                    <a:pt x="168" y="9"/>
                  </a:cubicBezTo>
                  <a:cubicBezTo>
                    <a:pt x="83" y="9"/>
                    <a:pt x="83" y="9"/>
                    <a:pt x="83" y="9"/>
                  </a:cubicBezTo>
                  <a:lnTo>
                    <a:pt x="9" y="468"/>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9" name="Freeform 177"/>
            <p:cNvSpPr>
              <a:spLocks/>
            </p:cNvSpPr>
            <p:nvPr/>
          </p:nvSpPr>
          <p:spPr bwMode="auto">
            <a:xfrm>
              <a:off x="4264" y="1744"/>
              <a:ext cx="608" cy="38"/>
            </a:xfrm>
            <a:custGeom>
              <a:avLst/>
              <a:gdLst>
                <a:gd name="T0" fmla="*/ 501 w 1002"/>
                <a:gd name="T1" fmla="*/ 33 h 63"/>
                <a:gd name="T2" fmla="*/ 11 w 1002"/>
                <a:gd name="T3" fmla="*/ 0 h 63"/>
                <a:gd name="T4" fmla="*/ 0 w 1002"/>
                <a:gd name="T5" fmla="*/ 0 h 63"/>
                <a:gd name="T6" fmla="*/ 0 w 1002"/>
                <a:gd name="T7" fmla="*/ 22 h 63"/>
                <a:gd name="T8" fmla="*/ 501 w 1002"/>
                <a:gd name="T9" fmla="*/ 63 h 63"/>
                <a:gd name="T10" fmla="*/ 1002 w 1002"/>
                <a:gd name="T11" fmla="*/ 22 h 63"/>
                <a:gd name="T12" fmla="*/ 1002 w 1002"/>
                <a:gd name="T13" fmla="*/ 0 h 63"/>
                <a:gd name="T14" fmla="*/ 991 w 1002"/>
                <a:gd name="T15" fmla="*/ 0 h 63"/>
                <a:gd name="T16" fmla="*/ 501 w 1002"/>
                <a:gd name="T17" fmla="*/ 3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2" h="63">
                  <a:moveTo>
                    <a:pt x="501" y="33"/>
                  </a:moveTo>
                  <a:cubicBezTo>
                    <a:pt x="260" y="33"/>
                    <a:pt x="59" y="19"/>
                    <a:pt x="11" y="0"/>
                  </a:cubicBezTo>
                  <a:cubicBezTo>
                    <a:pt x="0" y="0"/>
                    <a:pt x="0" y="0"/>
                    <a:pt x="0" y="0"/>
                  </a:cubicBezTo>
                  <a:cubicBezTo>
                    <a:pt x="0" y="22"/>
                    <a:pt x="0" y="22"/>
                    <a:pt x="0" y="22"/>
                  </a:cubicBezTo>
                  <a:cubicBezTo>
                    <a:pt x="0" y="45"/>
                    <a:pt x="224" y="63"/>
                    <a:pt x="501" y="63"/>
                  </a:cubicBezTo>
                  <a:cubicBezTo>
                    <a:pt x="778" y="63"/>
                    <a:pt x="1002" y="45"/>
                    <a:pt x="1002" y="22"/>
                  </a:cubicBezTo>
                  <a:cubicBezTo>
                    <a:pt x="1002" y="0"/>
                    <a:pt x="1002" y="0"/>
                    <a:pt x="1002" y="0"/>
                  </a:cubicBezTo>
                  <a:cubicBezTo>
                    <a:pt x="991" y="0"/>
                    <a:pt x="991" y="0"/>
                    <a:pt x="991" y="0"/>
                  </a:cubicBezTo>
                  <a:cubicBezTo>
                    <a:pt x="943" y="19"/>
                    <a:pt x="742" y="33"/>
                    <a:pt x="501" y="33"/>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0" name="Oval 178"/>
            <p:cNvSpPr>
              <a:spLocks noChangeArrowheads="1"/>
            </p:cNvSpPr>
            <p:nvPr/>
          </p:nvSpPr>
          <p:spPr bwMode="auto">
            <a:xfrm>
              <a:off x="4264" y="1719"/>
              <a:ext cx="608" cy="50"/>
            </a:xfrm>
            <a:prstGeom prst="ellipse">
              <a:avLst/>
            </a:pr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1" name="Freeform 179"/>
            <p:cNvSpPr>
              <a:spLocks/>
            </p:cNvSpPr>
            <p:nvPr/>
          </p:nvSpPr>
          <p:spPr bwMode="auto">
            <a:xfrm>
              <a:off x="4409" y="1744"/>
              <a:ext cx="133" cy="12"/>
            </a:xfrm>
            <a:custGeom>
              <a:avLst/>
              <a:gdLst>
                <a:gd name="T0" fmla="*/ 217 w 219"/>
                <a:gd name="T1" fmla="*/ 2 h 20"/>
                <a:gd name="T2" fmla="*/ 217 w 219"/>
                <a:gd name="T3" fmla="*/ 0 h 20"/>
                <a:gd name="T4" fmla="*/ 21 w 219"/>
                <a:gd name="T5" fmla="*/ 0 h 20"/>
                <a:gd name="T6" fmla="*/ 16 w 219"/>
                <a:gd name="T7" fmla="*/ 2 h 20"/>
                <a:gd name="T8" fmla="*/ 1 w 219"/>
                <a:gd name="T9" fmla="*/ 18 h 20"/>
                <a:gd name="T10" fmla="*/ 2 w 219"/>
                <a:gd name="T11" fmla="*/ 20 h 20"/>
                <a:gd name="T12" fmla="*/ 198 w 219"/>
                <a:gd name="T13" fmla="*/ 20 h 20"/>
                <a:gd name="T14" fmla="*/ 203 w 219"/>
                <a:gd name="T15" fmla="*/ 18 h 20"/>
                <a:gd name="T16" fmla="*/ 217 w 219"/>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2"/>
                  </a:moveTo>
                  <a:cubicBezTo>
                    <a:pt x="219" y="1"/>
                    <a:pt x="218" y="0"/>
                    <a:pt x="217" y="0"/>
                  </a:cubicBezTo>
                  <a:cubicBezTo>
                    <a:pt x="21" y="0"/>
                    <a:pt x="21" y="0"/>
                    <a:pt x="21" y="0"/>
                  </a:cubicBezTo>
                  <a:cubicBezTo>
                    <a:pt x="19" y="0"/>
                    <a:pt x="17" y="1"/>
                    <a:pt x="16" y="2"/>
                  </a:cubicBezTo>
                  <a:cubicBezTo>
                    <a:pt x="1" y="18"/>
                    <a:pt x="1" y="18"/>
                    <a:pt x="1" y="18"/>
                  </a:cubicBezTo>
                  <a:cubicBezTo>
                    <a:pt x="0" y="19"/>
                    <a:pt x="1" y="20"/>
                    <a:pt x="2" y="20"/>
                  </a:cubicBezTo>
                  <a:cubicBezTo>
                    <a:pt x="198" y="20"/>
                    <a:pt x="198" y="20"/>
                    <a:pt x="198" y="20"/>
                  </a:cubicBezTo>
                  <a:cubicBezTo>
                    <a:pt x="200" y="20"/>
                    <a:pt x="202" y="19"/>
                    <a:pt x="203" y="18"/>
                  </a:cubicBezTo>
                  <a:lnTo>
                    <a:pt x="217" y="2"/>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2" name="Freeform 180"/>
            <p:cNvSpPr>
              <a:spLocks/>
            </p:cNvSpPr>
            <p:nvPr/>
          </p:nvSpPr>
          <p:spPr bwMode="auto">
            <a:xfrm>
              <a:off x="4409" y="1740"/>
              <a:ext cx="133" cy="12"/>
            </a:xfrm>
            <a:custGeom>
              <a:avLst/>
              <a:gdLst>
                <a:gd name="T0" fmla="*/ 217 w 219"/>
                <a:gd name="T1" fmla="*/ 3 h 20"/>
                <a:gd name="T2" fmla="*/ 217 w 219"/>
                <a:gd name="T3" fmla="*/ 0 h 20"/>
                <a:gd name="T4" fmla="*/ 21 w 219"/>
                <a:gd name="T5" fmla="*/ 0 h 20"/>
                <a:gd name="T6" fmla="*/ 16 w 219"/>
                <a:gd name="T7" fmla="*/ 3 h 20"/>
                <a:gd name="T8" fmla="*/ 1 w 219"/>
                <a:gd name="T9" fmla="*/ 18 h 20"/>
                <a:gd name="T10" fmla="*/ 2 w 219"/>
                <a:gd name="T11" fmla="*/ 20 h 20"/>
                <a:gd name="T12" fmla="*/ 198 w 219"/>
                <a:gd name="T13" fmla="*/ 20 h 20"/>
                <a:gd name="T14" fmla="*/ 203 w 219"/>
                <a:gd name="T15" fmla="*/ 18 h 20"/>
                <a:gd name="T16" fmla="*/ 217 w 219"/>
                <a:gd name="T17" fmla="*/ 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20">
                  <a:moveTo>
                    <a:pt x="217" y="3"/>
                  </a:moveTo>
                  <a:cubicBezTo>
                    <a:pt x="219" y="1"/>
                    <a:pt x="218" y="0"/>
                    <a:pt x="217" y="0"/>
                  </a:cubicBezTo>
                  <a:cubicBezTo>
                    <a:pt x="21" y="0"/>
                    <a:pt x="21" y="0"/>
                    <a:pt x="21" y="0"/>
                  </a:cubicBezTo>
                  <a:cubicBezTo>
                    <a:pt x="19" y="0"/>
                    <a:pt x="17" y="1"/>
                    <a:pt x="16" y="3"/>
                  </a:cubicBezTo>
                  <a:cubicBezTo>
                    <a:pt x="1" y="18"/>
                    <a:pt x="1" y="18"/>
                    <a:pt x="1" y="18"/>
                  </a:cubicBezTo>
                  <a:cubicBezTo>
                    <a:pt x="0" y="19"/>
                    <a:pt x="1" y="20"/>
                    <a:pt x="2" y="20"/>
                  </a:cubicBezTo>
                  <a:cubicBezTo>
                    <a:pt x="198" y="20"/>
                    <a:pt x="198" y="20"/>
                    <a:pt x="198" y="20"/>
                  </a:cubicBezTo>
                  <a:cubicBezTo>
                    <a:pt x="200" y="20"/>
                    <a:pt x="202" y="19"/>
                    <a:pt x="203" y="18"/>
                  </a:cubicBezTo>
                  <a:lnTo>
                    <a:pt x="217" y="3"/>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3" name="Rectangle 181"/>
            <p:cNvSpPr>
              <a:spLocks noChangeArrowheads="1"/>
            </p:cNvSpPr>
            <p:nvPr/>
          </p:nvSpPr>
          <p:spPr bwMode="auto">
            <a:xfrm>
              <a:off x="4636" y="1737"/>
              <a:ext cx="113" cy="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4" name="Freeform 182"/>
            <p:cNvSpPr>
              <a:spLocks/>
            </p:cNvSpPr>
            <p:nvPr/>
          </p:nvSpPr>
          <p:spPr bwMode="auto">
            <a:xfrm>
              <a:off x="4632" y="1730"/>
              <a:ext cx="120" cy="8"/>
            </a:xfrm>
            <a:custGeom>
              <a:avLst/>
              <a:gdLst>
                <a:gd name="T0" fmla="*/ 154 w 198"/>
                <a:gd name="T1" fmla="*/ 0 h 14"/>
                <a:gd name="T2" fmla="*/ 170 w 198"/>
                <a:gd name="T3" fmla="*/ 3 h 14"/>
                <a:gd name="T4" fmla="*/ 182 w 198"/>
                <a:gd name="T5" fmla="*/ 8 h 14"/>
                <a:gd name="T6" fmla="*/ 190 w 198"/>
                <a:gd name="T7" fmla="*/ 11 h 14"/>
                <a:gd name="T8" fmla="*/ 185 w 198"/>
                <a:gd name="T9" fmla="*/ 14 h 14"/>
                <a:gd name="T10" fmla="*/ 156 w 198"/>
                <a:gd name="T11" fmla="*/ 14 h 14"/>
                <a:gd name="T12" fmla="*/ 154 w 198"/>
                <a:gd name="T13" fmla="*/ 14 h 14"/>
                <a:gd name="T14" fmla="*/ 11 w 198"/>
                <a:gd name="T15" fmla="*/ 14 h 14"/>
                <a:gd name="T16" fmla="*/ 10 w 198"/>
                <a:gd name="T17" fmla="*/ 10 h 14"/>
                <a:gd name="T18" fmla="*/ 24 w 198"/>
                <a:gd name="T19" fmla="*/ 4 h 14"/>
                <a:gd name="T20" fmla="*/ 48 w 198"/>
                <a:gd name="T21" fmla="*/ 0 h 14"/>
                <a:gd name="T22" fmla="*/ 154 w 198"/>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8" h="14">
                  <a:moveTo>
                    <a:pt x="154" y="0"/>
                  </a:moveTo>
                  <a:cubicBezTo>
                    <a:pt x="154" y="0"/>
                    <a:pt x="162" y="0"/>
                    <a:pt x="170" y="3"/>
                  </a:cubicBezTo>
                  <a:cubicBezTo>
                    <a:pt x="182" y="8"/>
                    <a:pt x="182" y="8"/>
                    <a:pt x="182" y="8"/>
                  </a:cubicBezTo>
                  <a:cubicBezTo>
                    <a:pt x="190" y="11"/>
                    <a:pt x="190" y="11"/>
                    <a:pt x="190" y="11"/>
                  </a:cubicBezTo>
                  <a:cubicBezTo>
                    <a:pt x="190" y="11"/>
                    <a:pt x="198" y="14"/>
                    <a:pt x="185" y="14"/>
                  </a:cubicBezTo>
                  <a:cubicBezTo>
                    <a:pt x="156" y="14"/>
                    <a:pt x="156" y="14"/>
                    <a:pt x="156" y="14"/>
                  </a:cubicBezTo>
                  <a:cubicBezTo>
                    <a:pt x="154" y="14"/>
                    <a:pt x="154" y="14"/>
                    <a:pt x="154" y="14"/>
                  </a:cubicBezTo>
                  <a:cubicBezTo>
                    <a:pt x="11" y="14"/>
                    <a:pt x="11" y="14"/>
                    <a:pt x="11" y="14"/>
                  </a:cubicBezTo>
                  <a:cubicBezTo>
                    <a:pt x="11" y="14"/>
                    <a:pt x="0" y="14"/>
                    <a:pt x="10" y="10"/>
                  </a:cubicBezTo>
                  <a:cubicBezTo>
                    <a:pt x="24" y="4"/>
                    <a:pt x="24" y="4"/>
                    <a:pt x="24" y="4"/>
                  </a:cubicBezTo>
                  <a:cubicBezTo>
                    <a:pt x="24" y="4"/>
                    <a:pt x="36" y="0"/>
                    <a:pt x="48" y="0"/>
                  </a:cubicBezTo>
                  <a:lnTo>
                    <a:pt x="154"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5" name="Rectangle 183"/>
            <p:cNvSpPr>
              <a:spLocks noChangeArrowheads="1"/>
            </p:cNvSpPr>
            <p:nvPr/>
          </p:nvSpPr>
          <p:spPr bwMode="auto">
            <a:xfrm>
              <a:off x="4675" y="1693"/>
              <a:ext cx="35" cy="3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6" name="Freeform 184"/>
            <p:cNvSpPr>
              <a:spLocks/>
            </p:cNvSpPr>
            <p:nvPr/>
          </p:nvSpPr>
          <p:spPr bwMode="auto">
            <a:xfrm>
              <a:off x="4529" y="1500"/>
              <a:ext cx="327" cy="195"/>
            </a:xfrm>
            <a:custGeom>
              <a:avLst/>
              <a:gdLst>
                <a:gd name="T0" fmla="*/ 514 w 538"/>
                <a:gd name="T1" fmla="*/ 0 h 322"/>
                <a:gd name="T2" fmla="*/ 538 w 538"/>
                <a:gd name="T3" fmla="*/ 24 h 322"/>
                <a:gd name="T4" fmla="*/ 538 w 538"/>
                <a:gd name="T5" fmla="*/ 297 h 322"/>
                <a:gd name="T6" fmla="*/ 514 w 538"/>
                <a:gd name="T7" fmla="*/ 322 h 322"/>
                <a:gd name="T8" fmla="*/ 25 w 538"/>
                <a:gd name="T9" fmla="*/ 322 h 322"/>
                <a:gd name="T10" fmla="*/ 0 w 538"/>
                <a:gd name="T11" fmla="*/ 297 h 322"/>
                <a:gd name="T12" fmla="*/ 0 w 538"/>
                <a:gd name="T13" fmla="*/ 24 h 322"/>
                <a:gd name="T14" fmla="*/ 25 w 538"/>
                <a:gd name="T15" fmla="*/ 0 h 322"/>
                <a:gd name="T16" fmla="*/ 514 w 538"/>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322">
                  <a:moveTo>
                    <a:pt x="514" y="0"/>
                  </a:moveTo>
                  <a:cubicBezTo>
                    <a:pt x="514" y="0"/>
                    <a:pt x="538" y="0"/>
                    <a:pt x="538" y="24"/>
                  </a:cubicBezTo>
                  <a:cubicBezTo>
                    <a:pt x="538" y="297"/>
                    <a:pt x="538" y="297"/>
                    <a:pt x="538" y="297"/>
                  </a:cubicBezTo>
                  <a:cubicBezTo>
                    <a:pt x="538" y="297"/>
                    <a:pt x="538" y="322"/>
                    <a:pt x="514" y="322"/>
                  </a:cubicBezTo>
                  <a:cubicBezTo>
                    <a:pt x="25" y="322"/>
                    <a:pt x="25" y="322"/>
                    <a:pt x="25" y="322"/>
                  </a:cubicBezTo>
                  <a:cubicBezTo>
                    <a:pt x="25" y="322"/>
                    <a:pt x="0" y="322"/>
                    <a:pt x="0" y="297"/>
                  </a:cubicBezTo>
                  <a:cubicBezTo>
                    <a:pt x="0" y="24"/>
                    <a:pt x="0" y="24"/>
                    <a:pt x="0" y="24"/>
                  </a:cubicBezTo>
                  <a:cubicBezTo>
                    <a:pt x="0" y="24"/>
                    <a:pt x="0" y="0"/>
                    <a:pt x="25" y="0"/>
                  </a:cubicBezTo>
                  <a:lnTo>
                    <a:pt x="51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7" name="Freeform 185"/>
            <p:cNvSpPr>
              <a:spLocks/>
            </p:cNvSpPr>
            <p:nvPr/>
          </p:nvSpPr>
          <p:spPr bwMode="auto">
            <a:xfrm>
              <a:off x="4542" y="1511"/>
              <a:ext cx="301" cy="172"/>
            </a:xfrm>
            <a:custGeom>
              <a:avLst/>
              <a:gdLst>
                <a:gd name="T0" fmla="*/ 486 w 497"/>
                <a:gd name="T1" fmla="*/ 0 h 285"/>
                <a:gd name="T2" fmla="*/ 497 w 497"/>
                <a:gd name="T3" fmla="*/ 10 h 285"/>
                <a:gd name="T4" fmla="*/ 497 w 497"/>
                <a:gd name="T5" fmla="*/ 275 h 285"/>
                <a:gd name="T6" fmla="*/ 486 w 497"/>
                <a:gd name="T7" fmla="*/ 285 h 285"/>
                <a:gd name="T8" fmla="*/ 10 w 497"/>
                <a:gd name="T9" fmla="*/ 285 h 285"/>
                <a:gd name="T10" fmla="*/ 0 w 497"/>
                <a:gd name="T11" fmla="*/ 275 h 285"/>
                <a:gd name="T12" fmla="*/ 0 w 497"/>
                <a:gd name="T13" fmla="*/ 10 h 285"/>
                <a:gd name="T14" fmla="*/ 10 w 497"/>
                <a:gd name="T15" fmla="*/ 0 h 285"/>
                <a:gd name="T16" fmla="*/ 425 w 497"/>
                <a:gd name="T17" fmla="*/ 0 h 285"/>
                <a:gd name="T18" fmla="*/ 486 w 497"/>
                <a:gd name="T19"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285">
                  <a:moveTo>
                    <a:pt x="486" y="0"/>
                  </a:moveTo>
                  <a:cubicBezTo>
                    <a:pt x="486" y="0"/>
                    <a:pt x="497" y="0"/>
                    <a:pt x="497" y="10"/>
                  </a:cubicBezTo>
                  <a:cubicBezTo>
                    <a:pt x="497" y="275"/>
                    <a:pt x="497" y="275"/>
                    <a:pt x="497" y="275"/>
                  </a:cubicBezTo>
                  <a:cubicBezTo>
                    <a:pt x="497" y="275"/>
                    <a:pt x="497" y="285"/>
                    <a:pt x="486" y="285"/>
                  </a:cubicBezTo>
                  <a:cubicBezTo>
                    <a:pt x="10" y="285"/>
                    <a:pt x="10" y="285"/>
                    <a:pt x="10" y="285"/>
                  </a:cubicBezTo>
                  <a:cubicBezTo>
                    <a:pt x="10" y="285"/>
                    <a:pt x="0" y="285"/>
                    <a:pt x="0" y="275"/>
                  </a:cubicBezTo>
                  <a:cubicBezTo>
                    <a:pt x="0" y="10"/>
                    <a:pt x="0" y="10"/>
                    <a:pt x="0" y="10"/>
                  </a:cubicBezTo>
                  <a:cubicBezTo>
                    <a:pt x="0" y="10"/>
                    <a:pt x="0" y="0"/>
                    <a:pt x="10" y="0"/>
                  </a:cubicBezTo>
                  <a:cubicBezTo>
                    <a:pt x="425" y="0"/>
                    <a:pt x="425" y="0"/>
                    <a:pt x="425" y="0"/>
                  </a:cubicBezTo>
                  <a:lnTo>
                    <a:pt x="486"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8" name="Freeform 186"/>
            <p:cNvSpPr>
              <a:spLocks/>
            </p:cNvSpPr>
            <p:nvPr/>
          </p:nvSpPr>
          <p:spPr bwMode="auto">
            <a:xfrm>
              <a:off x="4584" y="1556"/>
              <a:ext cx="73" cy="16"/>
            </a:xfrm>
            <a:custGeom>
              <a:avLst/>
              <a:gdLst>
                <a:gd name="T0" fmla="*/ 120 w 120"/>
                <a:gd name="T1" fmla="*/ 17 h 26"/>
                <a:gd name="T2" fmla="*/ 110 w 120"/>
                <a:gd name="T3" fmla="*/ 26 h 26"/>
                <a:gd name="T4" fmla="*/ 9 w 120"/>
                <a:gd name="T5" fmla="*/ 26 h 26"/>
                <a:gd name="T6" fmla="*/ 0 w 120"/>
                <a:gd name="T7" fmla="*/ 17 h 26"/>
                <a:gd name="T8" fmla="*/ 0 w 120"/>
                <a:gd name="T9" fmla="*/ 10 h 26"/>
                <a:gd name="T10" fmla="*/ 9 w 120"/>
                <a:gd name="T11" fmla="*/ 0 h 26"/>
                <a:gd name="T12" fmla="*/ 110 w 120"/>
                <a:gd name="T13" fmla="*/ 0 h 26"/>
                <a:gd name="T14" fmla="*/ 120 w 120"/>
                <a:gd name="T15" fmla="*/ 10 h 26"/>
                <a:gd name="T16" fmla="*/ 120 w 120"/>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26">
                  <a:moveTo>
                    <a:pt x="120" y="17"/>
                  </a:moveTo>
                  <a:cubicBezTo>
                    <a:pt x="120" y="22"/>
                    <a:pt x="115" y="26"/>
                    <a:pt x="110" y="26"/>
                  </a:cubicBezTo>
                  <a:cubicBezTo>
                    <a:pt x="9" y="26"/>
                    <a:pt x="9" y="26"/>
                    <a:pt x="9" y="26"/>
                  </a:cubicBezTo>
                  <a:cubicBezTo>
                    <a:pt x="4" y="26"/>
                    <a:pt x="0" y="22"/>
                    <a:pt x="0" y="17"/>
                  </a:cubicBezTo>
                  <a:cubicBezTo>
                    <a:pt x="0" y="10"/>
                    <a:pt x="0" y="10"/>
                    <a:pt x="0" y="10"/>
                  </a:cubicBezTo>
                  <a:cubicBezTo>
                    <a:pt x="0" y="4"/>
                    <a:pt x="4" y="0"/>
                    <a:pt x="9" y="0"/>
                  </a:cubicBezTo>
                  <a:cubicBezTo>
                    <a:pt x="110" y="0"/>
                    <a:pt x="110" y="0"/>
                    <a:pt x="110" y="0"/>
                  </a:cubicBezTo>
                  <a:cubicBezTo>
                    <a:pt x="115" y="0"/>
                    <a:pt x="120" y="4"/>
                    <a:pt x="120" y="10"/>
                  </a:cubicBezTo>
                  <a:cubicBezTo>
                    <a:pt x="120" y="17"/>
                    <a:pt x="120" y="17"/>
                    <a:pt x="120" y="17"/>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9" name="Freeform 187"/>
            <p:cNvSpPr>
              <a:spLocks/>
            </p:cNvSpPr>
            <p:nvPr/>
          </p:nvSpPr>
          <p:spPr bwMode="auto">
            <a:xfrm>
              <a:off x="4584" y="1579"/>
              <a:ext cx="128" cy="15"/>
            </a:xfrm>
            <a:custGeom>
              <a:avLst/>
              <a:gdLst>
                <a:gd name="T0" fmla="*/ 212 w 212"/>
                <a:gd name="T1" fmla="*/ 16 h 26"/>
                <a:gd name="T2" fmla="*/ 203 w 212"/>
                <a:gd name="T3" fmla="*/ 26 h 26"/>
                <a:gd name="T4" fmla="*/ 9 w 212"/>
                <a:gd name="T5" fmla="*/ 26 h 26"/>
                <a:gd name="T6" fmla="*/ 0 w 212"/>
                <a:gd name="T7" fmla="*/ 16 h 26"/>
                <a:gd name="T8" fmla="*/ 0 w 212"/>
                <a:gd name="T9" fmla="*/ 9 h 26"/>
                <a:gd name="T10" fmla="*/ 9 w 212"/>
                <a:gd name="T11" fmla="*/ 0 h 26"/>
                <a:gd name="T12" fmla="*/ 203 w 212"/>
                <a:gd name="T13" fmla="*/ 0 h 26"/>
                <a:gd name="T14" fmla="*/ 212 w 212"/>
                <a:gd name="T15" fmla="*/ 9 h 26"/>
                <a:gd name="T16" fmla="*/ 212 w 212"/>
                <a:gd name="T1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6"/>
                  </a:moveTo>
                  <a:cubicBezTo>
                    <a:pt x="212" y="22"/>
                    <a:pt x="208" y="26"/>
                    <a:pt x="203" y="26"/>
                  </a:cubicBezTo>
                  <a:cubicBezTo>
                    <a:pt x="9" y="26"/>
                    <a:pt x="9" y="26"/>
                    <a:pt x="9" y="26"/>
                  </a:cubicBezTo>
                  <a:cubicBezTo>
                    <a:pt x="4" y="26"/>
                    <a:pt x="0" y="22"/>
                    <a:pt x="0" y="16"/>
                  </a:cubicBezTo>
                  <a:cubicBezTo>
                    <a:pt x="0" y="9"/>
                    <a:pt x="0" y="9"/>
                    <a:pt x="0" y="9"/>
                  </a:cubicBezTo>
                  <a:cubicBezTo>
                    <a:pt x="0" y="4"/>
                    <a:pt x="4" y="0"/>
                    <a:pt x="9" y="0"/>
                  </a:cubicBezTo>
                  <a:cubicBezTo>
                    <a:pt x="203" y="0"/>
                    <a:pt x="203" y="0"/>
                    <a:pt x="203" y="0"/>
                  </a:cubicBezTo>
                  <a:cubicBezTo>
                    <a:pt x="208" y="0"/>
                    <a:pt x="212" y="4"/>
                    <a:pt x="212" y="9"/>
                  </a:cubicBezTo>
                  <a:cubicBezTo>
                    <a:pt x="212" y="16"/>
                    <a:pt x="212" y="16"/>
                    <a:pt x="212" y="16"/>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0" name="Freeform 188"/>
            <p:cNvSpPr>
              <a:spLocks/>
            </p:cNvSpPr>
            <p:nvPr/>
          </p:nvSpPr>
          <p:spPr bwMode="auto">
            <a:xfrm>
              <a:off x="4655" y="1600"/>
              <a:ext cx="128" cy="16"/>
            </a:xfrm>
            <a:custGeom>
              <a:avLst/>
              <a:gdLst>
                <a:gd name="T0" fmla="*/ 212 w 212"/>
                <a:gd name="T1" fmla="*/ 17 h 26"/>
                <a:gd name="T2" fmla="*/ 203 w 212"/>
                <a:gd name="T3" fmla="*/ 26 h 26"/>
                <a:gd name="T4" fmla="*/ 9 w 212"/>
                <a:gd name="T5" fmla="*/ 26 h 26"/>
                <a:gd name="T6" fmla="*/ 0 w 212"/>
                <a:gd name="T7" fmla="*/ 17 h 26"/>
                <a:gd name="T8" fmla="*/ 0 w 212"/>
                <a:gd name="T9" fmla="*/ 10 h 26"/>
                <a:gd name="T10" fmla="*/ 9 w 212"/>
                <a:gd name="T11" fmla="*/ 0 h 26"/>
                <a:gd name="T12" fmla="*/ 203 w 212"/>
                <a:gd name="T13" fmla="*/ 0 h 26"/>
                <a:gd name="T14" fmla="*/ 212 w 212"/>
                <a:gd name="T15" fmla="*/ 10 h 26"/>
                <a:gd name="T16" fmla="*/ 212 w 212"/>
                <a:gd name="T17"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26">
                  <a:moveTo>
                    <a:pt x="212" y="17"/>
                  </a:moveTo>
                  <a:cubicBezTo>
                    <a:pt x="212" y="22"/>
                    <a:pt x="208" y="26"/>
                    <a:pt x="203" y="26"/>
                  </a:cubicBezTo>
                  <a:cubicBezTo>
                    <a:pt x="9" y="26"/>
                    <a:pt x="9" y="26"/>
                    <a:pt x="9" y="26"/>
                  </a:cubicBezTo>
                  <a:cubicBezTo>
                    <a:pt x="4" y="26"/>
                    <a:pt x="0" y="22"/>
                    <a:pt x="0" y="17"/>
                  </a:cubicBezTo>
                  <a:cubicBezTo>
                    <a:pt x="0" y="10"/>
                    <a:pt x="0" y="10"/>
                    <a:pt x="0" y="10"/>
                  </a:cubicBezTo>
                  <a:cubicBezTo>
                    <a:pt x="0" y="4"/>
                    <a:pt x="4" y="0"/>
                    <a:pt x="9" y="0"/>
                  </a:cubicBezTo>
                  <a:cubicBezTo>
                    <a:pt x="203" y="0"/>
                    <a:pt x="203" y="0"/>
                    <a:pt x="203" y="0"/>
                  </a:cubicBezTo>
                  <a:cubicBezTo>
                    <a:pt x="208" y="0"/>
                    <a:pt x="212" y="4"/>
                    <a:pt x="212" y="10"/>
                  </a:cubicBezTo>
                  <a:cubicBezTo>
                    <a:pt x="212" y="17"/>
                    <a:pt x="212" y="17"/>
                    <a:pt x="212" y="17"/>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1" name="Freeform 189"/>
            <p:cNvSpPr>
              <a:spLocks/>
            </p:cNvSpPr>
            <p:nvPr/>
          </p:nvSpPr>
          <p:spPr bwMode="auto">
            <a:xfrm>
              <a:off x="4655" y="1623"/>
              <a:ext cx="157" cy="15"/>
            </a:xfrm>
            <a:custGeom>
              <a:avLst/>
              <a:gdLst>
                <a:gd name="T0" fmla="*/ 259 w 259"/>
                <a:gd name="T1" fmla="*/ 16 h 26"/>
                <a:gd name="T2" fmla="*/ 249 w 259"/>
                <a:gd name="T3" fmla="*/ 26 h 26"/>
                <a:gd name="T4" fmla="*/ 9 w 259"/>
                <a:gd name="T5" fmla="*/ 26 h 26"/>
                <a:gd name="T6" fmla="*/ 0 w 259"/>
                <a:gd name="T7" fmla="*/ 16 h 26"/>
                <a:gd name="T8" fmla="*/ 0 w 259"/>
                <a:gd name="T9" fmla="*/ 9 h 26"/>
                <a:gd name="T10" fmla="*/ 9 w 259"/>
                <a:gd name="T11" fmla="*/ 0 h 26"/>
                <a:gd name="T12" fmla="*/ 249 w 259"/>
                <a:gd name="T13" fmla="*/ 0 h 26"/>
                <a:gd name="T14" fmla="*/ 259 w 259"/>
                <a:gd name="T15" fmla="*/ 9 h 26"/>
                <a:gd name="T16" fmla="*/ 259 w 259"/>
                <a:gd name="T17"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9" h="26">
                  <a:moveTo>
                    <a:pt x="259" y="16"/>
                  </a:moveTo>
                  <a:cubicBezTo>
                    <a:pt x="259" y="22"/>
                    <a:pt x="255" y="26"/>
                    <a:pt x="249" y="26"/>
                  </a:cubicBezTo>
                  <a:cubicBezTo>
                    <a:pt x="9" y="26"/>
                    <a:pt x="9" y="26"/>
                    <a:pt x="9" y="26"/>
                  </a:cubicBezTo>
                  <a:cubicBezTo>
                    <a:pt x="4" y="26"/>
                    <a:pt x="0" y="22"/>
                    <a:pt x="0" y="16"/>
                  </a:cubicBezTo>
                  <a:cubicBezTo>
                    <a:pt x="0" y="9"/>
                    <a:pt x="0" y="9"/>
                    <a:pt x="0" y="9"/>
                  </a:cubicBezTo>
                  <a:cubicBezTo>
                    <a:pt x="0" y="4"/>
                    <a:pt x="4" y="0"/>
                    <a:pt x="9" y="0"/>
                  </a:cubicBezTo>
                  <a:cubicBezTo>
                    <a:pt x="249" y="0"/>
                    <a:pt x="249" y="0"/>
                    <a:pt x="249" y="0"/>
                  </a:cubicBezTo>
                  <a:cubicBezTo>
                    <a:pt x="255" y="0"/>
                    <a:pt x="259" y="4"/>
                    <a:pt x="259" y="9"/>
                  </a:cubicBezTo>
                  <a:cubicBezTo>
                    <a:pt x="259" y="16"/>
                    <a:pt x="259" y="16"/>
                    <a:pt x="259" y="16"/>
                  </a:cubicBezTo>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2" name="Freeform 190"/>
            <p:cNvSpPr>
              <a:spLocks/>
            </p:cNvSpPr>
            <p:nvPr/>
          </p:nvSpPr>
          <p:spPr bwMode="auto">
            <a:xfrm>
              <a:off x="4542" y="1512"/>
              <a:ext cx="299" cy="171"/>
            </a:xfrm>
            <a:custGeom>
              <a:avLst/>
              <a:gdLst>
                <a:gd name="T0" fmla="*/ 4 w 493"/>
                <a:gd name="T1" fmla="*/ 0 h 283"/>
                <a:gd name="T2" fmla="*/ 0 w 493"/>
                <a:gd name="T3" fmla="*/ 8 h 283"/>
                <a:gd name="T4" fmla="*/ 0 w 493"/>
                <a:gd name="T5" fmla="*/ 273 h 283"/>
                <a:gd name="T6" fmla="*/ 10 w 493"/>
                <a:gd name="T7" fmla="*/ 283 h 283"/>
                <a:gd name="T8" fmla="*/ 486 w 493"/>
                <a:gd name="T9" fmla="*/ 283 h 283"/>
                <a:gd name="T10" fmla="*/ 493 w 493"/>
                <a:gd name="T11" fmla="*/ 281 h 283"/>
                <a:gd name="T12" fmla="*/ 367 w 493"/>
                <a:gd name="T13" fmla="*/ 209 h 283"/>
                <a:gd name="T14" fmla="*/ 195 w 493"/>
                <a:gd name="T15" fmla="*/ 209 h 283"/>
                <a:gd name="T16" fmla="*/ 186 w 493"/>
                <a:gd name="T17" fmla="*/ 199 h 283"/>
                <a:gd name="T18" fmla="*/ 186 w 493"/>
                <a:gd name="T19" fmla="*/ 192 h 283"/>
                <a:gd name="T20" fmla="*/ 195 w 493"/>
                <a:gd name="T21" fmla="*/ 183 h 283"/>
                <a:gd name="T22" fmla="*/ 321 w 493"/>
                <a:gd name="T23" fmla="*/ 183 h 283"/>
                <a:gd name="T24" fmla="*/ 303 w 493"/>
                <a:gd name="T25" fmla="*/ 172 h 283"/>
                <a:gd name="T26" fmla="*/ 195 w 493"/>
                <a:gd name="T27" fmla="*/ 172 h 283"/>
                <a:gd name="T28" fmla="*/ 186 w 493"/>
                <a:gd name="T29" fmla="*/ 163 h 283"/>
                <a:gd name="T30" fmla="*/ 186 w 493"/>
                <a:gd name="T31" fmla="*/ 156 h 283"/>
                <a:gd name="T32" fmla="*/ 195 w 493"/>
                <a:gd name="T33" fmla="*/ 146 h 283"/>
                <a:gd name="T34" fmla="*/ 258 w 493"/>
                <a:gd name="T35" fmla="*/ 146 h 283"/>
                <a:gd name="T36" fmla="*/ 240 w 493"/>
                <a:gd name="T37" fmla="*/ 136 h 283"/>
                <a:gd name="T38" fmla="*/ 78 w 493"/>
                <a:gd name="T39" fmla="*/ 136 h 283"/>
                <a:gd name="T40" fmla="*/ 69 w 493"/>
                <a:gd name="T41" fmla="*/ 126 h 283"/>
                <a:gd name="T42" fmla="*/ 69 w 493"/>
                <a:gd name="T43" fmla="*/ 119 h 283"/>
                <a:gd name="T44" fmla="*/ 78 w 493"/>
                <a:gd name="T45" fmla="*/ 110 h 283"/>
                <a:gd name="T46" fmla="*/ 194 w 493"/>
                <a:gd name="T47" fmla="*/ 110 h 283"/>
                <a:gd name="T48" fmla="*/ 176 w 493"/>
                <a:gd name="T49" fmla="*/ 99 h 283"/>
                <a:gd name="T50" fmla="*/ 78 w 493"/>
                <a:gd name="T51" fmla="*/ 99 h 283"/>
                <a:gd name="T52" fmla="*/ 69 w 493"/>
                <a:gd name="T53" fmla="*/ 90 h 283"/>
                <a:gd name="T54" fmla="*/ 69 w 493"/>
                <a:gd name="T55" fmla="*/ 83 h 283"/>
                <a:gd name="T56" fmla="*/ 78 w 493"/>
                <a:gd name="T57" fmla="*/ 73 h 283"/>
                <a:gd name="T58" fmla="*/ 130 w 493"/>
                <a:gd name="T59" fmla="*/ 73 h 283"/>
                <a:gd name="T60" fmla="*/ 4 w 493"/>
                <a:gd name="T61"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93" h="283">
                  <a:moveTo>
                    <a:pt x="4" y="0"/>
                  </a:moveTo>
                  <a:cubicBezTo>
                    <a:pt x="0" y="3"/>
                    <a:pt x="0" y="8"/>
                    <a:pt x="0" y="8"/>
                  </a:cubicBezTo>
                  <a:cubicBezTo>
                    <a:pt x="0" y="273"/>
                    <a:pt x="0" y="273"/>
                    <a:pt x="0" y="273"/>
                  </a:cubicBezTo>
                  <a:cubicBezTo>
                    <a:pt x="0" y="283"/>
                    <a:pt x="10" y="283"/>
                    <a:pt x="10" y="283"/>
                  </a:cubicBezTo>
                  <a:cubicBezTo>
                    <a:pt x="486" y="283"/>
                    <a:pt x="486" y="283"/>
                    <a:pt x="486" y="283"/>
                  </a:cubicBezTo>
                  <a:cubicBezTo>
                    <a:pt x="489" y="283"/>
                    <a:pt x="491" y="282"/>
                    <a:pt x="493" y="281"/>
                  </a:cubicBezTo>
                  <a:cubicBezTo>
                    <a:pt x="367" y="209"/>
                    <a:pt x="367" y="209"/>
                    <a:pt x="367" y="209"/>
                  </a:cubicBezTo>
                  <a:cubicBezTo>
                    <a:pt x="195" y="209"/>
                    <a:pt x="195" y="209"/>
                    <a:pt x="195" y="209"/>
                  </a:cubicBezTo>
                  <a:cubicBezTo>
                    <a:pt x="190" y="209"/>
                    <a:pt x="186" y="205"/>
                    <a:pt x="186" y="199"/>
                  </a:cubicBezTo>
                  <a:cubicBezTo>
                    <a:pt x="186" y="192"/>
                    <a:pt x="186" y="192"/>
                    <a:pt x="186" y="192"/>
                  </a:cubicBezTo>
                  <a:cubicBezTo>
                    <a:pt x="186" y="187"/>
                    <a:pt x="190" y="183"/>
                    <a:pt x="195" y="183"/>
                  </a:cubicBezTo>
                  <a:cubicBezTo>
                    <a:pt x="321" y="183"/>
                    <a:pt x="321" y="183"/>
                    <a:pt x="321" y="183"/>
                  </a:cubicBezTo>
                  <a:cubicBezTo>
                    <a:pt x="303" y="172"/>
                    <a:pt x="303" y="172"/>
                    <a:pt x="303" y="172"/>
                  </a:cubicBezTo>
                  <a:cubicBezTo>
                    <a:pt x="195" y="172"/>
                    <a:pt x="195" y="172"/>
                    <a:pt x="195" y="172"/>
                  </a:cubicBezTo>
                  <a:cubicBezTo>
                    <a:pt x="190" y="172"/>
                    <a:pt x="186" y="168"/>
                    <a:pt x="186" y="163"/>
                  </a:cubicBezTo>
                  <a:cubicBezTo>
                    <a:pt x="186" y="156"/>
                    <a:pt x="186" y="156"/>
                    <a:pt x="186" y="156"/>
                  </a:cubicBezTo>
                  <a:cubicBezTo>
                    <a:pt x="186" y="150"/>
                    <a:pt x="190" y="146"/>
                    <a:pt x="195" y="146"/>
                  </a:cubicBezTo>
                  <a:cubicBezTo>
                    <a:pt x="258" y="146"/>
                    <a:pt x="258" y="146"/>
                    <a:pt x="258" y="146"/>
                  </a:cubicBezTo>
                  <a:cubicBezTo>
                    <a:pt x="240" y="136"/>
                    <a:pt x="240" y="136"/>
                    <a:pt x="240" y="136"/>
                  </a:cubicBezTo>
                  <a:cubicBezTo>
                    <a:pt x="78" y="136"/>
                    <a:pt x="78" y="136"/>
                    <a:pt x="78" y="136"/>
                  </a:cubicBezTo>
                  <a:cubicBezTo>
                    <a:pt x="73" y="136"/>
                    <a:pt x="69" y="132"/>
                    <a:pt x="69" y="126"/>
                  </a:cubicBezTo>
                  <a:cubicBezTo>
                    <a:pt x="69" y="119"/>
                    <a:pt x="69" y="119"/>
                    <a:pt x="69" y="119"/>
                  </a:cubicBezTo>
                  <a:cubicBezTo>
                    <a:pt x="69" y="114"/>
                    <a:pt x="73" y="110"/>
                    <a:pt x="78" y="110"/>
                  </a:cubicBezTo>
                  <a:cubicBezTo>
                    <a:pt x="194" y="110"/>
                    <a:pt x="194" y="110"/>
                    <a:pt x="194" y="110"/>
                  </a:cubicBezTo>
                  <a:cubicBezTo>
                    <a:pt x="176" y="99"/>
                    <a:pt x="176" y="99"/>
                    <a:pt x="176" y="99"/>
                  </a:cubicBezTo>
                  <a:cubicBezTo>
                    <a:pt x="78" y="99"/>
                    <a:pt x="78" y="99"/>
                    <a:pt x="78" y="99"/>
                  </a:cubicBezTo>
                  <a:cubicBezTo>
                    <a:pt x="73" y="99"/>
                    <a:pt x="69" y="95"/>
                    <a:pt x="69" y="90"/>
                  </a:cubicBezTo>
                  <a:cubicBezTo>
                    <a:pt x="69" y="83"/>
                    <a:pt x="69" y="83"/>
                    <a:pt x="69" y="83"/>
                  </a:cubicBezTo>
                  <a:cubicBezTo>
                    <a:pt x="69" y="77"/>
                    <a:pt x="73" y="73"/>
                    <a:pt x="78" y="73"/>
                  </a:cubicBezTo>
                  <a:cubicBezTo>
                    <a:pt x="130" y="73"/>
                    <a:pt x="130" y="73"/>
                    <a:pt x="130" y="73"/>
                  </a:cubicBezTo>
                  <a:cubicBezTo>
                    <a:pt x="4" y="0"/>
                    <a:pt x="4" y="0"/>
                    <a:pt x="4" y="0"/>
                  </a:cubicBezTo>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3" name="Freeform 191"/>
            <p:cNvSpPr>
              <a:spLocks/>
            </p:cNvSpPr>
            <p:nvPr/>
          </p:nvSpPr>
          <p:spPr bwMode="auto">
            <a:xfrm>
              <a:off x="4584" y="1556"/>
              <a:ext cx="65" cy="16"/>
            </a:xfrm>
            <a:custGeom>
              <a:avLst/>
              <a:gdLst>
                <a:gd name="T0" fmla="*/ 61 w 107"/>
                <a:gd name="T1" fmla="*/ 0 h 26"/>
                <a:gd name="T2" fmla="*/ 9 w 107"/>
                <a:gd name="T3" fmla="*/ 0 h 26"/>
                <a:gd name="T4" fmla="*/ 0 w 107"/>
                <a:gd name="T5" fmla="*/ 10 h 26"/>
                <a:gd name="T6" fmla="*/ 0 w 107"/>
                <a:gd name="T7" fmla="*/ 17 h 26"/>
                <a:gd name="T8" fmla="*/ 9 w 107"/>
                <a:gd name="T9" fmla="*/ 26 h 26"/>
                <a:gd name="T10" fmla="*/ 107 w 107"/>
                <a:gd name="T11" fmla="*/ 26 h 26"/>
                <a:gd name="T12" fmla="*/ 61 w 10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07" h="26">
                  <a:moveTo>
                    <a:pt x="61" y="0"/>
                  </a:moveTo>
                  <a:cubicBezTo>
                    <a:pt x="9" y="0"/>
                    <a:pt x="9" y="0"/>
                    <a:pt x="9" y="0"/>
                  </a:cubicBezTo>
                  <a:cubicBezTo>
                    <a:pt x="4" y="0"/>
                    <a:pt x="0" y="4"/>
                    <a:pt x="0" y="10"/>
                  </a:cubicBezTo>
                  <a:cubicBezTo>
                    <a:pt x="0" y="17"/>
                    <a:pt x="0" y="17"/>
                    <a:pt x="0" y="17"/>
                  </a:cubicBezTo>
                  <a:cubicBezTo>
                    <a:pt x="0" y="22"/>
                    <a:pt x="4" y="26"/>
                    <a:pt x="9" y="26"/>
                  </a:cubicBezTo>
                  <a:cubicBezTo>
                    <a:pt x="107" y="26"/>
                    <a:pt x="107" y="26"/>
                    <a:pt x="107" y="26"/>
                  </a:cubicBezTo>
                  <a:cubicBezTo>
                    <a:pt x="61" y="0"/>
                    <a:pt x="61" y="0"/>
                    <a:pt x="6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4" name="Freeform 192"/>
            <p:cNvSpPr>
              <a:spLocks/>
            </p:cNvSpPr>
            <p:nvPr/>
          </p:nvSpPr>
          <p:spPr bwMode="auto">
            <a:xfrm>
              <a:off x="4584" y="1579"/>
              <a:ext cx="103" cy="15"/>
            </a:xfrm>
            <a:custGeom>
              <a:avLst/>
              <a:gdLst>
                <a:gd name="T0" fmla="*/ 125 w 171"/>
                <a:gd name="T1" fmla="*/ 0 h 26"/>
                <a:gd name="T2" fmla="*/ 9 w 171"/>
                <a:gd name="T3" fmla="*/ 0 h 26"/>
                <a:gd name="T4" fmla="*/ 0 w 171"/>
                <a:gd name="T5" fmla="*/ 9 h 26"/>
                <a:gd name="T6" fmla="*/ 0 w 171"/>
                <a:gd name="T7" fmla="*/ 16 h 26"/>
                <a:gd name="T8" fmla="*/ 9 w 171"/>
                <a:gd name="T9" fmla="*/ 26 h 26"/>
                <a:gd name="T10" fmla="*/ 171 w 171"/>
                <a:gd name="T11" fmla="*/ 26 h 26"/>
                <a:gd name="T12" fmla="*/ 125 w 17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71" h="26">
                  <a:moveTo>
                    <a:pt x="125" y="0"/>
                  </a:moveTo>
                  <a:cubicBezTo>
                    <a:pt x="9" y="0"/>
                    <a:pt x="9" y="0"/>
                    <a:pt x="9" y="0"/>
                  </a:cubicBezTo>
                  <a:cubicBezTo>
                    <a:pt x="4" y="0"/>
                    <a:pt x="0" y="4"/>
                    <a:pt x="0" y="9"/>
                  </a:cubicBezTo>
                  <a:cubicBezTo>
                    <a:pt x="0" y="16"/>
                    <a:pt x="0" y="16"/>
                    <a:pt x="0" y="16"/>
                  </a:cubicBezTo>
                  <a:cubicBezTo>
                    <a:pt x="0" y="22"/>
                    <a:pt x="4" y="26"/>
                    <a:pt x="9" y="26"/>
                  </a:cubicBezTo>
                  <a:cubicBezTo>
                    <a:pt x="171" y="26"/>
                    <a:pt x="171" y="26"/>
                    <a:pt x="171" y="26"/>
                  </a:cubicBezTo>
                  <a:cubicBezTo>
                    <a:pt x="125" y="0"/>
                    <a:pt x="125" y="0"/>
                    <a:pt x="12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5" name="Freeform 193"/>
            <p:cNvSpPr>
              <a:spLocks/>
            </p:cNvSpPr>
            <p:nvPr/>
          </p:nvSpPr>
          <p:spPr bwMode="auto">
            <a:xfrm>
              <a:off x="4655" y="1600"/>
              <a:ext cx="71" cy="16"/>
            </a:xfrm>
            <a:custGeom>
              <a:avLst/>
              <a:gdLst>
                <a:gd name="T0" fmla="*/ 72 w 117"/>
                <a:gd name="T1" fmla="*/ 0 h 26"/>
                <a:gd name="T2" fmla="*/ 9 w 117"/>
                <a:gd name="T3" fmla="*/ 0 h 26"/>
                <a:gd name="T4" fmla="*/ 0 w 117"/>
                <a:gd name="T5" fmla="*/ 10 h 26"/>
                <a:gd name="T6" fmla="*/ 0 w 117"/>
                <a:gd name="T7" fmla="*/ 17 h 26"/>
                <a:gd name="T8" fmla="*/ 9 w 117"/>
                <a:gd name="T9" fmla="*/ 26 h 26"/>
                <a:gd name="T10" fmla="*/ 117 w 117"/>
                <a:gd name="T11" fmla="*/ 26 h 26"/>
                <a:gd name="T12" fmla="*/ 72 w 117"/>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17" h="26">
                  <a:moveTo>
                    <a:pt x="72" y="0"/>
                  </a:moveTo>
                  <a:cubicBezTo>
                    <a:pt x="9" y="0"/>
                    <a:pt x="9" y="0"/>
                    <a:pt x="9" y="0"/>
                  </a:cubicBezTo>
                  <a:cubicBezTo>
                    <a:pt x="4" y="0"/>
                    <a:pt x="0" y="4"/>
                    <a:pt x="0" y="10"/>
                  </a:cubicBezTo>
                  <a:cubicBezTo>
                    <a:pt x="0" y="17"/>
                    <a:pt x="0" y="17"/>
                    <a:pt x="0" y="17"/>
                  </a:cubicBezTo>
                  <a:cubicBezTo>
                    <a:pt x="0" y="22"/>
                    <a:pt x="4" y="26"/>
                    <a:pt x="9" y="26"/>
                  </a:cubicBezTo>
                  <a:cubicBezTo>
                    <a:pt x="117" y="26"/>
                    <a:pt x="117" y="26"/>
                    <a:pt x="117" y="26"/>
                  </a:cubicBezTo>
                  <a:cubicBezTo>
                    <a:pt x="72" y="0"/>
                    <a:pt x="72" y="0"/>
                    <a:pt x="72"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6" name="Freeform 194"/>
            <p:cNvSpPr>
              <a:spLocks/>
            </p:cNvSpPr>
            <p:nvPr/>
          </p:nvSpPr>
          <p:spPr bwMode="auto">
            <a:xfrm>
              <a:off x="4655" y="1623"/>
              <a:ext cx="110" cy="15"/>
            </a:xfrm>
            <a:custGeom>
              <a:avLst/>
              <a:gdLst>
                <a:gd name="T0" fmla="*/ 135 w 181"/>
                <a:gd name="T1" fmla="*/ 0 h 26"/>
                <a:gd name="T2" fmla="*/ 9 w 181"/>
                <a:gd name="T3" fmla="*/ 0 h 26"/>
                <a:gd name="T4" fmla="*/ 0 w 181"/>
                <a:gd name="T5" fmla="*/ 9 h 26"/>
                <a:gd name="T6" fmla="*/ 0 w 181"/>
                <a:gd name="T7" fmla="*/ 16 h 26"/>
                <a:gd name="T8" fmla="*/ 9 w 181"/>
                <a:gd name="T9" fmla="*/ 26 h 26"/>
                <a:gd name="T10" fmla="*/ 181 w 181"/>
                <a:gd name="T11" fmla="*/ 26 h 26"/>
                <a:gd name="T12" fmla="*/ 135 w 181"/>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181" h="26">
                  <a:moveTo>
                    <a:pt x="135" y="0"/>
                  </a:moveTo>
                  <a:cubicBezTo>
                    <a:pt x="9" y="0"/>
                    <a:pt x="9" y="0"/>
                    <a:pt x="9" y="0"/>
                  </a:cubicBezTo>
                  <a:cubicBezTo>
                    <a:pt x="4" y="0"/>
                    <a:pt x="0" y="4"/>
                    <a:pt x="0" y="9"/>
                  </a:cubicBezTo>
                  <a:cubicBezTo>
                    <a:pt x="0" y="16"/>
                    <a:pt x="0" y="16"/>
                    <a:pt x="0" y="16"/>
                  </a:cubicBezTo>
                  <a:cubicBezTo>
                    <a:pt x="0" y="22"/>
                    <a:pt x="4" y="26"/>
                    <a:pt x="9" y="26"/>
                  </a:cubicBezTo>
                  <a:cubicBezTo>
                    <a:pt x="181" y="26"/>
                    <a:pt x="181" y="26"/>
                    <a:pt x="181" y="26"/>
                  </a:cubicBezTo>
                  <a:cubicBezTo>
                    <a:pt x="135" y="0"/>
                    <a:pt x="135" y="0"/>
                    <a:pt x="135"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7" name="Freeform 195"/>
            <p:cNvSpPr>
              <a:spLocks/>
            </p:cNvSpPr>
            <p:nvPr/>
          </p:nvSpPr>
          <p:spPr bwMode="auto">
            <a:xfrm>
              <a:off x="4485" y="1033"/>
              <a:ext cx="300" cy="169"/>
            </a:xfrm>
            <a:custGeom>
              <a:avLst/>
              <a:gdLst>
                <a:gd name="T0" fmla="*/ 427 w 494"/>
                <a:gd name="T1" fmla="*/ 141 h 279"/>
                <a:gd name="T2" fmla="*/ 429 w 494"/>
                <a:gd name="T3" fmla="*/ 124 h 279"/>
                <a:gd name="T4" fmla="*/ 342 w 494"/>
                <a:gd name="T5" fmla="*/ 37 h 279"/>
                <a:gd name="T6" fmla="*/ 290 w 494"/>
                <a:gd name="T7" fmla="*/ 54 h 279"/>
                <a:gd name="T8" fmla="*/ 196 w 494"/>
                <a:gd name="T9" fmla="*/ 0 h 279"/>
                <a:gd name="T10" fmla="*/ 88 w 494"/>
                <a:gd name="T11" fmla="*/ 106 h 279"/>
                <a:gd name="T12" fmla="*/ 87 w 494"/>
                <a:gd name="T13" fmla="*/ 106 h 279"/>
                <a:gd name="T14" fmla="*/ 0 w 494"/>
                <a:gd name="T15" fmla="*/ 193 h 279"/>
                <a:gd name="T16" fmla="*/ 87 w 494"/>
                <a:gd name="T17" fmla="*/ 279 h 279"/>
                <a:gd name="T18" fmla="*/ 425 w 494"/>
                <a:gd name="T19" fmla="*/ 279 h 279"/>
                <a:gd name="T20" fmla="*/ 494 w 494"/>
                <a:gd name="T21" fmla="*/ 210 h 279"/>
                <a:gd name="T22" fmla="*/ 427 w 494"/>
                <a:gd name="T23" fmla="*/ 14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4" h="279">
                  <a:moveTo>
                    <a:pt x="427" y="141"/>
                  </a:moveTo>
                  <a:cubicBezTo>
                    <a:pt x="428" y="135"/>
                    <a:pt x="429" y="130"/>
                    <a:pt x="429" y="124"/>
                  </a:cubicBezTo>
                  <a:cubicBezTo>
                    <a:pt x="429" y="76"/>
                    <a:pt x="390" y="37"/>
                    <a:pt x="342" y="37"/>
                  </a:cubicBezTo>
                  <a:cubicBezTo>
                    <a:pt x="323" y="37"/>
                    <a:pt x="305" y="43"/>
                    <a:pt x="290" y="54"/>
                  </a:cubicBezTo>
                  <a:cubicBezTo>
                    <a:pt x="272" y="22"/>
                    <a:pt x="237" y="0"/>
                    <a:pt x="196" y="0"/>
                  </a:cubicBezTo>
                  <a:cubicBezTo>
                    <a:pt x="137" y="0"/>
                    <a:pt x="89" y="47"/>
                    <a:pt x="88" y="106"/>
                  </a:cubicBezTo>
                  <a:cubicBezTo>
                    <a:pt x="88" y="106"/>
                    <a:pt x="87" y="106"/>
                    <a:pt x="87" y="106"/>
                  </a:cubicBezTo>
                  <a:cubicBezTo>
                    <a:pt x="39" y="106"/>
                    <a:pt x="0" y="145"/>
                    <a:pt x="0" y="193"/>
                  </a:cubicBezTo>
                  <a:cubicBezTo>
                    <a:pt x="0" y="241"/>
                    <a:pt x="39" y="279"/>
                    <a:pt x="87" y="279"/>
                  </a:cubicBezTo>
                  <a:cubicBezTo>
                    <a:pt x="425" y="279"/>
                    <a:pt x="425" y="279"/>
                    <a:pt x="425" y="279"/>
                  </a:cubicBezTo>
                  <a:cubicBezTo>
                    <a:pt x="463" y="279"/>
                    <a:pt x="494" y="248"/>
                    <a:pt x="494" y="210"/>
                  </a:cubicBezTo>
                  <a:cubicBezTo>
                    <a:pt x="494" y="172"/>
                    <a:pt x="464" y="142"/>
                    <a:pt x="427" y="1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8" name="Freeform 196"/>
            <p:cNvSpPr>
              <a:spLocks/>
            </p:cNvSpPr>
            <p:nvPr/>
          </p:nvSpPr>
          <p:spPr bwMode="auto">
            <a:xfrm>
              <a:off x="4485" y="1079"/>
              <a:ext cx="280" cy="123"/>
            </a:xfrm>
            <a:custGeom>
              <a:avLst/>
              <a:gdLst>
                <a:gd name="T0" fmla="*/ 461 w 461"/>
                <a:gd name="T1" fmla="*/ 193 h 203"/>
                <a:gd name="T2" fmla="*/ 93 w 461"/>
                <a:gd name="T3" fmla="*/ 0 h 203"/>
                <a:gd name="T4" fmla="*/ 88 w 461"/>
                <a:gd name="T5" fmla="*/ 30 h 203"/>
                <a:gd name="T6" fmla="*/ 87 w 461"/>
                <a:gd name="T7" fmla="*/ 30 h 203"/>
                <a:gd name="T8" fmla="*/ 0 w 461"/>
                <a:gd name="T9" fmla="*/ 117 h 203"/>
                <a:gd name="T10" fmla="*/ 87 w 461"/>
                <a:gd name="T11" fmla="*/ 203 h 203"/>
                <a:gd name="T12" fmla="*/ 425 w 461"/>
                <a:gd name="T13" fmla="*/ 203 h 203"/>
                <a:gd name="T14" fmla="*/ 461 w 461"/>
                <a:gd name="T15" fmla="*/ 193 h 2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1" h="203">
                  <a:moveTo>
                    <a:pt x="461" y="193"/>
                  </a:moveTo>
                  <a:cubicBezTo>
                    <a:pt x="93" y="0"/>
                    <a:pt x="93" y="0"/>
                    <a:pt x="93" y="0"/>
                  </a:cubicBezTo>
                  <a:cubicBezTo>
                    <a:pt x="90" y="9"/>
                    <a:pt x="88" y="20"/>
                    <a:pt x="88" y="30"/>
                  </a:cubicBezTo>
                  <a:cubicBezTo>
                    <a:pt x="88" y="30"/>
                    <a:pt x="87" y="30"/>
                    <a:pt x="87" y="30"/>
                  </a:cubicBezTo>
                  <a:cubicBezTo>
                    <a:pt x="39" y="30"/>
                    <a:pt x="0" y="69"/>
                    <a:pt x="0" y="117"/>
                  </a:cubicBezTo>
                  <a:cubicBezTo>
                    <a:pt x="0" y="165"/>
                    <a:pt x="39" y="203"/>
                    <a:pt x="87" y="203"/>
                  </a:cubicBezTo>
                  <a:cubicBezTo>
                    <a:pt x="425" y="203"/>
                    <a:pt x="425" y="203"/>
                    <a:pt x="425" y="203"/>
                  </a:cubicBezTo>
                  <a:cubicBezTo>
                    <a:pt x="438" y="203"/>
                    <a:pt x="450" y="200"/>
                    <a:pt x="461" y="19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9" name="Freeform 197"/>
            <p:cNvSpPr>
              <a:spLocks/>
            </p:cNvSpPr>
            <p:nvPr/>
          </p:nvSpPr>
          <p:spPr bwMode="auto">
            <a:xfrm>
              <a:off x="4397" y="1240"/>
              <a:ext cx="114" cy="64"/>
            </a:xfrm>
            <a:custGeom>
              <a:avLst/>
              <a:gdLst>
                <a:gd name="T0" fmla="*/ 163 w 188"/>
                <a:gd name="T1" fmla="*/ 53 h 106"/>
                <a:gd name="T2" fmla="*/ 163 w 188"/>
                <a:gd name="T3" fmla="*/ 47 h 106"/>
                <a:gd name="T4" fmla="*/ 130 w 188"/>
                <a:gd name="T5" fmla="*/ 14 h 106"/>
                <a:gd name="T6" fmla="*/ 111 w 188"/>
                <a:gd name="T7" fmla="*/ 20 h 106"/>
                <a:gd name="T8" fmla="*/ 75 w 188"/>
                <a:gd name="T9" fmla="*/ 0 h 106"/>
                <a:gd name="T10" fmla="*/ 34 w 188"/>
                <a:gd name="T11" fmla="*/ 40 h 106"/>
                <a:gd name="T12" fmla="*/ 33 w 188"/>
                <a:gd name="T13" fmla="*/ 40 h 106"/>
                <a:gd name="T14" fmla="*/ 0 w 188"/>
                <a:gd name="T15" fmla="*/ 73 h 106"/>
                <a:gd name="T16" fmla="*/ 33 w 188"/>
                <a:gd name="T17" fmla="*/ 106 h 106"/>
                <a:gd name="T18" fmla="*/ 162 w 188"/>
                <a:gd name="T19" fmla="*/ 106 h 106"/>
                <a:gd name="T20" fmla="*/ 188 w 188"/>
                <a:gd name="T21" fmla="*/ 80 h 106"/>
                <a:gd name="T22" fmla="*/ 163 w 188"/>
                <a:gd name="T23"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8" h="106">
                  <a:moveTo>
                    <a:pt x="163" y="53"/>
                  </a:moveTo>
                  <a:cubicBezTo>
                    <a:pt x="163" y="51"/>
                    <a:pt x="163" y="49"/>
                    <a:pt x="163" y="47"/>
                  </a:cubicBezTo>
                  <a:cubicBezTo>
                    <a:pt x="163" y="29"/>
                    <a:pt x="149" y="14"/>
                    <a:pt x="130" y="14"/>
                  </a:cubicBezTo>
                  <a:cubicBezTo>
                    <a:pt x="123" y="14"/>
                    <a:pt x="116" y="16"/>
                    <a:pt x="111" y="20"/>
                  </a:cubicBezTo>
                  <a:cubicBezTo>
                    <a:pt x="104" y="8"/>
                    <a:pt x="90" y="0"/>
                    <a:pt x="75" y="0"/>
                  </a:cubicBezTo>
                  <a:cubicBezTo>
                    <a:pt x="53" y="0"/>
                    <a:pt x="34" y="18"/>
                    <a:pt x="34" y="40"/>
                  </a:cubicBezTo>
                  <a:cubicBezTo>
                    <a:pt x="34" y="40"/>
                    <a:pt x="34" y="40"/>
                    <a:pt x="33" y="40"/>
                  </a:cubicBezTo>
                  <a:cubicBezTo>
                    <a:pt x="15" y="40"/>
                    <a:pt x="0" y="55"/>
                    <a:pt x="0" y="73"/>
                  </a:cubicBezTo>
                  <a:cubicBezTo>
                    <a:pt x="0" y="91"/>
                    <a:pt x="15" y="106"/>
                    <a:pt x="33" y="106"/>
                  </a:cubicBezTo>
                  <a:cubicBezTo>
                    <a:pt x="162" y="106"/>
                    <a:pt x="162" y="106"/>
                    <a:pt x="162" y="106"/>
                  </a:cubicBezTo>
                  <a:cubicBezTo>
                    <a:pt x="176" y="106"/>
                    <a:pt x="188" y="94"/>
                    <a:pt x="188" y="80"/>
                  </a:cubicBezTo>
                  <a:cubicBezTo>
                    <a:pt x="188" y="65"/>
                    <a:pt x="177" y="54"/>
                    <a:pt x="163" y="53"/>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0" name="Freeform 198"/>
            <p:cNvSpPr>
              <a:spLocks/>
            </p:cNvSpPr>
            <p:nvPr/>
          </p:nvSpPr>
          <p:spPr bwMode="auto">
            <a:xfrm>
              <a:off x="4797" y="1047"/>
              <a:ext cx="97" cy="55"/>
            </a:xfrm>
            <a:custGeom>
              <a:avLst/>
              <a:gdLst>
                <a:gd name="T0" fmla="*/ 138 w 159"/>
                <a:gd name="T1" fmla="*/ 45 h 90"/>
                <a:gd name="T2" fmla="*/ 138 w 159"/>
                <a:gd name="T3" fmla="*/ 40 h 90"/>
                <a:gd name="T4" fmla="*/ 110 w 159"/>
                <a:gd name="T5" fmla="*/ 12 h 90"/>
                <a:gd name="T6" fmla="*/ 94 w 159"/>
                <a:gd name="T7" fmla="*/ 17 h 90"/>
                <a:gd name="T8" fmla="*/ 64 w 159"/>
                <a:gd name="T9" fmla="*/ 0 h 90"/>
                <a:gd name="T10" fmla="*/ 29 w 159"/>
                <a:gd name="T11" fmla="*/ 34 h 90"/>
                <a:gd name="T12" fmla="*/ 28 w 159"/>
                <a:gd name="T13" fmla="*/ 34 h 90"/>
                <a:gd name="T14" fmla="*/ 0 w 159"/>
                <a:gd name="T15" fmla="*/ 62 h 90"/>
                <a:gd name="T16" fmla="*/ 28 w 159"/>
                <a:gd name="T17" fmla="*/ 90 h 90"/>
                <a:gd name="T18" fmla="*/ 137 w 159"/>
                <a:gd name="T19" fmla="*/ 90 h 90"/>
                <a:gd name="T20" fmla="*/ 159 w 159"/>
                <a:gd name="T21" fmla="*/ 68 h 90"/>
                <a:gd name="T22" fmla="*/ 138 w 159"/>
                <a:gd name="T23" fmla="*/ 4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9" h="90">
                  <a:moveTo>
                    <a:pt x="138" y="45"/>
                  </a:moveTo>
                  <a:cubicBezTo>
                    <a:pt x="138" y="43"/>
                    <a:pt x="138" y="42"/>
                    <a:pt x="138" y="40"/>
                  </a:cubicBezTo>
                  <a:cubicBezTo>
                    <a:pt x="138" y="24"/>
                    <a:pt x="126" y="12"/>
                    <a:pt x="110" y="12"/>
                  </a:cubicBezTo>
                  <a:cubicBezTo>
                    <a:pt x="104" y="12"/>
                    <a:pt x="98" y="14"/>
                    <a:pt x="94" y="17"/>
                  </a:cubicBezTo>
                  <a:cubicBezTo>
                    <a:pt x="88" y="7"/>
                    <a:pt x="76" y="0"/>
                    <a:pt x="64" y="0"/>
                  </a:cubicBezTo>
                  <a:cubicBezTo>
                    <a:pt x="45" y="0"/>
                    <a:pt x="29" y="15"/>
                    <a:pt x="29" y="34"/>
                  </a:cubicBezTo>
                  <a:cubicBezTo>
                    <a:pt x="29" y="34"/>
                    <a:pt x="28" y="34"/>
                    <a:pt x="28" y="34"/>
                  </a:cubicBezTo>
                  <a:cubicBezTo>
                    <a:pt x="13" y="34"/>
                    <a:pt x="0" y="47"/>
                    <a:pt x="0" y="62"/>
                  </a:cubicBezTo>
                  <a:cubicBezTo>
                    <a:pt x="0" y="77"/>
                    <a:pt x="13" y="90"/>
                    <a:pt x="28" y="90"/>
                  </a:cubicBezTo>
                  <a:cubicBezTo>
                    <a:pt x="137" y="90"/>
                    <a:pt x="137" y="90"/>
                    <a:pt x="137" y="90"/>
                  </a:cubicBezTo>
                  <a:cubicBezTo>
                    <a:pt x="149" y="90"/>
                    <a:pt x="159" y="80"/>
                    <a:pt x="159" y="68"/>
                  </a:cubicBezTo>
                  <a:cubicBezTo>
                    <a:pt x="159" y="55"/>
                    <a:pt x="150" y="46"/>
                    <a:pt x="138" y="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1" name="Freeform 199"/>
            <p:cNvSpPr>
              <a:spLocks/>
            </p:cNvSpPr>
            <p:nvPr/>
          </p:nvSpPr>
          <p:spPr bwMode="auto">
            <a:xfrm>
              <a:off x="4358" y="1623"/>
              <a:ext cx="128" cy="218"/>
            </a:xfrm>
            <a:custGeom>
              <a:avLst/>
              <a:gdLst>
                <a:gd name="T0" fmla="*/ 163 w 211"/>
                <a:gd name="T1" fmla="*/ 362 h 362"/>
                <a:gd name="T2" fmla="*/ 59 w 211"/>
                <a:gd name="T3" fmla="*/ 361 h 362"/>
                <a:gd name="T4" fmla="*/ 0 w 211"/>
                <a:gd name="T5" fmla="*/ 286 h 362"/>
                <a:gd name="T6" fmla="*/ 33 w 211"/>
                <a:gd name="T7" fmla="*/ 42 h 362"/>
                <a:gd name="T8" fmla="*/ 95 w 211"/>
                <a:gd name="T9" fmla="*/ 0 h 362"/>
                <a:gd name="T10" fmla="*/ 176 w 211"/>
                <a:gd name="T11" fmla="*/ 38 h 362"/>
                <a:gd name="T12" fmla="*/ 147 w 211"/>
                <a:gd name="T13" fmla="*/ 325 h 362"/>
                <a:gd name="T14" fmla="*/ 163 w 211"/>
                <a:gd name="T15" fmla="*/ 362 h 3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362">
                  <a:moveTo>
                    <a:pt x="163" y="362"/>
                  </a:moveTo>
                  <a:cubicBezTo>
                    <a:pt x="59" y="361"/>
                    <a:pt x="59" y="361"/>
                    <a:pt x="59" y="361"/>
                  </a:cubicBezTo>
                  <a:cubicBezTo>
                    <a:pt x="5" y="361"/>
                    <a:pt x="0" y="319"/>
                    <a:pt x="0" y="286"/>
                  </a:cubicBezTo>
                  <a:cubicBezTo>
                    <a:pt x="0" y="230"/>
                    <a:pt x="22" y="73"/>
                    <a:pt x="33" y="42"/>
                  </a:cubicBezTo>
                  <a:cubicBezTo>
                    <a:pt x="46" y="4"/>
                    <a:pt x="57" y="0"/>
                    <a:pt x="95" y="0"/>
                  </a:cubicBezTo>
                  <a:cubicBezTo>
                    <a:pt x="133" y="0"/>
                    <a:pt x="168" y="5"/>
                    <a:pt x="176" y="38"/>
                  </a:cubicBezTo>
                  <a:cubicBezTo>
                    <a:pt x="211" y="161"/>
                    <a:pt x="147" y="240"/>
                    <a:pt x="147" y="325"/>
                  </a:cubicBezTo>
                  <a:cubicBezTo>
                    <a:pt x="147" y="349"/>
                    <a:pt x="152" y="361"/>
                    <a:pt x="163" y="362"/>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2" name="Freeform 200"/>
            <p:cNvSpPr>
              <a:spLocks/>
            </p:cNvSpPr>
            <p:nvPr/>
          </p:nvSpPr>
          <p:spPr bwMode="auto">
            <a:xfrm>
              <a:off x="4632" y="1277"/>
              <a:ext cx="23" cy="36"/>
            </a:xfrm>
            <a:custGeom>
              <a:avLst/>
              <a:gdLst>
                <a:gd name="T0" fmla="*/ 31 w 39"/>
                <a:gd name="T1" fmla="*/ 58 h 59"/>
                <a:gd name="T2" fmla="*/ 17 w 39"/>
                <a:gd name="T3" fmla="*/ 42 h 59"/>
                <a:gd name="T4" fmla="*/ 2 w 39"/>
                <a:gd name="T5" fmla="*/ 12 h 59"/>
                <a:gd name="T6" fmla="*/ 6 w 39"/>
                <a:gd name="T7" fmla="*/ 2 h 59"/>
                <a:gd name="T8" fmla="*/ 16 w 39"/>
                <a:gd name="T9" fmla="*/ 5 h 59"/>
                <a:gd name="T10" fmla="*/ 37 w 39"/>
                <a:gd name="T11" fmla="*/ 47 h 59"/>
                <a:gd name="T12" fmla="*/ 33 w 39"/>
                <a:gd name="T13" fmla="*/ 58 h 59"/>
                <a:gd name="T14" fmla="*/ 31 w 39"/>
                <a:gd name="T15" fmla="*/ 58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9">
                  <a:moveTo>
                    <a:pt x="31" y="58"/>
                  </a:moveTo>
                  <a:cubicBezTo>
                    <a:pt x="27" y="59"/>
                    <a:pt x="23" y="43"/>
                    <a:pt x="17" y="42"/>
                  </a:cubicBezTo>
                  <a:cubicBezTo>
                    <a:pt x="11" y="42"/>
                    <a:pt x="2" y="12"/>
                    <a:pt x="2" y="12"/>
                  </a:cubicBezTo>
                  <a:cubicBezTo>
                    <a:pt x="0" y="8"/>
                    <a:pt x="2" y="4"/>
                    <a:pt x="6" y="2"/>
                  </a:cubicBezTo>
                  <a:cubicBezTo>
                    <a:pt x="10" y="0"/>
                    <a:pt x="14" y="2"/>
                    <a:pt x="16" y="5"/>
                  </a:cubicBezTo>
                  <a:cubicBezTo>
                    <a:pt x="37" y="47"/>
                    <a:pt x="37" y="47"/>
                    <a:pt x="37" y="47"/>
                  </a:cubicBezTo>
                  <a:cubicBezTo>
                    <a:pt x="39" y="51"/>
                    <a:pt x="37" y="56"/>
                    <a:pt x="33" y="58"/>
                  </a:cubicBezTo>
                  <a:cubicBezTo>
                    <a:pt x="32" y="58"/>
                    <a:pt x="31" y="58"/>
                    <a:pt x="31" y="58"/>
                  </a:cubicBezTo>
                  <a:close/>
                </a:path>
              </a:pathLst>
            </a:custGeom>
            <a:solidFill>
              <a:srgbClr val="7A5E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3" name="Freeform 201"/>
            <p:cNvSpPr>
              <a:spLocks/>
            </p:cNvSpPr>
            <p:nvPr/>
          </p:nvSpPr>
          <p:spPr bwMode="auto">
            <a:xfrm>
              <a:off x="4579" y="1172"/>
              <a:ext cx="121" cy="121"/>
            </a:xfrm>
            <a:custGeom>
              <a:avLst/>
              <a:gdLst>
                <a:gd name="T0" fmla="*/ 191 w 199"/>
                <a:gd name="T1" fmla="*/ 90 h 200"/>
                <a:gd name="T2" fmla="*/ 131 w 199"/>
                <a:gd name="T3" fmla="*/ 46 h 200"/>
                <a:gd name="T4" fmla="*/ 136 w 199"/>
                <a:gd name="T5" fmla="*/ 40 h 200"/>
                <a:gd name="T6" fmla="*/ 134 w 199"/>
                <a:gd name="T7" fmla="*/ 30 h 200"/>
                <a:gd name="T8" fmla="*/ 97 w 199"/>
                <a:gd name="T9" fmla="*/ 2 h 200"/>
                <a:gd name="T10" fmla="*/ 86 w 199"/>
                <a:gd name="T11" fmla="*/ 4 h 200"/>
                <a:gd name="T12" fmla="*/ 81 w 199"/>
                <a:gd name="T13" fmla="*/ 10 h 200"/>
                <a:gd name="T14" fmla="*/ 64 w 199"/>
                <a:gd name="T15" fmla="*/ 16 h 200"/>
                <a:gd name="T16" fmla="*/ 5 w 199"/>
                <a:gd name="T17" fmla="*/ 96 h 200"/>
                <a:gd name="T18" fmla="*/ 9 w 199"/>
                <a:gd name="T19" fmla="*/ 117 h 200"/>
                <a:gd name="T20" fmla="*/ 114 w 199"/>
                <a:gd name="T21" fmla="*/ 195 h 200"/>
                <a:gd name="T22" fmla="*/ 136 w 199"/>
                <a:gd name="T23" fmla="*/ 192 h 200"/>
                <a:gd name="T24" fmla="*/ 194 w 199"/>
                <a:gd name="T25" fmla="*/ 112 h 200"/>
                <a:gd name="T26" fmla="*/ 191 w 199"/>
                <a:gd name="T27" fmla="*/ 9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9" h="200">
                  <a:moveTo>
                    <a:pt x="191" y="90"/>
                  </a:moveTo>
                  <a:cubicBezTo>
                    <a:pt x="131" y="46"/>
                    <a:pt x="131" y="46"/>
                    <a:pt x="131" y="46"/>
                  </a:cubicBezTo>
                  <a:cubicBezTo>
                    <a:pt x="136" y="40"/>
                    <a:pt x="136" y="40"/>
                    <a:pt x="136" y="40"/>
                  </a:cubicBezTo>
                  <a:cubicBezTo>
                    <a:pt x="138" y="37"/>
                    <a:pt x="137" y="32"/>
                    <a:pt x="134" y="30"/>
                  </a:cubicBezTo>
                  <a:cubicBezTo>
                    <a:pt x="97" y="2"/>
                    <a:pt x="97" y="2"/>
                    <a:pt x="97" y="2"/>
                  </a:cubicBezTo>
                  <a:cubicBezTo>
                    <a:pt x="93" y="0"/>
                    <a:pt x="89" y="0"/>
                    <a:pt x="86" y="4"/>
                  </a:cubicBezTo>
                  <a:cubicBezTo>
                    <a:pt x="81" y="10"/>
                    <a:pt x="81" y="10"/>
                    <a:pt x="81" y="10"/>
                  </a:cubicBezTo>
                  <a:cubicBezTo>
                    <a:pt x="75" y="9"/>
                    <a:pt x="68" y="11"/>
                    <a:pt x="64" y="16"/>
                  </a:cubicBezTo>
                  <a:cubicBezTo>
                    <a:pt x="5" y="96"/>
                    <a:pt x="5" y="96"/>
                    <a:pt x="5" y="96"/>
                  </a:cubicBezTo>
                  <a:cubicBezTo>
                    <a:pt x="0" y="103"/>
                    <a:pt x="2" y="112"/>
                    <a:pt x="9" y="117"/>
                  </a:cubicBezTo>
                  <a:cubicBezTo>
                    <a:pt x="114" y="195"/>
                    <a:pt x="114" y="195"/>
                    <a:pt x="114" y="195"/>
                  </a:cubicBezTo>
                  <a:cubicBezTo>
                    <a:pt x="121" y="200"/>
                    <a:pt x="131" y="198"/>
                    <a:pt x="136" y="192"/>
                  </a:cubicBezTo>
                  <a:cubicBezTo>
                    <a:pt x="194" y="112"/>
                    <a:pt x="194" y="112"/>
                    <a:pt x="194" y="112"/>
                  </a:cubicBezTo>
                  <a:cubicBezTo>
                    <a:pt x="199" y="105"/>
                    <a:pt x="198" y="95"/>
                    <a:pt x="191" y="90"/>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4" name="Freeform 202"/>
            <p:cNvSpPr>
              <a:spLocks/>
            </p:cNvSpPr>
            <p:nvPr/>
          </p:nvSpPr>
          <p:spPr bwMode="auto">
            <a:xfrm>
              <a:off x="4579" y="1194"/>
              <a:ext cx="125" cy="98"/>
            </a:xfrm>
            <a:custGeom>
              <a:avLst/>
              <a:gdLst>
                <a:gd name="T0" fmla="*/ 136 w 206"/>
                <a:gd name="T1" fmla="*/ 157 h 163"/>
                <a:gd name="T2" fmla="*/ 113 w 206"/>
                <a:gd name="T3" fmla="*/ 158 h 163"/>
                <a:gd name="T4" fmla="*/ 7 w 206"/>
                <a:gd name="T5" fmla="*/ 81 h 163"/>
                <a:gd name="T6" fmla="*/ 6 w 206"/>
                <a:gd name="T7" fmla="*/ 62 h 163"/>
                <a:gd name="T8" fmla="*/ 70 w 206"/>
                <a:gd name="T9" fmla="*/ 6 h 163"/>
                <a:gd name="T10" fmla="*/ 94 w 206"/>
                <a:gd name="T11" fmla="*/ 5 h 163"/>
                <a:gd name="T12" fmla="*/ 199 w 206"/>
                <a:gd name="T13" fmla="*/ 83 h 163"/>
                <a:gd name="T14" fmla="*/ 200 w 206"/>
                <a:gd name="T15" fmla="*/ 102 h 163"/>
                <a:gd name="T16" fmla="*/ 136 w 206"/>
                <a:gd name="T17" fmla="*/ 15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63">
                  <a:moveTo>
                    <a:pt x="136" y="157"/>
                  </a:moveTo>
                  <a:cubicBezTo>
                    <a:pt x="130" y="163"/>
                    <a:pt x="119" y="163"/>
                    <a:pt x="113" y="158"/>
                  </a:cubicBezTo>
                  <a:cubicBezTo>
                    <a:pt x="7" y="81"/>
                    <a:pt x="7" y="81"/>
                    <a:pt x="7" y="81"/>
                  </a:cubicBezTo>
                  <a:cubicBezTo>
                    <a:pt x="0" y="76"/>
                    <a:pt x="0" y="67"/>
                    <a:pt x="6" y="62"/>
                  </a:cubicBezTo>
                  <a:cubicBezTo>
                    <a:pt x="70" y="6"/>
                    <a:pt x="70" y="6"/>
                    <a:pt x="70" y="6"/>
                  </a:cubicBezTo>
                  <a:cubicBezTo>
                    <a:pt x="76" y="1"/>
                    <a:pt x="87" y="0"/>
                    <a:pt x="94" y="5"/>
                  </a:cubicBezTo>
                  <a:cubicBezTo>
                    <a:pt x="199" y="83"/>
                    <a:pt x="199" y="83"/>
                    <a:pt x="199" y="83"/>
                  </a:cubicBezTo>
                  <a:cubicBezTo>
                    <a:pt x="206" y="88"/>
                    <a:pt x="206" y="96"/>
                    <a:pt x="200" y="102"/>
                  </a:cubicBezTo>
                  <a:lnTo>
                    <a:pt x="136" y="15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5" name="Freeform 203"/>
            <p:cNvSpPr>
              <a:spLocks/>
            </p:cNvSpPr>
            <p:nvPr/>
          </p:nvSpPr>
          <p:spPr bwMode="auto">
            <a:xfrm>
              <a:off x="4642" y="1254"/>
              <a:ext cx="12" cy="37"/>
            </a:xfrm>
            <a:custGeom>
              <a:avLst/>
              <a:gdLst>
                <a:gd name="T0" fmla="*/ 8 w 19"/>
                <a:gd name="T1" fmla="*/ 62 h 62"/>
                <a:gd name="T2" fmla="*/ 0 w 19"/>
                <a:gd name="T3" fmla="*/ 54 h 62"/>
                <a:gd name="T4" fmla="*/ 3 w 19"/>
                <a:gd name="T5" fmla="*/ 7 h 62"/>
                <a:gd name="T6" fmla="*/ 11 w 19"/>
                <a:gd name="T7" fmla="*/ 0 h 62"/>
                <a:gd name="T8" fmla="*/ 18 w 19"/>
                <a:gd name="T9" fmla="*/ 8 h 62"/>
                <a:gd name="T10" fmla="*/ 16 w 19"/>
                <a:gd name="T11" fmla="*/ 55 h 62"/>
                <a:gd name="T12" fmla="*/ 8 w 19"/>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19" h="62">
                  <a:moveTo>
                    <a:pt x="8" y="62"/>
                  </a:moveTo>
                  <a:cubicBezTo>
                    <a:pt x="3" y="62"/>
                    <a:pt x="0" y="58"/>
                    <a:pt x="0" y="54"/>
                  </a:cubicBezTo>
                  <a:cubicBezTo>
                    <a:pt x="3" y="7"/>
                    <a:pt x="3" y="7"/>
                    <a:pt x="3" y="7"/>
                  </a:cubicBezTo>
                  <a:cubicBezTo>
                    <a:pt x="3" y="3"/>
                    <a:pt x="7" y="0"/>
                    <a:pt x="11" y="0"/>
                  </a:cubicBezTo>
                  <a:cubicBezTo>
                    <a:pt x="15" y="0"/>
                    <a:pt x="19" y="4"/>
                    <a:pt x="18" y="8"/>
                  </a:cubicBezTo>
                  <a:cubicBezTo>
                    <a:pt x="16" y="55"/>
                    <a:pt x="16" y="55"/>
                    <a:pt x="16" y="55"/>
                  </a:cubicBezTo>
                  <a:cubicBezTo>
                    <a:pt x="16" y="59"/>
                    <a:pt x="12" y="62"/>
                    <a:pt x="8" y="6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6" name="Freeform 204"/>
            <p:cNvSpPr>
              <a:spLocks/>
            </p:cNvSpPr>
            <p:nvPr/>
          </p:nvSpPr>
          <p:spPr bwMode="auto">
            <a:xfrm>
              <a:off x="4657" y="1261"/>
              <a:ext cx="11" cy="38"/>
            </a:xfrm>
            <a:custGeom>
              <a:avLst/>
              <a:gdLst>
                <a:gd name="T0" fmla="*/ 8 w 18"/>
                <a:gd name="T1" fmla="*/ 62 h 63"/>
                <a:gd name="T2" fmla="*/ 0 w 18"/>
                <a:gd name="T3" fmla="*/ 54 h 63"/>
                <a:gd name="T4" fmla="*/ 3 w 18"/>
                <a:gd name="T5" fmla="*/ 8 h 63"/>
                <a:gd name="T6" fmla="*/ 11 w 18"/>
                <a:gd name="T7" fmla="*/ 0 h 63"/>
                <a:gd name="T8" fmla="*/ 18 w 18"/>
                <a:gd name="T9" fmla="*/ 8 h 63"/>
                <a:gd name="T10" fmla="*/ 16 w 18"/>
                <a:gd name="T11" fmla="*/ 55 h 63"/>
                <a:gd name="T12" fmla="*/ 8 w 18"/>
                <a:gd name="T13" fmla="*/ 62 h 63"/>
              </a:gdLst>
              <a:ahLst/>
              <a:cxnLst>
                <a:cxn ang="0">
                  <a:pos x="T0" y="T1"/>
                </a:cxn>
                <a:cxn ang="0">
                  <a:pos x="T2" y="T3"/>
                </a:cxn>
                <a:cxn ang="0">
                  <a:pos x="T4" y="T5"/>
                </a:cxn>
                <a:cxn ang="0">
                  <a:pos x="T6" y="T7"/>
                </a:cxn>
                <a:cxn ang="0">
                  <a:pos x="T8" y="T9"/>
                </a:cxn>
                <a:cxn ang="0">
                  <a:pos x="T10" y="T11"/>
                </a:cxn>
                <a:cxn ang="0">
                  <a:pos x="T12" y="T13"/>
                </a:cxn>
              </a:cxnLst>
              <a:rect l="0" t="0" r="r" b="b"/>
              <a:pathLst>
                <a:path w="18" h="63">
                  <a:moveTo>
                    <a:pt x="8" y="62"/>
                  </a:moveTo>
                  <a:cubicBezTo>
                    <a:pt x="3" y="62"/>
                    <a:pt x="0" y="58"/>
                    <a:pt x="0" y="54"/>
                  </a:cubicBezTo>
                  <a:cubicBezTo>
                    <a:pt x="3" y="8"/>
                    <a:pt x="3" y="8"/>
                    <a:pt x="3" y="8"/>
                  </a:cubicBezTo>
                  <a:cubicBezTo>
                    <a:pt x="3" y="3"/>
                    <a:pt x="6" y="0"/>
                    <a:pt x="11" y="0"/>
                  </a:cubicBezTo>
                  <a:cubicBezTo>
                    <a:pt x="15" y="1"/>
                    <a:pt x="18" y="4"/>
                    <a:pt x="18" y="8"/>
                  </a:cubicBezTo>
                  <a:cubicBezTo>
                    <a:pt x="16" y="55"/>
                    <a:pt x="16" y="55"/>
                    <a:pt x="16" y="55"/>
                  </a:cubicBezTo>
                  <a:cubicBezTo>
                    <a:pt x="15" y="59"/>
                    <a:pt x="12" y="63"/>
                    <a:pt x="8" y="62"/>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7" name="Freeform 205"/>
            <p:cNvSpPr>
              <a:spLocks/>
            </p:cNvSpPr>
            <p:nvPr/>
          </p:nvSpPr>
          <p:spPr bwMode="auto">
            <a:xfrm>
              <a:off x="4665" y="1267"/>
              <a:ext cx="10" cy="33"/>
            </a:xfrm>
            <a:custGeom>
              <a:avLst/>
              <a:gdLst>
                <a:gd name="T0" fmla="*/ 7 w 17"/>
                <a:gd name="T1" fmla="*/ 55 h 55"/>
                <a:gd name="T2" fmla="*/ 0 w 17"/>
                <a:gd name="T3" fmla="*/ 47 h 55"/>
                <a:gd name="T4" fmla="*/ 2 w 17"/>
                <a:gd name="T5" fmla="*/ 7 h 55"/>
                <a:gd name="T6" fmla="*/ 10 w 17"/>
                <a:gd name="T7" fmla="*/ 0 h 55"/>
                <a:gd name="T8" fmla="*/ 17 w 17"/>
                <a:gd name="T9" fmla="*/ 8 h 55"/>
                <a:gd name="T10" fmla="*/ 15 w 17"/>
                <a:gd name="T11" fmla="*/ 48 h 55"/>
                <a:gd name="T12" fmla="*/ 7 w 1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7" h="55">
                  <a:moveTo>
                    <a:pt x="7" y="55"/>
                  </a:moveTo>
                  <a:cubicBezTo>
                    <a:pt x="3" y="55"/>
                    <a:pt x="0" y="51"/>
                    <a:pt x="0" y="47"/>
                  </a:cubicBezTo>
                  <a:cubicBezTo>
                    <a:pt x="2" y="7"/>
                    <a:pt x="2" y="7"/>
                    <a:pt x="2" y="7"/>
                  </a:cubicBezTo>
                  <a:cubicBezTo>
                    <a:pt x="2" y="3"/>
                    <a:pt x="6" y="0"/>
                    <a:pt x="10" y="0"/>
                  </a:cubicBezTo>
                  <a:cubicBezTo>
                    <a:pt x="14" y="0"/>
                    <a:pt x="17" y="4"/>
                    <a:pt x="17" y="8"/>
                  </a:cubicBezTo>
                  <a:cubicBezTo>
                    <a:pt x="15" y="48"/>
                    <a:pt x="15" y="48"/>
                    <a:pt x="15" y="48"/>
                  </a:cubicBezTo>
                  <a:cubicBezTo>
                    <a:pt x="15" y="52"/>
                    <a:pt x="11" y="55"/>
                    <a:pt x="7" y="55"/>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8" name="Freeform 206"/>
            <p:cNvSpPr>
              <a:spLocks/>
            </p:cNvSpPr>
            <p:nvPr/>
          </p:nvSpPr>
          <p:spPr bwMode="auto">
            <a:xfrm>
              <a:off x="4649" y="1259"/>
              <a:ext cx="12" cy="40"/>
            </a:xfrm>
            <a:custGeom>
              <a:avLst/>
              <a:gdLst>
                <a:gd name="T0" fmla="*/ 8 w 19"/>
                <a:gd name="T1" fmla="*/ 66 h 66"/>
                <a:gd name="T2" fmla="*/ 1 w 19"/>
                <a:gd name="T3" fmla="*/ 57 h 66"/>
                <a:gd name="T4" fmla="*/ 3 w 19"/>
                <a:gd name="T5" fmla="*/ 7 h 66"/>
                <a:gd name="T6" fmla="*/ 11 w 19"/>
                <a:gd name="T7" fmla="*/ 0 h 66"/>
                <a:gd name="T8" fmla="*/ 19 w 19"/>
                <a:gd name="T9" fmla="*/ 8 h 66"/>
                <a:gd name="T10" fmla="*/ 16 w 19"/>
                <a:gd name="T11" fmla="*/ 58 h 66"/>
                <a:gd name="T12" fmla="*/ 8 w 19"/>
                <a:gd name="T13" fmla="*/ 66 h 66"/>
              </a:gdLst>
              <a:ahLst/>
              <a:cxnLst>
                <a:cxn ang="0">
                  <a:pos x="T0" y="T1"/>
                </a:cxn>
                <a:cxn ang="0">
                  <a:pos x="T2" y="T3"/>
                </a:cxn>
                <a:cxn ang="0">
                  <a:pos x="T4" y="T5"/>
                </a:cxn>
                <a:cxn ang="0">
                  <a:pos x="T6" y="T7"/>
                </a:cxn>
                <a:cxn ang="0">
                  <a:pos x="T8" y="T9"/>
                </a:cxn>
                <a:cxn ang="0">
                  <a:pos x="T10" y="T11"/>
                </a:cxn>
                <a:cxn ang="0">
                  <a:pos x="T12" y="T13"/>
                </a:cxn>
              </a:cxnLst>
              <a:rect l="0" t="0" r="r" b="b"/>
              <a:pathLst>
                <a:path w="19" h="66">
                  <a:moveTo>
                    <a:pt x="8" y="66"/>
                  </a:moveTo>
                  <a:cubicBezTo>
                    <a:pt x="4" y="65"/>
                    <a:pt x="0" y="62"/>
                    <a:pt x="1" y="57"/>
                  </a:cubicBezTo>
                  <a:cubicBezTo>
                    <a:pt x="3" y="7"/>
                    <a:pt x="3" y="7"/>
                    <a:pt x="3" y="7"/>
                  </a:cubicBezTo>
                  <a:cubicBezTo>
                    <a:pt x="3" y="3"/>
                    <a:pt x="7" y="0"/>
                    <a:pt x="11" y="0"/>
                  </a:cubicBezTo>
                  <a:cubicBezTo>
                    <a:pt x="16" y="0"/>
                    <a:pt x="19" y="4"/>
                    <a:pt x="19" y="8"/>
                  </a:cubicBezTo>
                  <a:cubicBezTo>
                    <a:pt x="16" y="58"/>
                    <a:pt x="16" y="58"/>
                    <a:pt x="16" y="58"/>
                  </a:cubicBezTo>
                  <a:cubicBezTo>
                    <a:pt x="16" y="63"/>
                    <a:pt x="12" y="66"/>
                    <a:pt x="8" y="66"/>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9" name="Freeform 207"/>
            <p:cNvSpPr>
              <a:spLocks/>
            </p:cNvSpPr>
            <p:nvPr/>
          </p:nvSpPr>
          <p:spPr bwMode="auto">
            <a:xfrm>
              <a:off x="4642" y="1288"/>
              <a:ext cx="35" cy="15"/>
            </a:xfrm>
            <a:custGeom>
              <a:avLst/>
              <a:gdLst>
                <a:gd name="T0" fmla="*/ 41 w 57"/>
                <a:gd name="T1" fmla="*/ 24 h 24"/>
                <a:gd name="T2" fmla="*/ 0 w 57"/>
                <a:gd name="T3" fmla="*/ 22 h 24"/>
                <a:gd name="T4" fmla="*/ 1 w 57"/>
                <a:gd name="T5" fmla="*/ 0 h 24"/>
                <a:gd name="T6" fmla="*/ 54 w 57"/>
                <a:gd name="T7" fmla="*/ 2 h 24"/>
                <a:gd name="T8" fmla="*/ 41 w 57"/>
                <a:gd name="T9" fmla="*/ 24 h 24"/>
              </a:gdLst>
              <a:ahLst/>
              <a:cxnLst>
                <a:cxn ang="0">
                  <a:pos x="T0" y="T1"/>
                </a:cxn>
                <a:cxn ang="0">
                  <a:pos x="T2" y="T3"/>
                </a:cxn>
                <a:cxn ang="0">
                  <a:pos x="T4" y="T5"/>
                </a:cxn>
                <a:cxn ang="0">
                  <a:pos x="T6" y="T7"/>
                </a:cxn>
                <a:cxn ang="0">
                  <a:pos x="T8" y="T9"/>
                </a:cxn>
              </a:cxnLst>
              <a:rect l="0" t="0" r="r" b="b"/>
              <a:pathLst>
                <a:path w="57" h="24">
                  <a:moveTo>
                    <a:pt x="41" y="24"/>
                  </a:moveTo>
                  <a:cubicBezTo>
                    <a:pt x="25" y="24"/>
                    <a:pt x="0" y="22"/>
                    <a:pt x="0" y="22"/>
                  </a:cubicBezTo>
                  <a:cubicBezTo>
                    <a:pt x="1" y="0"/>
                    <a:pt x="1" y="0"/>
                    <a:pt x="1" y="0"/>
                  </a:cubicBezTo>
                  <a:cubicBezTo>
                    <a:pt x="54" y="2"/>
                    <a:pt x="54" y="2"/>
                    <a:pt x="54" y="2"/>
                  </a:cubicBezTo>
                  <a:cubicBezTo>
                    <a:pt x="54" y="2"/>
                    <a:pt x="57" y="24"/>
                    <a:pt x="41" y="24"/>
                  </a:cubicBez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0" name="Rectangle 208"/>
            <p:cNvSpPr>
              <a:spLocks noChangeArrowheads="1"/>
            </p:cNvSpPr>
            <p:nvPr/>
          </p:nvSpPr>
          <p:spPr bwMode="auto">
            <a:xfrm>
              <a:off x="4638" y="1302"/>
              <a:ext cx="37" cy="7"/>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1" name="Freeform 209"/>
            <p:cNvSpPr>
              <a:spLocks/>
            </p:cNvSpPr>
            <p:nvPr/>
          </p:nvSpPr>
          <p:spPr bwMode="auto">
            <a:xfrm>
              <a:off x="4413" y="1309"/>
              <a:ext cx="259" cy="364"/>
            </a:xfrm>
            <a:custGeom>
              <a:avLst/>
              <a:gdLst>
                <a:gd name="T0" fmla="*/ 373 w 426"/>
                <a:gd name="T1" fmla="*/ 0 h 604"/>
                <a:gd name="T2" fmla="*/ 302 w 426"/>
                <a:gd name="T3" fmla="*/ 257 h 604"/>
                <a:gd name="T4" fmla="*/ 9 w 426"/>
                <a:gd name="T5" fmla="*/ 520 h 604"/>
                <a:gd name="T6" fmla="*/ 0 w 426"/>
                <a:gd name="T7" fmla="*/ 604 h 604"/>
                <a:gd name="T8" fmla="*/ 426 w 426"/>
                <a:gd name="T9" fmla="*/ 0 h 604"/>
                <a:gd name="T10" fmla="*/ 373 w 426"/>
                <a:gd name="T11" fmla="*/ 0 h 604"/>
              </a:gdLst>
              <a:ahLst/>
              <a:cxnLst>
                <a:cxn ang="0">
                  <a:pos x="T0" y="T1"/>
                </a:cxn>
                <a:cxn ang="0">
                  <a:pos x="T2" y="T3"/>
                </a:cxn>
                <a:cxn ang="0">
                  <a:pos x="T4" y="T5"/>
                </a:cxn>
                <a:cxn ang="0">
                  <a:pos x="T6" y="T7"/>
                </a:cxn>
                <a:cxn ang="0">
                  <a:pos x="T8" y="T9"/>
                </a:cxn>
                <a:cxn ang="0">
                  <a:pos x="T10" y="T11"/>
                </a:cxn>
              </a:cxnLst>
              <a:rect l="0" t="0" r="r" b="b"/>
              <a:pathLst>
                <a:path w="426" h="604">
                  <a:moveTo>
                    <a:pt x="373" y="0"/>
                  </a:moveTo>
                  <a:cubicBezTo>
                    <a:pt x="367" y="34"/>
                    <a:pt x="349" y="136"/>
                    <a:pt x="302" y="257"/>
                  </a:cubicBezTo>
                  <a:cubicBezTo>
                    <a:pt x="254" y="382"/>
                    <a:pt x="184" y="515"/>
                    <a:pt x="9" y="520"/>
                  </a:cubicBezTo>
                  <a:cubicBezTo>
                    <a:pt x="0" y="604"/>
                    <a:pt x="0" y="604"/>
                    <a:pt x="0" y="604"/>
                  </a:cubicBezTo>
                  <a:cubicBezTo>
                    <a:pt x="333" y="586"/>
                    <a:pt x="420" y="42"/>
                    <a:pt x="426" y="0"/>
                  </a:cubicBezTo>
                  <a:lnTo>
                    <a:pt x="373"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2" name="Freeform 210"/>
            <p:cNvSpPr>
              <a:spLocks/>
            </p:cNvSpPr>
            <p:nvPr/>
          </p:nvSpPr>
          <p:spPr bwMode="auto">
            <a:xfrm>
              <a:off x="4638" y="1286"/>
              <a:ext cx="12" cy="16"/>
            </a:xfrm>
            <a:custGeom>
              <a:avLst/>
              <a:gdLst>
                <a:gd name="T0" fmla="*/ 7 w 20"/>
                <a:gd name="T1" fmla="*/ 0 h 27"/>
                <a:gd name="T2" fmla="*/ 5 w 20"/>
                <a:gd name="T3" fmla="*/ 27 h 27"/>
                <a:gd name="T4" fmla="*/ 20 w 20"/>
                <a:gd name="T5" fmla="*/ 26 h 27"/>
              </a:gdLst>
              <a:ahLst/>
              <a:cxnLst>
                <a:cxn ang="0">
                  <a:pos x="T0" y="T1"/>
                </a:cxn>
                <a:cxn ang="0">
                  <a:pos x="T2" y="T3"/>
                </a:cxn>
                <a:cxn ang="0">
                  <a:pos x="T4" y="T5"/>
                </a:cxn>
              </a:cxnLst>
              <a:rect l="0" t="0" r="r" b="b"/>
              <a:pathLst>
                <a:path w="20" h="27">
                  <a:moveTo>
                    <a:pt x="7" y="0"/>
                  </a:moveTo>
                  <a:cubicBezTo>
                    <a:pt x="7" y="0"/>
                    <a:pt x="0" y="13"/>
                    <a:pt x="5" y="27"/>
                  </a:cubicBezTo>
                  <a:cubicBezTo>
                    <a:pt x="16" y="26"/>
                    <a:pt x="20" y="26"/>
                    <a:pt x="20" y="26"/>
                  </a:cubicBezTo>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3" name="Freeform 211"/>
            <p:cNvSpPr>
              <a:spLocks/>
            </p:cNvSpPr>
            <p:nvPr/>
          </p:nvSpPr>
          <p:spPr bwMode="auto">
            <a:xfrm>
              <a:off x="4419" y="1859"/>
              <a:ext cx="20" cy="149"/>
            </a:xfrm>
            <a:custGeom>
              <a:avLst/>
              <a:gdLst>
                <a:gd name="T0" fmla="*/ 16 w 33"/>
                <a:gd name="T1" fmla="*/ 247 h 247"/>
                <a:gd name="T2" fmla="*/ 0 w 33"/>
                <a:gd name="T3" fmla="*/ 231 h 247"/>
                <a:gd name="T4" fmla="*/ 0 w 33"/>
                <a:gd name="T5" fmla="*/ 16 h 247"/>
                <a:gd name="T6" fmla="*/ 16 w 33"/>
                <a:gd name="T7" fmla="*/ 0 h 247"/>
                <a:gd name="T8" fmla="*/ 33 w 33"/>
                <a:gd name="T9" fmla="*/ 16 h 247"/>
                <a:gd name="T10" fmla="*/ 33 w 33"/>
                <a:gd name="T11" fmla="*/ 231 h 247"/>
                <a:gd name="T12" fmla="*/ 16 w 33"/>
                <a:gd name="T13" fmla="*/ 247 h 247"/>
              </a:gdLst>
              <a:ahLst/>
              <a:cxnLst>
                <a:cxn ang="0">
                  <a:pos x="T0" y="T1"/>
                </a:cxn>
                <a:cxn ang="0">
                  <a:pos x="T2" y="T3"/>
                </a:cxn>
                <a:cxn ang="0">
                  <a:pos x="T4" y="T5"/>
                </a:cxn>
                <a:cxn ang="0">
                  <a:pos x="T6" y="T7"/>
                </a:cxn>
                <a:cxn ang="0">
                  <a:pos x="T8" y="T9"/>
                </a:cxn>
                <a:cxn ang="0">
                  <a:pos x="T10" y="T11"/>
                </a:cxn>
                <a:cxn ang="0">
                  <a:pos x="T12" y="T13"/>
                </a:cxn>
              </a:cxnLst>
              <a:rect l="0" t="0" r="r" b="b"/>
              <a:pathLst>
                <a:path w="33" h="247">
                  <a:moveTo>
                    <a:pt x="16" y="247"/>
                  </a:moveTo>
                  <a:cubicBezTo>
                    <a:pt x="8" y="247"/>
                    <a:pt x="0" y="239"/>
                    <a:pt x="0" y="231"/>
                  </a:cubicBezTo>
                  <a:cubicBezTo>
                    <a:pt x="0" y="16"/>
                    <a:pt x="0" y="16"/>
                    <a:pt x="0" y="16"/>
                  </a:cubicBezTo>
                  <a:cubicBezTo>
                    <a:pt x="0" y="7"/>
                    <a:pt x="8" y="0"/>
                    <a:pt x="16" y="0"/>
                  </a:cubicBezTo>
                  <a:cubicBezTo>
                    <a:pt x="25" y="0"/>
                    <a:pt x="33" y="7"/>
                    <a:pt x="33" y="16"/>
                  </a:cubicBezTo>
                  <a:cubicBezTo>
                    <a:pt x="33" y="231"/>
                    <a:pt x="33" y="231"/>
                    <a:pt x="33" y="231"/>
                  </a:cubicBezTo>
                  <a:cubicBezTo>
                    <a:pt x="33" y="239"/>
                    <a:pt x="25" y="247"/>
                    <a:pt x="16" y="247"/>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4" name="Freeform 212"/>
            <p:cNvSpPr>
              <a:spLocks/>
            </p:cNvSpPr>
            <p:nvPr/>
          </p:nvSpPr>
          <p:spPr bwMode="auto">
            <a:xfrm>
              <a:off x="4364" y="1978"/>
              <a:ext cx="131" cy="44"/>
            </a:xfrm>
            <a:custGeom>
              <a:avLst/>
              <a:gdLst>
                <a:gd name="T0" fmla="*/ 199 w 217"/>
                <a:gd name="T1" fmla="*/ 72 h 74"/>
                <a:gd name="T2" fmla="*/ 187 w 217"/>
                <a:gd name="T3" fmla="*/ 67 h 74"/>
                <a:gd name="T4" fmla="*/ 108 w 217"/>
                <a:gd name="T5" fmla="*/ 32 h 74"/>
                <a:gd name="T6" fmla="*/ 30 w 217"/>
                <a:gd name="T7" fmla="*/ 67 h 74"/>
                <a:gd name="T8" fmla="*/ 7 w 217"/>
                <a:gd name="T9" fmla="*/ 68 h 74"/>
                <a:gd name="T10" fmla="*/ 6 w 217"/>
                <a:gd name="T11" fmla="*/ 45 h 74"/>
                <a:gd name="T12" fmla="*/ 108 w 217"/>
                <a:gd name="T13" fmla="*/ 0 h 74"/>
                <a:gd name="T14" fmla="*/ 211 w 217"/>
                <a:gd name="T15" fmla="*/ 45 h 74"/>
                <a:gd name="T16" fmla="*/ 210 w 217"/>
                <a:gd name="T17" fmla="*/ 68 h 74"/>
                <a:gd name="T18" fmla="*/ 199 w 217"/>
                <a:gd name="T19" fmla="*/ 7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74">
                  <a:moveTo>
                    <a:pt x="199" y="72"/>
                  </a:moveTo>
                  <a:cubicBezTo>
                    <a:pt x="195" y="72"/>
                    <a:pt x="191" y="71"/>
                    <a:pt x="187" y="67"/>
                  </a:cubicBezTo>
                  <a:cubicBezTo>
                    <a:pt x="167" y="45"/>
                    <a:pt x="138" y="32"/>
                    <a:pt x="108" y="32"/>
                  </a:cubicBezTo>
                  <a:cubicBezTo>
                    <a:pt x="78" y="32"/>
                    <a:pt x="50" y="45"/>
                    <a:pt x="30" y="67"/>
                  </a:cubicBezTo>
                  <a:cubicBezTo>
                    <a:pt x="24" y="74"/>
                    <a:pt x="13" y="74"/>
                    <a:pt x="7" y="68"/>
                  </a:cubicBezTo>
                  <a:cubicBezTo>
                    <a:pt x="0" y="62"/>
                    <a:pt x="0" y="52"/>
                    <a:pt x="6" y="45"/>
                  </a:cubicBezTo>
                  <a:cubicBezTo>
                    <a:pt x="32" y="16"/>
                    <a:pt x="69" y="0"/>
                    <a:pt x="108" y="0"/>
                  </a:cubicBezTo>
                  <a:cubicBezTo>
                    <a:pt x="148" y="0"/>
                    <a:pt x="185" y="16"/>
                    <a:pt x="211" y="45"/>
                  </a:cubicBezTo>
                  <a:cubicBezTo>
                    <a:pt x="217" y="52"/>
                    <a:pt x="217" y="62"/>
                    <a:pt x="210" y="68"/>
                  </a:cubicBezTo>
                  <a:cubicBezTo>
                    <a:pt x="207" y="71"/>
                    <a:pt x="203" y="72"/>
                    <a:pt x="199" y="72"/>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5" name="Oval 213"/>
            <p:cNvSpPr>
              <a:spLocks noChangeArrowheads="1"/>
            </p:cNvSpPr>
            <p:nvPr/>
          </p:nvSpPr>
          <p:spPr bwMode="auto">
            <a:xfrm>
              <a:off x="4364" y="2016"/>
              <a:ext cx="21" cy="22"/>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6" name="Oval 214"/>
            <p:cNvSpPr>
              <a:spLocks noChangeArrowheads="1"/>
            </p:cNvSpPr>
            <p:nvPr/>
          </p:nvSpPr>
          <p:spPr bwMode="auto">
            <a:xfrm>
              <a:off x="4474" y="2016"/>
              <a:ext cx="21" cy="22"/>
            </a:xfrm>
            <a:prstGeom prst="ellipse">
              <a:avLst/>
            </a:pr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7" name="Freeform 215"/>
            <p:cNvSpPr>
              <a:spLocks/>
            </p:cNvSpPr>
            <p:nvPr/>
          </p:nvSpPr>
          <p:spPr bwMode="auto">
            <a:xfrm>
              <a:off x="4396" y="1695"/>
              <a:ext cx="33" cy="101"/>
            </a:xfrm>
            <a:custGeom>
              <a:avLst/>
              <a:gdLst>
                <a:gd name="T0" fmla="*/ 19 w 54"/>
                <a:gd name="T1" fmla="*/ 1 h 167"/>
                <a:gd name="T2" fmla="*/ 0 w 54"/>
                <a:gd name="T3" fmla="*/ 1 h 167"/>
                <a:gd name="T4" fmla="*/ 28 w 54"/>
                <a:gd name="T5" fmla="*/ 39 h 167"/>
                <a:gd name="T6" fmla="*/ 28 w 54"/>
                <a:gd name="T7" fmla="*/ 128 h 167"/>
                <a:gd name="T8" fmla="*/ 0 w 54"/>
                <a:gd name="T9" fmla="*/ 167 h 167"/>
                <a:gd name="T10" fmla="*/ 19 w 54"/>
                <a:gd name="T11" fmla="*/ 167 h 167"/>
                <a:gd name="T12" fmla="*/ 54 w 54"/>
                <a:gd name="T13" fmla="*/ 128 h 167"/>
                <a:gd name="T14" fmla="*/ 54 w 54"/>
                <a:gd name="T15" fmla="*/ 39 h 167"/>
                <a:gd name="T16" fmla="*/ 19 w 54"/>
                <a:gd name="T17" fmla="*/ 1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67">
                  <a:moveTo>
                    <a:pt x="19" y="1"/>
                  </a:moveTo>
                  <a:cubicBezTo>
                    <a:pt x="19" y="1"/>
                    <a:pt x="10" y="0"/>
                    <a:pt x="0" y="1"/>
                  </a:cubicBezTo>
                  <a:cubicBezTo>
                    <a:pt x="15" y="6"/>
                    <a:pt x="28" y="22"/>
                    <a:pt x="28" y="39"/>
                  </a:cubicBezTo>
                  <a:cubicBezTo>
                    <a:pt x="28" y="128"/>
                    <a:pt x="28" y="128"/>
                    <a:pt x="28" y="128"/>
                  </a:cubicBezTo>
                  <a:cubicBezTo>
                    <a:pt x="28" y="146"/>
                    <a:pt x="16" y="163"/>
                    <a:pt x="0" y="167"/>
                  </a:cubicBezTo>
                  <a:cubicBezTo>
                    <a:pt x="10" y="167"/>
                    <a:pt x="19" y="167"/>
                    <a:pt x="19" y="167"/>
                  </a:cubicBezTo>
                  <a:cubicBezTo>
                    <a:pt x="38" y="167"/>
                    <a:pt x="54" y="149"/>
                    <a:pt x="54" y="128"/>
                  </a:cubicBezTo>
                  <a:cubicBezTo>
                    <a:pt x="54" y="39"/>
                    <a:pt x="54" y="39"/>
                    <a:pt x="54" y="39"/>
                  </a:cubicBezTo>
                  <a:cubicBezTo>
                    <a:pt x="54" y="18"/>
                    <a:pt x="38" y="1"/>
                    <a:pt x="19" y="1"/>
                  </a:cubicBez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8" name="Freeform 216"/>
            <p:cNvSpPr>
              <a:spLocks/>
            </p:cNvSpPr>
            <p:nvPr/>
          </p:nvSpPr>
          <p:spPr bwMode="auto">
            <a:xfrm>
              <a:off x="4339" y="1696"/>
              <a:ext cx="79" cy="100"/>
            </a:xfrm>
            <a:custGeom>
              <a:avLst/>
              <a:gdLst>
                <a:gd name="T0" fmla="*/ 129 w 129"/>
                <a:gd name="T1" fmla="*/ 127 h 166"/>
                <a:gd name="T2" fmla="*/ 94 w 129"/>
                <a:gd name="T3" fmla="*/ 166 h 166"/>
                <a:gd name="T4" fmla="*/ 64 w 129"/>
                <a:gd name="T5" fmla="*/ 164 h 166"/>
                <a:gd name="T6" fmla="*/ 35 w 129"/>
                <a:gd name="T7" fmla="*/ 166 h 166"/>
                <a:gd name="T8" fmla="*/ 0 w 129"/>
                <a:gd name="T9" fmla="*/ 127 h 166"/>
                <a:gd name="T10" fmla="*/ 0 w 129"/>
                <a:gd name="T11" fmla="*/ 38 h 166"/>
                <a:gd name="T12" fmla="*/ 35 w 129"/>
                <a:gd name="T13" fmla="*/ 0 h 166"/>
                <a:gd name="T14" fmla="*/ 64 w 129"/>
                <a:gd name="T15" fmla="*/ 2 h 166"/>
                <a:gd name="T16" fmla="*/ 94 w 129"/>
                <a:gd name="T17" fmla="*/ 0 h 166"/>
                <a:gd name="T18" fmla="*/ 129 w 129"/>
                <a:gd name="T19" fmla="*/ 38 h 166"/>
                <a:gd name="T20" fmla="*/ 129 w 129"/>
                <a:gd name="T21" fmla="*/ 12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166">
                  <a:moveTo>
                    <a:pt x="129" y="127"/>
                  </a:moveTo>
                  <a:cubicBezTo>
                    <a:pt x="129" y="148"/>
                    <a:pt x="113" y="166"/>
                    <a:pt x="94" y="166"/>
                  </a:cubicBezTo>
                  <a:cubicBezTo>
                    <a:pt x="94" y="166"/>
                    <a:pt x="75" y="164"/>
                    <a:pt x="64" y="164"/>
                  </a:cubicBezTo>
                  <a:cubicBezTo>
                    <a:pt x="54" y="164"/>
                    <a:pt x="35" y="166"/>
                    <a:pt x="35" y="166"/>
                  </a:cubicBezTo>
                  <a:cubicBezTo>
                    <a:pt x="16" y="166"/>
                    <a:pt x="0" y="148"/>
                    <a:pt x="0" y="127"/>
                  </a:cubicBezTo>
                  <a:cubicBezTo>
                    <a:pt x="0" y="38"/>
                    <a:pt x="0" y="38"/>
                    <a:pt x="0" y="38"/>
                  </a:cubicBezTo>
                  <a:cubicBezTo>
                    <a:pt x="0" y="17"/>
                    <a:pt x="16" y="0"/>
                    <a:pt x="35" y="0"/>
                  </a:cubicBezTo>
                  <a:cubicBezTo>
                    <a:pt x="35" y="0"/>
                    <a:pt x="51" y="2"/>
                    <a:pt x="64" y="2"/>
                  </a:cubicBezTo>
                  <a:cubicBezTo>
                    <a:pt x="78" y="2"/>
                    <a:pt x="94" y="0"/>
                    <a:pt x="94" y="0"/>
                  </a:cubicBezTo>
                  <a:cubicBezTo>
                    <a:pt x="113" y="0"/>
                    <a:pt x="129" y="17"/>
                    <a:pt x="129" y="38"/>
                  </a:cubicBezTo>
                  <a:lnTo>
                    <a:pt x="129" y="127"/>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9" name="Freeform 217"/>
            <p:cNvSpPr>
              <a:spLocks/>
            </p:cNvSpPr>
            <p:nvPr/>
          </p:nvSpPr>
          <p:spPr bwMode="auto">
            <a:xfrm>
              <a:off x="4390" y="1696"/>
              <a:ext cx="28" cy="100"/>
            </a:xfrm>
            <a:custGeom>
              <a:avLst/>
              <a:gdLst>
                <a:gd name="T0" fmla="*/ 10 w 45"/>
                <a:gd name="T1" fmla="*/ 0 h 166"/>
                <a:gd name="T2" fmla="*/ 1 w 45"/>
                <a:gd name="T3" fmla="*/ 1 h 166"/>
                <a:gd name="T4" fmla="*/ 29 w 45"/>
                <a:gd name="T5" fmla="*/ 38 h 166"/>
                <a:gd name="T6" fmla="*/ 29 w 45"/>
                <a:gd name="T7" fmla="*/ 127 h 166"/>
                <a:gd name="T8" fmla="*/ 0 w 45"/>
                <a:gd name="T9" fmla="*/ 165 h 166"/>
                <a:gd name="T10" fmla="*/ 10 w 45"/>
                <a:gd name="T11" fmla="*/ 166 h 166"/>
                <a:gd name="T12" fmla="*/ 45 w 45"/>
                <a:gd name="T13" fmla="*/ 127 h 166"/>
                <a:gd name="T14" fmla="*/ 45 w 45"/>
                <a:gd name="T15" fmla="*/ 38 h 166"/>
                <a:gd name="T16" fmla="*/ 10 w 45"/>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66">
                  <a:moveTo>
                    <a:pt x="10" y="0"/>
                  </a:moveTo>
                  <a:cubicBezTo>
                    <a:pt x="10" y="0"/>
                    <a:pt x="6" y="0"/>
                    <a:pt x="1" y="1"/>
                  </a:cubicBezTo>
                  <a:cubicBezTo>
                    <a:pt x="17" y="5"/>
                    <a:pt x="29" y="20"/>
                    <a:pt x="29" y="38"/>
                  </a:cubicBezTo>
                  <a:cubicBezTo>
                    <a:pt x="29" y="127"/>
                    <a:pt x="29" y="127"/>
                    <a:pt x="29" y="127"/>
                  </a:cubicBezTo>
                  <a:cubicBezTo>
                    <a:pt x="29" y="146"/>
                    <a:pt x="17" y="162"/>
                    <a:pt x="0" y="165"/>
                  </a:cubicBezTo>
                  <a:cubicBezTo>
                    <a:pt x="6" y="165"/>
                    <a:pt x="10" y="166"/>
                    <a:pt x="10" y="166"/>
                  </a:cubicBezTo>
                  <a:cubicBezTo>
                    <a:pt x="29" y="166"/>
                    <a:pt x="45" y="148"/>
                    <a:pt x="45" y="127"/>
                  </a:cubicBezTo>
                  <a:cubicBezTo>
                    <a:pt x="45" y="38"/>
                    <a:pt x="45" y="38"/>
                    <a:pt x="45" y="38"/>
                  </a:cubicBezTo>
                  <a:cubicBezTo>
                    <a:pt x="45" y="17"/>
                    <a:pt x="29" y="0"/>
                    <a:pt x="10"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40" name="Freeform 218"/>
            <p:cNvSpPr>
              <a:spLocks/>
            </p:cNvSpPr>
            <p:nvPr/>
          </p:nvSpPr>
          <p:spPr bwMode="auto">
            <a:xfrm>
              <a:off x="4361" y="1739"/>
              <a:ext cx="15" cy="120"/>
            </a:xfrm>
            <a:custGeom>
              <a:avLst/>
              <a:gdLst>
                <a:gd name="T0" fmla="*/ 13 w 25"/>
                <a:gd name="T1" fmla="*/ 198 h 198"/>
                <a:gd name="T2" fmla="*/ 0 w 25"/>
                <a:gd name="T3" fmla="*/ 185 h 198"/>
                <a:gd name="T4" fmla="*/ 0 w 25"/>
                <a:gd name="T5" fmla="*/ 12 h 198"/>
                <a:gd name="T6" fmla="*/ 13 w 25"/>
                <a:gd name="T7" fmla="*/ 0 h 198"/>
                <a:gd name="T8" fmla="*/ 25 w 25"/>
                <a:gd name="T9" fmla="*/ 12 h 198"/>
                <a:gd name="T10" fmla="*/ 25 w 25"/>
                <a:gd name="T11" fmla="*/ 185 h 198"/>
                <a:gd name="T12" fmla="*/ 13 w 25"/>
                <a:gd name="T13" fmla="*/ 198 h 198"/>
              </a:gdLst>
              <a:ahLst/>
              <a:cxnLst>
                <a:cxn ang="0">
                  <a:pos x="T0" y="T1"/>
                </a:cxn>
                <a:cxn ang="0">
                  <a:pos x="T2" y="T3"/>
                </a:cxn>
                <a:cxn ang="0">
                  <a:pos x="T4" y="T5"/>
                </a:cxn>
                <a:cxn ang="0">
                  <a:pos x="T6" y="T7"/>
                </a:cxn>
                <a:cxn ang="0">
                  <a:pos x="T8" y="T9"/>
                </a:cxn>
                <a:cxn ang="0">
                  <a:pos x="T10" y="T11"/>
                </a:cxn>
                <a:cxn ang="0">
                  <a:pos x="T12" y="T13"/>
                </a:cxn>
              </a:cxnLst>
              <a:rect l="0" t="0" r="r" b="b"/>
              <a:pathLst>
                <a:path w="25" h="198">
                  <a:moveTo>
                    <a:pt x="13" y="198"/>
                  </a:moveTo>
                  <a:cubicBezTo>
                    <a:pt x="6" y="198"/>
                    <a:pt x="0" y="192"/>
                    <a:pt x="0" y="185"/>
                  </a:cubicBezTo>
                  <a:cubicBezTo>
                    <a:pt x="0" y="12"/>
                    <a:pt x="0" y="12"/>
                    <a:pt x="0" y="12"/>
                  </a:cubicBezTo>
                  <a:cubicBezTo>
                    <a:pt x="0" y="6"/>
                    <a:pt x="6" y="0"/>
                    <a:pt x="13" y="0"/>
                  </a:cubicBezTo>
                  <a:cubicBezTo>
                    <a:pt x="19" y="0"/>
                    <a:pt x="25" y="6"/>
                    <a:pt x="25" y="12"/>
                  </a:cubicBezTo>
                  <a:cubicBezTo>
                    <a:pt x="25" y="185"/>
                    <a:pt x="25" y="185"/>
                    <a:pt x="25" y="185"/>
                  </a:cubicBezTo>
                  <a:cubicBezTo>
                    <a:pt x="25" y="192"/>
                    <a:pt x="19" y="198"/>
                    <a:pt x="13" y="198"/>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244" name="Group 243">
            <a:extLst>
              <a:ext uri="{FF2B5EF4-FFF2-40B4-BE49-F238E27FC236}">
                <a16:creationId xmlns:a16="http://schemas.microsoft.com/office/drawing/2014/main" id="{8506D70E-0C74-40B4-910D-65FB40D59262}"/>
              </a:ext>
            </a:extLst>
          </p:cNvPr>
          <p:cNvGrpSpPr/>
          <p:nvPr/>
        </p:nvGrpSpPr>
        <p:grpSpPr>
          <a:xfrm>
            <a:off x="11024017" y="291512"/>
            <a:ext cx="896425" cy="896425"/>
            <a:chOff x="8798469" y="3497262"/>
            <a:chExt cx="1828800" cy="1828800"/>
          </a:xfrm>
        </p:grpSpPr>
        <p:sp>
          <p:nvSpPr>
            <p:cNvPr id="245" name="Oval 244">
              <a:extLst>
                <a:ext uri="{FF2B5EF4-FFF2-40B4-BE49-F238E27FC236}">
                  <a16:creationId xmlns:a16="http://schemas.microsoft.com/office/drawing/2014/main" id="{6AB80965-E396-42BD-8758-ACFC80341282}"/>
                </a:ext>
              </a:extLst>
            </p:cNvPr>
            <p:cNvSpPr/>
            <p:nvPr/>
          </p:nvSpPr>
          <p:spPr bwMode="auto">
            <a:xfrm>
              <a:off x="8798469" y="3497262"/>
              <a:ext cx="1828800" cy="1828800"/>
            </a:xfrm>
            <a:prstGeom prst="ellipse">
              <a:avLst/>
            </a:prstGeom>
            <a:solidFill>
              <a:srgbClr val="0078D7"/>
            </a:solidFill>
            <a:ln w="571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46" name="Group 245">
              <a:extLst>
                <a:ext uri="{FF2B5EF4-FFF2-40B4-BE49-F238E27FC236}">
                  <a16:creationId xmlns:a16="http://schemas.microsoft.com/office/drawing/2014/main" id="{F12D0704-C40A-41A5-A24E-3F7D9B1FD120}"/>
                </a:ext>
              </a:extLst>
            </p:cNvPr>
            <p:cNvGrpSpPr/>
            <p:nvPr/>
          </p:nvGrpSpPr>
          <p:grpSpPr>
            <a:xfrm>
              <a:off x="9158823" y="3930517"/>
              <a:ext cx="1108093" cy="962291"/>
              <a:chOff x="2462213" y="1598613"/>
              <a:chExt cx="4222750" cy="3667125"/>
            </a:xfrm>
          </p:grpSpPr>
          <p:sp>
            <p:nvSpPr>
              <p:cNvPr id="247" name="Rectangle 6">
                <a:extLst>
                  <a:ext uri="{FF2B5EF4-FFF2-40B4-BE49-F238E27FC236}">
                    <a16:creationId xmlns:a16="http://schemas.microsoft.com/office/drawing/2014/main" id="{14D0C174-66C9-49D6-9E67-27373E8B9A3A}"/>
                  </a:ext>
                </a:extLst>
              </p:cNvPr>
              <p:cNvSpPr>
                <a:spLocks noChangeArrowheads="1"/>
              </p:cNvSpPr>
              <p:nvPr/>
            </p:nvSpPr>
            <p:spPr bwMode="auto">
              <a:xfrm>
                <a:off x="5564188"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48" name="Rectangle 7">
                <a:extLst>
                  <a:ext uri="{FF2B5EF4-FFF2-40B4-BE49-F238E27FC236}">
                    <a16:creationId xmlns:a16="http://schemas.microsoft.com/office/drawing/2014/main" id="{677B105A-F5BA-481E-B142-5A7ECF4F551B}"/>
                  </a:ext>
                </a:extLst>
              </p:cNvPr>
              <p:cNvSpPr>
                <a:spLocks noChangeArrowheads="1"/>
              </p:cNvSpPr>
              <p:nvPr/>
            </p:nvSpPr>
            <p:spPr bwMode="auto">
              <a:xfrm>
                <a:off x="5795963" y="3346451"/>
                <a:ext cx="112713"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49" name="Rectangle 8">
                <a:extLst>
                  <a:ext uri="{FF2B5EF4-FFF2-40B4-BE49-F238E27FC236}">
                    <a16:creationId xmlns:a16="http://schemas.microsoft.com/office/drawing/2014/main" id="{DBB00858-5DD7-4581-93E3-14B778BAA8CE}"/>
                  </a:ext>
                </a:extLst>
              </p:cNvPr>
              <p:cNvSpPr>
                <a:spLocks noChangeArrowheads="1"/>
              </p:cNvSpPr>
              <p:nvPr/>
            </p:nvSpPr>
            <p:spPr bwMode="auto">
              <a:xfrm>
                <a:off x="3092451" y="3346451"/>
                <a:ext cx="115888"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50" name="Rectangle 9">
                <a:extLst>
                  <a:ext uri="{FF2B5EF4-FFF2-40B4-BE49-F238E27FC236}">
                    <a16:creationId xmlns:a16="http://schemas.microsoft.com/office/drawing/2014/main" id="{6FACCD55-0B2D-401D-84D6-101FE397E9B9}"/>
                  </a:ext>
                </a:extLst>
              </p:cNvPr>
              <p:cNvSpPr>
                <a:spLocks noChangeArrowheads="1"/>
              </p:cNvSpPr>
              <p:nvPr/>
            </p:nvSpPr>
            <p:spPr bwMode="auto">
              <a:xfrm>
                <a:off x="3324226" y="3346451"/>
                <a:ext cx="117475" cy="492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51" name="Freeform 10">
                <a:extLst>
                  <a:ext uri="{FF2B5EF4-FFF2-40B4-BE49-F238E27FC236}">
                    <a16:creationId xmlns:a16="http://schemas.microsoft.com/office/drawing/2014/main" id="{67912D79-D9BA-490A-AD01-C280AD16D8A8}"/>
                  </a:ext>
                </a:extLst>
              </p:cNvPr>
              <p:cNvSpPr>
                <a:spLocks/>
              </p:cNvSpPr>
              <p:nvPr/>
            </p:nvSpPr>
            <p:spPr bwMode="auto">
              <a:xfrm>
                <a:off x="3902076" y="2506663"/>
                <a:ext cx="101600" cy="123825"/>
              </a:xfrm>
              <a:custGeom>
                <a:avLst/>
                <a:gdLst>
                  <a:gd name="T0" fmla="*/ 36 w 64"/>
                  <a:gd name="T1" fmla="*/ 78 h 78"/>
                  <a:gd name="T2" fmla="*/ 64 w 64"/>
                  <a:gd name="T3" fmla="*/ 64 h 78"/>
                  <a:gd name="T4" fmla="*/ 26 w 64"/>
                  <a:gd name="T5" fmla="*/ 0 h 78"/>
                  <a:gd name="T6" fmla="*/ 0 w 64"/>
                  <a:gd name="T7" fmla="*/ 17 h 78"/>
                  <a:gd name="T8" fmla="*/ 36 w 64"/>
                  <a:gd name="T9" fmla="*/ 78 h 78"/>
                </a:gdLst>
                <a:ahLst/>
                <a:cxnLst>
                  <a:cxn ang="0">
                    <a:pos x="T0" y="T1"/>
                  </a:cxn>
                  <a:cxn ang="0">
                    <a:pos x="T2" y="T3"/>
                  </a:cxn>
                  <a:cxn ang="0">
                    <a:pos x="T4" y="T5"/>
                  </a:cxn>
                  <a:cxn ang="0">
                    <a:pos x="T6" y="T7"/>
                  </a:cxn>
                  <a:cxn ang="0">
                    <a:pos x="T8" y="T9"/>
                  </a:cxn>
                </a:cxnLst>
                <a:rect l="0" t="0" r="r" b="b"/>
                <a:pathLst>
                  <a:path w="64" h="78">
                    <a:moveTo>
                      <a:pt x="36" y="78"/>
                    </a:moveTo>
                    <a:lnTo>
                      <a:pt x="64" y="64"/>
                    </a:lnTo>
                    <a:lnTo>
                      <a:pt x="26" y="0"/>
                    </a:lnTo>
                    <a:lnTo>
                      <a:pt x="0" y="17"/>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52" name="Freeform 11">
                <a:extLst>
                  <a:ext uri="{FF2B5EF4-FFF2-40B4-BE49-F238E27FC236}">
                    <a16:creationId xmlns:a16="http://schemas.microsoft.com/office/drawing/2014/main" id="{5BF4233B-96B2-4F7D-A177-D604F88645C0}"/>
                  </a:ext>
                </a:extLst>
              </p:cNvPr>
              <p:cNvSpPr>
                <a:spLocks/>
              </p:cNvSpPr>
              <p:nvPr/>
            </p:nvSpPr>
            <p:spPr bwMode="auto">
              <a:xfrm>
                <a:off x="4017963" y="2709863"/>
                <a:ext cx="98425" cy="123825"/>
              </a:xfrm>
              <a:custGeom>
                <a:avLst/>
                <a:gdLst>
                  <a:gd name="T0" fmla="*/ 36 w 62"/>
                  <a:gd name="T1" fmla="*/ 78 h 78"/>
                  <a:gd name="T2" fmla="*/ 62 w 62"/>
                  <a:gd name="T3" fmla="*/ 61 h 78"/>
                  <a:gd name="T4" fmla="*/ 26 w 62"/>
                  <a:gd name="T5" fmla="*/ 0 h 78"/>
                  <a:gd name="T6" fmla="*/ 0 w 62"/>
                  <a:gd name="T7" fmla="*/ 14 h 78"/>
                  <a:gd name="T8" fmla="*/ 36 w 62"/>
                  <a:gd name="T9" fmla="*/ 78 h 78"/>
                </a:gdLst>
                <a:ahLst/>
                <a:cxnLst>
                  <a:cxn ang="0">
                    <a:pos x="T0" y="T1"/>
                  </a:cxn>
                  <a:cxn ang="0">
                    <a:pos x="T2" y="T3"/>
                  </a:cxn>
                  <a:cxn ang="0">
                    <a:pos x="T4" y="T5"/>
                  </a:cxn>
                  <a:cxn ang="0">
                    <a:pos x="T6" y="T7"/>
                  </a:cxn>
                  <a:cxn ang="0">
                    <a:pos x="T8" y="T9"/>
                  </a:cxn>
                </a:cxnLst>
                <a:rect l="0" t="0" r="r" b="b"/>
                <a:pathLst>
                  <a:path w="62" h="78">
                    <a:moveTo>
                      <a:pt x="36" y="78"/>
                    </a:moveTo>
                    <a:lnTo>
                      <a:pt x="62" y="61"/>
                    </a:lnTo>
                    <a:lnTo>
                      <a:pt x="26" y="0"/>
                    </a:lnTo>
                    <a:lnTo>
                      <a:pt x="0" y="14"/>
                    </a:lnTo>
                    <a:lnTo>
                      <a:pt x="3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53" name="Freeform 12">
                <a:extLst>
                  <a:ext uri="{FF2B5EF4-FFF2-40B4-BE49-F238E27FC236}">
                    <a16:creationId xmlns:a16="http://schemas.microsoft.com/office/drawing/2014/main" id="{F827E3A3-7D3A-4C09-9597-4C4F47DB9072}"/>
                  </a:ext>
                </a:extLst>
              </p:cNvPr>
              <p:cNvSpPr>
                <a:spLocks/>
              </p:cNvSpPr>
              <p:nvPr/>
            </p:nvSpPr>
            <p:spPr bwMode="auto">
              <a:xfrm>
                <a:off x="4873626" y="2709863"/>
                <a:ext cx="98425" cy="123825"/>
              </a:xfrm>
              <a:custGeom>
                <a:avLst/>
                <a:gdLst>
                  <a:gd name="T0" fmla="*/ 26 w 62"/>
                  <a:gd name="T1" fmla="*/ 78 h 78"/>
                  <a:gd name="T2" fmla="*/ 62 w 62"/>
                  <a:gd name="T3" fmla="*/ 14 h 78"/>
                  <a:gd name="T4" fmla="*/ 36 w 62"/>
                  <a:gd name="T5" fmla="*/ 0 h 78"/>
                  <a:gd name="T6" fmla="*/ 0 w 62"/>
                  <a:gd name="T7" fmla="*/ 61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4"/>
                    </a:lnTo>
                    <a:lnTo>
                      <a:pt x="36" y="0"/>
                    </a:lnTo>
                    <a:lnTo>
                      <a:pt x="0" y="61"/>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54" name="Freeform 13">
                <a:extLst>
                  <a:ext uri="{FF2B5EF4-FFF2-40B4-BE49-F238E27FC236}">
                    <a16:creationId xmlns:a16="http://schemas.microsoft.com/office/drawing/2014/main" id="{807B51B5-5B7E-4B47-97F8-1D183FB24EAA}"/>
                  </a:ext>
                </a:extLst>
              </p:cNvPr>
              <p:cNvSpPr>
                <a:spLocks/>
              </p:cNvSpPr>
              <p:nvPr/>
            </p:nvSpPr>
            <p:spPr bwMode="auto">
              <a:xfrm>
                <a:off x="4989513" y="2506663"/>
                <a:ext cx="98425" cy="123825"/>
              </a:xfrm>
              <a:custGeom>
                <a:avLst/>
                <a:gdLst>
                  <a:gd name="T0" fmla="*/ 26 w 62"/>
                  <a:gd name="T1" fmla="*/ 78 h 78"/>
                  <a:gd name="T2" fmla="*/ 62 w 62"/>
                  <a:gd name="T3" fmla="*/ 17 h 78"/>
                  <a:gd name="T4" fmla="*/ 36 w 62"/>
                  <a:gd name="T5" fmla="*/ 0 h 78"/>
                  <a:gd name="T6" fmla="*/ 0 w 62"/>
                  <a:gd name="T7" fmla="*/ 64 h 78"/>
                  <a:gd name="T8" fmla="*/ 26 w 62"/>
                  <a:gd name="T9" fmla="*/ 78 h 78"/>
                </a:gdLst>
                <a:ahLst/>
                <a:cxnLst>
                  <a:cxn ang="0">
                    <a:pos x="T0" y="T1"/>
                  </a:cxn>
                  <a:cxn ang="0">
                    <a:pos x="T2" y="T3"/>
                  </a:cxn>
                  <a:cxn ang="0">
                    <a:pos x="T4" y="T5"/>
                  </a:cxn>
                  <a:cxn ang="0">
                    <a:pos x="T6" y="T7"/>
                  </a:cxn>
                  <a:cxn ang="0">
                    <a:pos x="T8" y="T9"/>
                  </a:cxn>
                </a:cxnLst>
                <a:rect l="0" t="0" r="r" b="b"/>
                <a:pathLst>
                  <a:path w="62" h="78">
                    <a:moveTo>
                      <a:pt x="26" y="78"/>
                    </a:moveTo>
                    <a:lnTo>
                      <a:pt x="62" y="17"/>
                    </a:lnTo>
                    <a:lnTo>
                      <a:pt x="36" y="0"/>
                    </a:lnTo>
                    <a:lnTo>
                      <a:pt x="0" y="64"/>
                    </a:lnTo>
                    <a:lnTo>
                      <a:pt x="26" y="7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55" name="Freeform 14">
                <a:extLst>
                  <a:ext uri="{FF2B5EF4-FFF2-40B4-BE49-F238E27FC236}">
                    <a16:creationId xmlns:a16="http://schemas.microsoft.com/office/drawing/2014/main" id="{25257E79-4D93-4D5F-9485-21481A470E40}"/>
                  </a:ext>
                </a:extLst>
              </p:cNvPr>
              <p:cNvSpPr>
                <a:spLocks/>
              </p:cNvSpPr>
              <p:nvPr/>
            </p:nvSpPr>
            <p:spPr bwMode="auto">
              <a:xfrm>
                <a:off x="4017963" y="3990976"/>
                <a:ext cx="98425" cy="123825"/>
              </a:xfrm>
              <a:custGeom>
                <a:avLst/>
                <a:gdLst>
                  <a:gd name="T0" fmla="*/ 0 w 62"/>
                  <a:gd name="T1" fmla="*/ 64 h 78"/>
                  <a:gd name="T2" fmla="*/ 26 w 62"/>
                  <a:gd name="T3" fmla="*/ 78 h 78"/>
                  <a:gd name="T4" fmla="*/ 62 w 62"/>
                  <a:gd name="T5" fmla="*/ 14 h 78"/>
                  <a:gd name="T6" fmla="*/ 36 w 62"/>
                  <a:gd name="T7" fmla="*/ 0 h 78"/>
                  <a:gd name="T8" fmla="*/ 0 w 62"/>
                  <a:gd name="T9" fmla="*/ 64 h 78"/>
                </a:gdLst>
                <a:ahLst/>
                <a:cxnLst>
                  <a:cxn ang="0">
                    <a:pos x="T0" y="T1"/>
                  </a:cxn>
                  <a:cxn ang="0">
                    <a:pos x="T2" y="T3"/>
                  </a:cxn>
                  <a:cxn ang="0">
                    <a:pos x="T4" y="T5"/>
                  </a:cxn>
                  <a:cxn ang="0">
                    <a:pos x="T6" y="T7"/>
                  </a:cxn>
                  <a:cxn ang="0">
                    <a:pos x="T8" y="T9"/>
                  </a:cxn>
                </a:cxnLst>
                <a:rect l="0" t="0" r="r" b="b"/>
                <a:pathLst>
                  <a:path w="62" h="78">
                    <a:moveTo>
                      <a:pt x="0" y="64"/>
                    </a:moveTo>
                    <a:lnTo>
                      <a:pt x="26" y="78"/>
                    </a:lnTo>
                    <a:lnTo>
                      <a:pt x="62" y="14"/>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56" name="Freeform 15">
                <a:extLst>
                  <a:ext uri="{FF2B5EF4-FFF2-40B4-BE49-F238E27FC236}">
                    <a16:creationId xmlns:a16="http://schemas.microsoft.com/office/drawing/2014/main" id="{EB03C50B-355E-40C9-AC13-AC765D6547E2}"/>
                  </a:ext>
                </a:extLst>
              </p:cNvPr>
              <p:cNvSpPr>
                <a:spLocks/>
              </p:cNvSpPr>
              <p:nvPr/>
            </p:nvSpPr>
            <p:spPr bwMode="auto">
              <a:xfrm>
                <a:off x="3902076" y="4189413"/>
                <a:ext cx="101600" cy="128588"/>
              </a:xfrm>
              <a:custGeom>
                <a:avLst/>
                <a:gdLst>
                  <a:gd name="T0" fmla="*/ 0 w 64"/>
                  <a:gd name="T1" fmla="*/ 64 h 81"/>
                  <a:gd name="T2" fmla="*/ 26 w 64"/>
                  <a:gd name="T3" fmla="*/ 81 h 81"/>
                  <a:gd name="T4" fmla="*/ 64 w 64"/>
                  <a:gd name="T5" fmla="*/ 17 h 81"/>
                  <a:gd name="T6" fmla="*/ 36 w 64"/>
                  <a:gd name="T7" fmla="*/ 0 h 81"/>
                  <a:gd name="T8" fmla="*/ 0 w 64"/>
                  <a:gd name="T9" fmla="*/ 64 h 81"/>
                </a:gdLst>
                <a:ahLst/>
                <a:cxnLst>
                  <a:cxn ang="0">
                    <a:pos x="T0" y="T1"/>
                  </a:cxn>
                  <a:cxn ang="0">
                    <a:pos x="T2" y="T3"/>
                  </a:cxn>
                  <a:cxn ang="0">
                    <a:pos x="T4" y="T5"/>
                  </a:cxn>
                  <a:cxn ang="0">
                    <a:pos x="T6" y="T7"/>
                  </a:cxn>
                  <a:cxn ang="0">
                    <a:pos x="T8" y="T9"/>
                  </a:cxn>
                </a:cxnLst>
                <a:rect l="0" t="0" r="r" b="b"/>
                <a:pathLst>
                  <a:path w="64" h="81">
                    <a:moveTo>
                      <a:pt x="0" y="64"/>
                    </a:moveTo>
                    <a:lnTo>
                      <a:pt x="26" y="81"/>
                    </a:lnTo>
                    <a:lnTo>
                      <a:pt x="64" y="17"/>
                    </a:lnTo>
                    <a:lnTo>
                      <a:pt x="36" y="0"/>
                    </a:ln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57" name="Freeform 16">
                <a:extLst>
                  <a:ext uri="{FF2B5EF4-FFF2-40B4-BE49-F238E27FC236}">
                    <a16:creationId xmlns:a16="http://schemas.microsoft.com/office/drawing/2014/main" id="{C5B8ACC6-1690-42F2-9215-B0DB7DFE777D}"/>
                  </a:ext>
                </a:extLst>
              </p:cNvPr>
              <p:cNvSpPr>
                <a:spLocks/>
              </p:cNvSpPr>
              <p:nvPr/>
            </p:nvSpPr>
            <p:spPr bwMode="auto">
              <a:xfrm>
                <a:off x="4989513" y="4189413"/>
                <a:ext cx="98425" cy="128588"/>
              </a:xfrm>
              <a:custGeom>
                <a:avLst/>
                <a:gdLst>
                  <a:gd name="T0" fmla="*/ 26 w 62"/>
                  <a:gd name="T1" fmla="*/ 0 h 81"/>
                  <a:gd name="T2" fmla="*/ 0 w 62"/>
                  <a:gd name="T3" fmla="*/ 17 h 81"/>
                  <a:gd name="T4" fmla="*/ 36 w 62"/>
                  <a:gd name="T5" fmla="*/ 81 h 81"/>
                  <a:gd name="T6" fmla="*/ 62 w 62"/>
                  <a:gd name="T7" fmla="*/ 64 h 81"/>
                  <a:gd name="T8" fmla="*/ 26 w 62"/>
                  <a:gd name="T9" fmla="*/ 0 h 81"/>
                </a:gdLst>
                <a:ahLst/>
                <a:cxnLst>
                  <a:cxn ang="0">
                    <a:pos x="T0" y="T1"/>
                  </a:cxn>
                  <a:cxn ang="0">
                    <a:pos x="T2" y="T3"/>
                  </a:cxn>
                  <a:cxn ang="0">
                    <a:pos x="T4" y="T5"/>
                  </a:cxn>
                  <a:cxn ang="0">
                    <a:pos x="T6" y="T7"/>
                  </a:cxn>
                  <a:cxn ang="0">
                    <a:pos x="T8" y="T9"/>
                  </a:cxn>
                </a:cxnLst>
                <a:rect l="0" t="0" r="r" b="b"/>
                <a:pathLst>
                  <a:path w="62" h="81">
                    <a:moveTo>
                      <a:pt x="26" y="0"/>
                    </a:moveTo>
                    <a:lnTo>
                      <a:pt x="0" y="17"/>
                    </a:lnTo>
                    <a:lnTo>
                      <a:pt x="36" y="81"/>
                    </a:lnTo>
                    <a:lnTo>
                      <a:pt x="62" y="64"/>
                    </a:ln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58" name="Freeform 17">
                <a:extLst>
                  <a:ext uri="{FF2B5EF4-FFF2-40B4-BE49-F238E27FC236}">
                    <a16:creationId xmlns:a16="http://schemas.microsoft.com/office/drawing/2014/main" id="{180BFB08-8695-4741-8769-A7CE914F09D2}"/>
                  </a:ext>
                </a:extLst>
              </p:cNvPr>
              <p:cNvSpPr>
                <a:spLocks/>
              </p:cNvSpPr>
              <p:nvPr/>
            </p:nvSpPr>
            <p:spPr bwMode="auto">
              <a:xfrm>
                <a:off x="4873626" y="3990976"/>
                <a:ext cx="98425" cy="123825"/>
              </a:xfrm>
              <a:custGeom>
                <a:avLst/>
                <a:gdLst>
                  <a:gd name="T0" fmla="*/ 0 w 62"/>
                  <a:gd name="T1" fmla="*/ 14 h 78"/>
                  <a:gd name="T2" fmla="*/ 36 w 62"/>
                  <a:gd name="T3" fmla="*/ 78 h 78"/>
                  <a:gd name="T4" fmla="*/ 62 w 62"/>
                  <a:gd name="T5" fmla="*/ 64 h 78"/>
                  <a:gd name="T6" fmla="*/ 26 w 62"/>
                  <a:gd name="T7" fmla="*/ 0 h 78"/>
                  <a:gd name="T8" fmla="*/ 0 w 62"/>
                  <a:gd name="T9" fmla="*/ 14 h 78"/>
                </a:gdLst>
                <a:ahLst/>
                <a:cxnLst>
                  <a:cxn ang="0">
                    <a:pos x="T0" y="T1"/>
                  </a:cxn>
                  <a:cxn ang="0">
                    <a:pos x="T2" y="T3"/>
                  </a:cxn>
                  <a:cxn ang="0">
                    <a:pos x="T4" y="T5"/>
                  </a:cxn>
                  <a:cxn ang="0">
                    <a:pos x="T6" y="T7"/>
                  </a:cxn>
                  <a:cxn ang="0">
                    <a:pos x="T8" y="T9"/>
                  </a:cxn>
                </a:cxnLst>
                <a:rect l="0" t="0" r="r" b="b"/>
                <a:pathLst>
                  <a:path w="62" h="78">
                    <a:moveTo>
                      <a:pt x="0" y="14"/>
                    </a:moveTo>
                    <a:lnTo>
                      <a:pt x="36" y="78"/>
                    </a:lnTo>
                    <a:lnTo>
                      <a:pt x="62" y="64"/>
                    </a:lnTo>
                    <a:lnTo>
                      <a:pt x="26" y="0"/>
                    </a:lnTo>
                    <a:lnTo>
                      <a:pt x="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59" name="Freeform 18">
                <a:extLst>
                  <a:ext uri="{FF2B5EF4-FFF2-40B4-BE49-F238E27FC236}">
                    <a16:creationId xmlns:a16="http://schemas.microsoft.com/office/drawing/2014/main" id="{C0F7700C-AF7A-4976-892E-D0E3F40EF40C}"/>
                  </a:ext>
                </a:extLst>
              </p:cNvPr>
              <p:cNvSpPr>
                <a:spLocks/>
              </p:cNvSpPr>
              <p:nvPr/>
            </p:nvSpPr>
            <p:spPr bwMode="auto">
              <a:xfrm>
                <a:off x="3579813" y="2892426"/>
                <a:ext cx="1833563" cy="1068388"/>
              </a:xfrm>
              <a:custGeom>
                <a:avLst/>
                <a:gdLst>
                  <a:gd name="T0" fmla="*/ 415 w 489"/>
                  <a:gd name="T1" fmla="*/ 222 h 285"/>
                  <a:gd name="T2" fmla="*/ 489 w 489"/>
                  <a:gd name="T3" fmla="*/ 148 h 285"/>
                  <a:gd name="T4" fmla="*/ 415 w 489"/>
                  <a:gd name="T5" fmla="*/ 74 h 285"/>
                  <a:gd name="T6" fmla="*/ 404 w 489"/>
                  <a:gd name="T7" fmla="*/ 75 h 285"/>
                  <a:gd name="T8" fmla="*/ 295 w 489"/>
                  <a:gd name="T9" fmla="*/ 0 h 285"/>
                  <a:gd name="T10" fmla="*/ 213 w 489"/>
                  <a:gd name="T11" fmla="*/ 34 h 285"/>
                  <a:gd name="T12" fmla="*/ 162 w 489"/>
                  <a:gd name="T13" fmla="*/ 18 h 285"/>
                  <a:gd name="T14" fmla="*/ 71 w 489"/>
                  <a:gd name="T15" fmla="*/ 97 h 285"/>
                  <a:gd name="T16" fmla="*/ 56 w 489"/>
                  <a:gd name="T17" fmla="*/ 95 h 285"/>
                  <a:gd name="T18" fmla="*/ 0 w 489"/>
                  <a:gd name="T19" fmla="*/ 151 h 285"/>
                  <a:gd name="T20" fmla="*/ 56 w 489"/>
                  <a:gd name="T21" fmla="*/ 208 h 285"/>
                  <a:gd name="T22" fmla="*/ 78 w 489"/>
                  <a:gd name="T23" fmla="*/ 203 h 285"/>
                  <a:gd name="T24" fmla="*/ 141 w 489"/>
                  <a:gd name="T25" fmla="*/ 257 h 285"/>
                  <a:gd name="T26" fmla="*/ 178 w 489"/>
                  <a:gd name="T27" fmla="*/ 244 h 285"/>
                  <a:gd name="T28" fmla="*/ 241 w 489"/>
                  <a:gd name="T29" fmla="*/ 285 h 285"/>
                  <a:gd name="T30" fmla="*/ 297 w 489"/>
                  <a:gd name="T31" fmla="*/ 255 h 285"/>
                  <a:gd name="T32" fmla="*/ 332 w 489"/>
                  <a:gd name="T33" fmla="*/ 267 h 285"/>
                  <a:gd name="T34" fmla="*/ 390 w 489"/>
                  <a:gd name="T35" fmla="*/ 217 h 285"/>
                  <a:gd name="T36" fmla="*/ 415 w 489"/>
                  <a:gd name="T37" fmla="*/ 222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9" h="285">
                    <a:moveTo>
                      <a:pt x="415" y="222"/>
                    </a:moveTo>
                    <a:cubicBezTo>
                      <a:pt x="456" y="222"/>
                      <a:pt x="489" y="189"/>
                      <a:pt x="489" y="148"/>
                    </a:cubicBezTo>
                    <a:cubicBezTo>
                      <a:pt x="489" y="107"/>
                      <a:pt x="456" y="74"/>
                      <a:pt x="415" y="74"/>
                    </a:cubicBezTo>
                    <a:cubicBezTo>
                      <a:pt x="411" y="74"/>
                      <a:pt x="407" y="74"/>
                      <a:pt x="404" y="75"/>
                    </a:cubicBezTo>
                    <a:cubicBezTo>
                      <a:pt x="387" y="31"/>
                      <a:pt x="345" y="0"/>
                      <a:pt x="295" y="0"/>
                    </a:cubicBezTo>
                    <a:cubicBezTo>
                      <a:pt x="263" y="0"/>
                      <a:pt x="234" y="13"/>
                      <a:pt x="213" y="34"/>
                    </a:cubicBezTo>
                    <a:cubicBezTo>
                      <a:pt x="199" y="24"/>
                      <a:pt x="181" y="18"/>
                      <a:pt x="162" y="18"/>
                    </a:cubicBezTo>
                    <a:cubicBezTo>
                      <a:pt x="115" y="18"/>
                      <a:pt x="77" y="52"/>
                      <a:pt x="71" y="97"/>
                    </a:cubicBezTo>
                    <a:cubicBezTo>
                      <a:pt x="66" y="96"/>
                      <a:pt x="61" y="95"/>
                      <a:pt x="56" y="95"/>
                    </a:cubicBezTo>
                    <a:cubicBezTo>
                      <a:pt x="25" y="95"/>
                      <a:pt x="0" y="120"/>
                      <a:pt x="0" y="151"/>
                    </a:cubicBezTo>
                    <a:cubicBezTo>
                      <a:pt x="0" y="182"/>
                      <a:pt x="25" y="208"/>
                      <a:pt x="56" y="208"/>
                    </a:cubicBezTo>
                    <a:cubicBezTo>
                      <a:pt x="64" y="208"/>
                      <a:pt x="71" y="206"/>
                      <a:pt x="78" y="203"/>
                    </a:cubicBezTo>
                    <a:cubicBezTo>
                      <a:pt x="83" y="234"/>
                      <a:pt x="109" y="257"/>
                      <a:pt x="141" y="257"/>
                    </a:cubicBezTo>
                    <a:cubicBezTo>
                      <a:pt x="155" y="257"/>
                      <a:pt x="168" y="252"/>
                      <a:pt x="178" y="244"/>
                    </a:cubicBezTo>
                    <a:cubicBezTo>
                      <a:pt x="189" y="268"/>
                      <a:pt x="213" y="285"/>
                      <a:pt x="241" y="285"/>
                    </a:cubicBezTo>
                    <a:cubicBezTo>
                      <a:pt x="264" y="285"/>
                      <a:pt x="285" y="273"/>
                      <a:pt x="297" y="255"/>
                    </a:cubicBezTo>
                    <a:cubicBezTo>
                      <a:pt x="307" y="263"/>
                      <a:pt x="319" y="267"/>
                      <a:pt x="332" y="267"/>
                    </a:cubicBezTo>
                    <a:cubicBezTo>
                      <a:pt x="361" y="267"/>
                      <a:pt x="386" y="246"/>
                      <a:pt x="390" y="217"/>
                    </a:cubicBezTo>
                    <a:cubicBezTo>
                      <a:pt x="397" y="220"/>
                      <a:pt x="406" y="222"/>
                      <a:pt x="415" y="2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60" name="Freeform 19">
                <a:extLst>
                  <a:ext uri="{FF2B5EF4-FFF2-40B4-BE49-F238E27FC236}">
                    <a16:creationId xmlns:a16="http://schemas.microsoft.com/office/drawing/2014/main" id="{1ED4D105-27B2-4460-9930-710EDFC35E27}"/>
                  </a:ext>
                </a:extLst>
              </p:cNvPr>
              <p:cNvSpPr>
                <a:spLocks noEditPoints="1"/>
              </p:cNvSpPr>
              <p:nvPr/>
            </p:nvSpPr>
            <p:spPr bwMode="auto">
              <a:xfrm>
                <a:off x="3321051" y="1598613"/>
                <a:ext cx="750888" cy="522288"/>
              </a:xfrm>
              <a:custGeom>
                <a:avLst/>
                <a:gdLst>
                  <a:gd name="T0" fmla="*/ 174 w 200"/>
                  <a:gd name="T1" fmla="*/ 0 h 139"/>
                  <a:gd name="T2" fmla="*/ 26 w 200"/>
                  <a:gd name="T3" fmla="*/ 0 h 139"/>
                  <a:gd name="T4" fmla="*/ 0 w 200"/>
                  <a:gd name="T5" fmla="*/ 27 h 139"/>
                  <a:gd name="T6" fmla="*/ 0 w 200"/>
                  <a:gd name="T7" fmla="*/ 113 h 139"/>
                  <a:gd name="T8" fmla="*/ 26 w 200"/>
                  <a:gd name="T9" fmla="*/ 139 h 139"/>
                  <a:gd name="T10" fmla="*/ 174 w 200"/>
                  <a:gd name="T11" fmla="*/ 139 h 139"/>
                  <a:gd name="T12" fmla="*/ 200 w 200"/>
                  <a:gd name="T13" fmla="*/ 113 h 139"/>
                  <a:gd name="T14" fmla="*/ 200 w 200"/>
                  <a:gd name="T15" fmla="*/ 27 h 139"/>
                  <a:gd name="T16" fmla="*/ 174 w 200"/>
                  <a:gd name="T17" fmla="*/ 0 h 139"/>
                  <a:gd name="T18" fmla="*/ 185 w 200"/>
                  <a:gd name="T19" fmla="*/ 113 h 139"/>
                  <a:gd name="T20" fmla="*/ 174 w 200"/>
                  <a:gd name="T21" fmla="*/ 124 h 139"/>
                  <a:gd name="T22" fmla="*/ 26 w 200"/>
                  <a:gd name="T23" fmla="*/ 124 h 139"/>
                  <a:gd name="T24" fmla="*/ 15 w 200"/>
                  <a:gd name="T25" fmla="*/ 113 h 139"/>
                  <a:gd name="T26" fmla="*/ 15 w 200"/>
                  <a:gd name="T27" fmla="*/ 27 h 139"/>
                  <a:gd name="T28" fmla="*/ 26 w 200"/>
                  <a:gd name="T29" fmla="*/ 16 h 139"/>
                  <a:gd name="T30" fmla="*/ 174 w 200"/>
                  <a:gd name="T31" fmla="*/ 16 h 139"/>
                  <a:gd name="T32" fmla="*/ 185 w 200"/>
                  <a:gd name="T33" fmla="*/ 27 h 139"/>
                  <a:gd name="T34" fmla="*/ 185 w 200"/>
                  <a:gd name="T35" fmla="*/ 11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0" h="139">
                    <a:moveTo>
                      <a:pt x="174" y="0"/>
                    </a:moveTo>
                    <a:cubicBezTo>
                      <a:pt x="26" y="0"/>
                      <a:pt x="26" y="0"/>
                      <a:pt x="26" y="0"/>
                    </a:cubicBezTo>
                    <a:cubicBezTo>
                      <a:pt x="12" y="0"/>
                      <a:pt x="0" y="12"/>
                      <a:pt x="0" y="27"/>
                    </a:cubicBezTo>
                    <a:cubicBezTo>
                      <a:pt x="0" y="113"/>
                      <a:pt x="0" y="113"/>
                      <a:pt x="0" y="113"/>
                    </a:cubicBezTo>
                    <a:cubicBezTo>
                      <a:pt x="0" y="127"/>
                      <a:pt x="12" y="139"/>
                      <a:pt x="26" y="139"/>
                    </a:cubicBezTo>
                    <a:cubicBezTo>
                      <a:pt x="174" y="139"/>
                      <a:pt x="174" y="139"/>
                      <a:pt x="174" y="139"/>
                    </a:cubicBezTo>
                    <a:cubicBezTo>
                      <a:pt x="188" y="139"/>
                      <a:pt x="200" y="127"/>
                      <a:pt x="200" y="113"/>
                    </a:cubicBezTo>
                    <a:cubicBezTo>
                      <a:pt x="200" y="27"/>
                      <a:pt x="200" y="27"/>
                      <a:pt x="200" y="27"/>
                    </a:cubicBezTo>
                    <a:cubicBezTo>
                      <a:pt x="200" y="12"/>
                      <a:pt x="188" y="0"/>
                      <a:pt x="174" y="0"/>
                    </a:cubicBezTo>
                    <a:moveTo>
                      <a:pt x="185" y="113"/>
                    </a:moveTo>
                    <a:cubicBezTo>
                      <a:pt x="185" y="119"/>
                      <a:pt x="180" y="124"/>
                      <a:pt x="174" y="124"/>
                    </a:cubicBezTo>
                    <a:cubicBezTo>
                      <a:pt x="26" y="124"/>
                      <a:pt x="26" y="124"/>
                      <a:pt x="26" y="124"/>
                    </a:cubicBezTo>
                    <a:cubicBezTo>
                      <a:pt x="20" y="124"/>
                      <a:pt x="15" y="119"/>
                      <a:pt x="15" y="113"/>
                    </a:cubicBezTo>
                    <a:cubicBezTo>
                      <a:pt x="15" y="27"/>
                      <a:pt x="15" y="27"/>
                      <a:pt x="15" y="27"/>
                    </a:cubicBezTo>
                    <a:cubicBezTo>
                      <a:pt x="15" y="21"/>
                      <a:pt x="20" y="16"/>
                      <a:pt x="26" y="16"/>
                    </a:cubicBezTo>
                    <a:cubicBezTo>
                      <a:pt x="174" y="16"/>
                      <a:pt x="174" y="16"/>
                      <a:pt x="174" y="16"/>
                    </a:cubicBezTo>
                    <a:cubicBezTo>
                      <a:pt x="180" y="16"/>
                      <a:pt x="185" y="21"/>
                      <a:pt x="185" y="27"/>
                    </a:cubicBezTo>
                    <a:lnTo>
                      <a:pt x="185" y="11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61" name="Freeform 20">
                <a:extLst>
                  <a:ext uri="{FF2B5EF4-FFF2-40B4-BE49-F238E27FC236}">
                    <a16:creationId xmlns:a16="http://schemas.microsoft.com/office/drawing/2014/main" id="{A4C3977D-968E-4C2D-B75D-00294DB003EC}"/>
                  </a:ext>
                </a:extLst>
              </p:cNvPr>
              <p:cNvSpPr>
                <a:spLocks/>
              </p:cNvSpPr>
              <p:nvPr/>
            </p:nvSpPr>
            <p:spPr bwMode="auto">
              <a:xfrm>
                <a:off x="3178176" y="2154238"/>
                <a:ext cx="1035050" cy="239713"/>
              </a:xfrm>
              <a:custGeom>
                <a:avLst/>
                <a:gdLst>
                  <a:gd name="T0" fmla="*/ 7 w 276"/>
                  <a:gd name="T1" fmla="*/ 64 h 64"/>
                  <a:gd name="T2" fmla="*/ 269 w 276"/>
                  <a:gd name="T3" fmla="*/ 64 h 64"/>
                  <a:gd name="T4" fmla="*/ 276 w 276"/>
                  <a:gd name="T5" fmla="*/ 57 h 64"/>
                  <a:gd name="T6" fmla="*/ 276 w 276"/>
                  <a:gd name="T7" fmla="*/ 54 h 64"/>
                  <a:gd name="T8" fmla="*/ 272 w 276"/>
                  <a:gd name="T9" fmla="*/ 42 h 64"/>
                  <a:gd name="T10" fmla="*/ 240 w 276"/>
                  <a:gd name="T11" fmla="*/ 5 h 64"/>
                  <a:gd name="T12" fmla="*/ 229 w 276"/>
                  <a:gd name="T13" fmla="*/ 0 h 64"/>
                  <a:gd name="T14" fmla="*/ 47 w 276"/>
                  <a:gd name="T15" fmla="*/ 0 h 64"/>
                  <a:gd name="T16" fmla="*/ 36 w 276"/>
                  <a:gd name="T17" fmla="*/ 5 h 64"/>
                  <a:gd name="T18" fmla="*/ 4 w 276"/>
                  <a:gd name="T19" fmla="*/ 42 h 64"/>
                  <a:gd name="T20" fmla="*/ 0 w 276"/>
                  <a:gd name="T21" fmla="*/ 54 h 64"/>
                  <a:gd name="T22" fmla="*/ 0 w 276"/>
                  <a:gd name="T23" fmla="*/ 57 h 64"/>
                  <a:gd name="T24" fmla="*/ 7 w 27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6" h="64">
                    <a:moveTo>
                      <a:pt x="7" y="64"/>
                    </a:moveTo>
                    <a:cubicBezTo>
                      <a:pt x="269" y="64"/>
                      <a:pt x="269" y="64"/>
                      <a:pt x="269" y="64"/>
                    </a:cubicBezTo>
                    <a:cubicBezTo>
                      <a:pt x="273" y="64"/>
                      <a:pt x="276" y="61"/>
                      <a:pt x="276" y="57"/>
                    </a:cubicBezTo>
                    <a:cubicBezTo>
                      <a:pt x="276" y="54"/>
                      <a:pt x="276" y="54"/>
                      <a:pt x="276" y="54"/>
                    </a:cubicBezTo>
                    <a:cubicBezTo>
                      <a:pt x="276" y="50"/>
                      <a:pt x="274" y="45"/>
                      <a:pt x="272" y="42"/>
                    </a:cubicBezTo>
                    <a:cubicBezTo>
                      <a:pt x="240" y="5"/>
                      <a:pt x="240" y="5"/>
                      <a:pt x="240" y="5"/>
                    </a:cubicBezTo>
                    <a:cubicBezTo>
                      <a:pt x="238" y="2"/>
                      <a:pt x="233" y="0"/>
                      <a:pt x="229" y="0"/>
                    </a:cubicBezTo>
                    <a:cubicBezTo>
                      <a:pt x="47" y="0"/>
                      <a:pt x="47" y="0"/>
                      <a:pt x="47" y="0"/>
                    </a:cubicBezTo>
                    <a:cubicBezTo>
                      <a:pt x="43" y="0"/>
                      <a:pt x="38" y="2"/>
                      <a:pt x="36" y="5"/>
                    </a:cubicBezTo>
                    <a:cubicBezTo>
                      <a:pt x="4" y="42"/>
                      <a:pt x="4" y="42"/>
                      <a:pt x="4" y="42"/>
                    </a:cubicBezTo>
                    <a:cubicBezTo>
                      <a:pt x="2" y="45"/>
                      <a:pt x="0" y="50"/>
                      <a:pt x="0" y="54"/>
                    </a:cubicBezTo>
                    <a:cubicBezTo>
                      <a:pt x="0" y="57"/>
                      <a:pt x="0" y="57"/>
                      <a:pt x="0" y="57"/>
                    </a:cubicBezTo>
                    <a:cubicBezTo>
                      <a:pt x="0" y="61"/>
                      <a:pt x="3" y="64"/>
                      <a:pt x="7"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62" name="Freeform 21">
                <a:extLst>
                  <a:ext uri="{FF2B5EF4-FFF2-40B4-BE49-F238E27FC236}">
                    <a16:creationId xmlns:a16="http://schemas.microsoft.com/office/drawing/2014/main" id="{0BE0154E-9800-45F7-A251-9D243850DF91}"/>
                  </a:ext>
                </a:extLst>
              </p:cNvPr>
              <p:cNvSpPr>
                <a:spLocks noEditPoints="1"/>
              </p:cNvSpPr>
              <p:nvPr/>
            </p:nvSpPr>
            <p:spPr bwMode="auto">
              <a:xfrm>
                <a:off x="4730751" y="1639888"/>
                <a:ext cx="781050" cy="608013"/>
              </a:xfrm>
              <a:custGeom>
                <a:avLst/>
                <a:gdLst>
                  <a:gd name="T0" fmla="*/ 177 w 208"/>
                  <a:gd name="T1" fmla="*/ 0 h 162"/>
                  <a:gd name="T2" fmla="*/ 31 w 208"/>
                  <a:gd name="T3" fmla="*/ 0 h 162"/>
                  <a:gd name="T4" fmla="*/ 0 w 208"/>
                  <a:gd name="T5" fmla="*/ 31 h 162"/>
                  <a:gd name="T6" fmla="*/ 0 w 208"/>
                  <a:gd name="T7" fmla="*/ 131 h 162"/>
                  <a:gd name="T8" fmla="*/ 31 w 208"/>
                  <a:gd name="T9" fmla="*/ 162 h 162"/>
                  <a:gd name="T10" fmla="*/ 177 w 208"/>
                  <a:gd name="T11" fmla="*/ 162 h 162"/>
                  <a:gd name="T12" fmla="*/ 208 w 208"/>
                  <a:gd name="T13" fmla="*/ 131 h 162"/>
                  <a:gd name="T14" fmla="*/ 208 w 208"/>
                  <a:gd name="T15" fmla="*/ 31 h 162"/>
                  <a:gd name="T16" fmla="*/ 177 w 208"/>
                  <a:gd name="T17" fmla="*/ 0 h 162"/>
                  <a:gd name="T18" fmla="*/ 190 w 208"/>
                  <a:gd name="T19" fmla="*/ 131 h 162"/>
                  <a:gd name="T20" fmla="*/ 177 w 208"/>
                  <a:gd name="T21" fmla="*/ 144 h 162"/>
                  <a:gd name="T22" fmla="*/ 31 w 208"/>
                  <a:gd name="T23" fmla="*/ 144 h 162"/>
                  <a:gd name="T24" fmla="*/ 18 w 208"/>
                  <a:gd name="T25" fmla="*/ 131 h 162"/>
                  <a:gd name="T26" fmla="*/ 18 w 208"/>
                  <a:gd name="T27" fmla="*/ 31 h 162"/>
                  <a:gd name="T28" fmla="*/ 31 w 208"/>
                  <a:gd name="T29" fmla="*/ 18 h 162"/>
                  <a:gd name="T30" fmla="*/ 177 w 208"/>
                  <a:gd name="T31" fmla="*/ 18 h 162"/>
                  <a:gd name="T32" fmla="*/ 190 w 208"/>
                  <a:gd name="T33" fmla="*/ 31 h 162"/>
                  <a:gd name="T34" fmla="*/ 190 w 208"/>
                  <a:gd name="T35" fmla="*/ 13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8" h="162">
                    <a:moveTo>
                      <a:pt x="177" y="0"/>
                    </a:moveTo>
                    <a:cubicBezTo>
                      <a:pt x="31" y="0"/>
                      <a:pt x="31" y="0"/>
                      <a:pt x="31" y="0"/>
                    </a:cubicBezTo>
                    <a:cubicBezTo>
                      <a:pt x="14" y="0"/>
                      <a:pt x="0" y="14"/>
                      <a:pt x="0" y="31"/>
                    </a:cubicBezTo>
                    <a:cubicBezTo>
                      <a:pt x="0" y="131"/>
                      <a:pt x="0" y="131"/>
                      <a:pt x="0" y="131"/>
                    </a:cubicBezTo>
                    <a:cubicBezTo>
                      <a:pt x="0" y="148"/>
                      <a:pt x="14" y="162"/>
                      <a:pt x="31" y="162"/>
                    </a:cubicBezTo>
                    <a:cubicBezTo>
                      <a:pt x="177" y="162"/>
                      <a:pt x="177" y="162"/>
                      <a:pt x="177" y="162"/>
                    </a:cubicBezTo>
                    <a:cubicBezTo>
                      <a:pt x="194" y="162"/>
                      <a:pt x="208" y="148"/>
                      <a:pt x="208" y="131"/>
                    </a:cubicBezTo>
                    <a:cubicBezTo>
                      <a:pt x="208" y="31"/>
                      <a:pt x="208" y="31"/>
                      <a:pt x="208" y="31"/>
                    </a:cubicBezTo>
                    <a:cubicBezTo>
                      <a:pt x="208" y="14"/>
                      <a:pt x="194" y="0"/>
                      <a:pt x="177" y="0"/>
                    </a:cubicBezTo>
                    <a:moveTo>
                      <a:pt x="190" y="131"/>
                    </a:moveTo>
                    <a:cubicBezTo>
                      <a:pt x="190" y="138"/>
                      <a:pt x="184" y="144"/>
                      <a:pt x="177" y="144"/>
                    </a:cubicBezTo>
                    <a:cubicBezTo>
                      <a:pt x="31" y="144"/>
                      <a:pt x="31" y="144"/>
                      <a:pt x="31" y="144"/>
                    </a:cubicBezTo>
                    <a:cubicBezTo>
                      <a:pt x="24" y="144"/>
                      <a:pt x="18" y="138"/>
                      <a:pt x="18" y="131"/>
                    </a:cubicBezTo>
                    <a:cubicBezTo>
                      <a:pt x="18" y="31"/>
                      <a:pt x="18" y="31"/>
                      <a:pt x="18" y="31"/>
                    </a:cubicBezTo>
                    <a:cubicBezTo>
                      <a:pt x="18" y="24"/>
                      <a:pt x="24" y="18"/>
                      <a:pt x="31" y="18"/>
                    </a:cubicBezTo>
                    <a:cubicBezTo>
                      <a:pt x="177" y="18"/>
                      <a:pt x="177" y="18"/>
                      <a:pt x="177" y="18"/>
                    </a:cubicBezTo>
                    <a:cubicBezTo>
                      <a:pt x="184" y="18"/>
                      <a:pt x="190" y="24"/>
                      <a:pt x="190" y="31"/>
                    </a:cubicBezTo>
                    <a:lnTo>
                      <a:pt x="190" y="1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63" name="Freeform 22">
                <a:extLst>
                  <a:ext uri="{FF2B5EF4-FFF2-40B4-BE49-F238E27FC236}">
                    <a16:creationId xmlns:a16="http://schemas.microsoft.com/office/drawing/2014/main" id="{85BCD211-3852-4BEA-A1C0-CB692FC85034}"/>
                  </a:ext>
                </a:extLst>
              </p:cNvPr>
              <p:cNvSpPr>
                <a:spLocks/>
              </p:cNvSpPr>
              <p:nvPr/>
            </p:nvSpPr>
            <p:spPr bwMode="auto">
              <a:xfrm>
                <a:off x="4911726" y="2289176"/>
                <a:ext cx="419100" cy="104775"/>
              </a:xfrm>
              <a:custGeom>
                <a:avLst/>
                <a:gdLst>
                  <a:gd name="T0" fmla="*/ 112 w 112"/>
                  <a:gd name="T1" fmla="*/ 25 h 28"/>
                  <a:gd name="T2" fmla="*/ 112 w 112"/>
                  <a:gd name="T3" fmla="*/ 23 h 28"/>
                  <a:gd name="T4" fmla="*/ 110 w 112"/>
                  <a:gd name="T5" fmla="*/ 18 h 28"/>
                  <a:gd name="T6" fmla="*/ 96 w 112"/>
                  <a:gd name="T7" fmla="*/ 2 h 28"/>
                  <a:gd name="T8" fmla="*/ 91 w 112"/>
                  <a:gd name="T9" fmla="*/ 0 h 28"/>
                  <a:gd name="T10" fmla="*/ 21 w 112"/>
                  <a:gd name="T11" fmla="*/ 0 h 28"/>
                  <a:gd name="T12" fmla="*/ 16 w 112"/>
                  <a:gd name="T13" fmla="*/ 2 h 28"/>
                  <a:gd name="T14" fmla="*/ 2 w 112"/>
                  <a:gd name="T15" fmla="*/ 18 h 28"/>
                  <a:gd name="T16" fmla="*/ 0 w 112"/>
                  <a:gd name="T17" fmla="*/ 23 h 28"/>
                  <a:gd name="T18" fmla="*/ 0 w 112"/>
                  <a:gd name="T19" fmla="*/ 25 h 28"/>
                  <a:gd name="T20" fmla="*/ 3 w 112"/>
                  <a:gd name="T21" fmla="*/ 28 h 28"/>
                  <a:gd name="T22" fmla="*/ 109 w 112"/>
                  <a:gd name="T23" fmla="*/ 28 h 28"/>
                  <a:gd name="T24" fmla="*/ 112 w 112"/>
                  <a:gd name="T25"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28">
                    <a:moveTo>
                      <a:pt x="112" y="25"/>
                    </a:moveTo>
                    <a:cubicBezTo>
                      <a:pt x="112" y="23"/>
                      <a:pt x="112" y="23"/>
                      <a:pt x="112" y="23"/>
                    </a:cubicBezTo>
                    <a:cubicBezTo>
                      <a:pt x="112" y="22"/>
                      <a:pt x="111" y="20"/>
                      <a:pt x="110" y="18"/>
                    </a:cubicBezTo>
                    <a:cubicBezTo>
                      <a:pt x="96" y="2"/>
                      <a:pt x="96" y="2"/>
                      <a:pt x="96" y="2"/>
                    </a:cubicBezTo>
                    <a:cubicBezTo>
                      <a:pt x="95" y="1"/>
                      <a:pt x="93" y="0"/>
                      <a:pt x="91" y="0"/>
                    </a:cubicBezTo>
                    <a:cubicBezTo>
                      <a:pt x="21" y="0"/>
                      <a:pt x="21" y="0"/>
                      <a:pt x="21" y="0"/>
                    </a:cubicBezTo>
                    <a:cubicBezTo>
                      <a:pt x="19" y="0"/>
                      <a:pt x="17" y="1"/>
                      <a:pt x="16" y="2"/>
                    </a:cubicBezTo>
                    <a:cubicBezTo>
                      <a:pt x="2" y="18"/>
                      <a:pt x="2" y="18"/>
                      <a:pt x="2" y="18"/>
                    </a:cubicBezTo>
                    <a:cubicBezTo>
                      <a:pt x="1" y="20"/>
                      <a:pt x="0" y="22"/>
                      <a:pt x="0" y="23"/>
                    </a:cubicBezTo>
                    <a:cubicBezTo>
                      <a:pt x="0" y="25"/>
                      <a:pt x="0" y="25"/>
                      <a:pt x="0" y="25"/>
                    </a:cubicBezTo>
                    <a:cubicBezTo>
                      <a:pt x="0" y="26"/>
                      <a:pt x="1" y="28"/>
                      <a:pt x="3" y="28"/>
                    </a:cubicBezTo>
                    <a:cubicBezTo>
                      <a:pt x="109" y="28"/>
                      <a:pt x="109" y="28"/>
                      <a:pt x="109" y="28"/>
                    </a:cubicBezTo>
                    <a:cubicBezTo>
                      <a:pt x="111" y="28"/>
                      <a:pt x="112" y="26"/>
                      <a:pt x="112"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64" name="Freeform 23">
                <a:extLst>
                  <a:ext uri="{FF2B5EF4-FFF2-40B4-BE49-F238E27FC236}">
                    <a16:creationId xmlns:a16="http://schemas.microsoft.com/office/drawing/2014/main" id="{40689A4E-0EA9-4217-83EA-AD781FA87EF5}"/>
                  </a:ext>
                </a:extLst>
              </p:cNvPr>
              <p:cNvSpPr>
                <a:spLocks noEditPoints="1"/>
              </p:cNvSpPr>
              <p:nvPr/>
            </p:nvSpPr>
            <p:spPr bwMode="auto">
              <a:xfrm>
                <a:off x="5586413" y="1639888"/>
                <a:ext cx="385763" cy="754063"/>
              </a:xfrm>
              <a:custGeom>
                <a:avLst/>
                <a:gdLst>
                  <a:gd name="T0" fmla="*/ 89 w 103"/>
                  <a:gd name="T1" fmla="*/ 0 h 201"/>
                  <a:gd name="T2" fmla="*/ 13 w 103"/>
                  <a:gd name="T3" fmla="*/ 0 h 201"/>
                  <a:gd name="T4" fmla="*/ 0 w 103"/>
                  <a:gd name="T5" fmla="*/ 13 h 201"/>
                  <a:gd name="T6" fmla="*/ 0 w 103"/>
                  <a:gd name="T7" fmla="*/ 187 h 201"/>
                  <a:gd name="T8" fmla="*/ 13 w 103"/>
                  <a:gd name="T9" fmla="*/ 201 h 201"/>
                  <a:gd name="T10" fmla="*/ 89 w 103"/>
                  <a:gd name="T11" fmla="*/ 201 h 201"/>
                  <a:gd name="T12" fmla="*/ 103 w 103"/>
                  <a:gd name="T13" fmla="*/ 187 h 201"/>
                  <a:gd name="T14" fmla="*/ 103 w 103"/>
                  <a:gd name="T15" fmla="*/ 13 h 201"/>
                  <a:gd name="T16" fmla="*/ 89 w 103"/>
                  <a:gd name="T17" fmla="*/ 0 h 201"/>
                  <a:gd name="T18" fmla="*/ 52 w 103"/>
                  <a:gd name="T19" fmla="*/ 187 h 201"/>
                  <a:gd name="T20" fmla="*/ 40 w 103"/>
                  <a:gd name="T21" fmla="*/ 175 h 201"/>
                  <a:gd name="T22" fmla="*/ 52 w 103"/>
                  <a:gd name="T23" fmla="*/ 163 h 201"/>
                  <a:gd name="T24" fmla="*/ 63 w 103"/>
                  <a:gd name="T25" fmla="*/ 175 h 201"/>
                  <a:gd name="T26" fmla="*/ 52 w 103"/>
                  <a:gd name="T27" fmla="*/ 187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201">
                    <a:moveTo>
                      <a:pt x="89" y="0"/>
                    </a:moveTo>
                    <a:cubicBezTo>
                      <a:pt x="13" y="0"/>
                      <a:pt x="13" y="0"/>
                      <a:pt x="13" y="0"/>
                    </a:cubicBezTo>
                    <a:cubicBezTo>
                      <a:pt x="6" y="0"/>
                      <a:pt x="0" y="6"/>
                      <a:pt x="0" y="13"/>
                    </a:cubicBezTo>
                    <a:cubicBezTo>
                      <a:pt x="0" y="187"/>
                      <a:pt x="0" y="187"/>
                      <a:pt x="0" y="187"/>
                    </a:cubicBezTo>
                    <a:cubicBezTo>
                      <a:pt x="0" y="195"/>
                      <a:pt x="6" y="201"/>
                      <a:pt x="13" y="201"/>
                    </a:cubicBezTo>
                    <a:cubicBezTo>
                      <a:pt x="89" y="201"/>
                      <a:pt x="89" y="201"/>
                      <a:pt x="89" y="201"/>
                    </a:cubicBezTo>
                    <a:cubicBezTo>
                      <a:pt x="97" y="201"/>
                      <a:pt x="103" y="195"/>
                      <a:pt x="103" y="187"/>
                    </a:cubicBezTo>
                    <a:cubicBezTo>
                      <a:pt x="103" y="13"/>
                      <a:pt x="103" y="13"/>
                      <a:pt x="103" y="13"/>
                    </a:cubicBezTo>
                    <a:cubicBezTo>
                      <a:pt x="103" y="6"/>
                      <a:pt x="97" y="0"/>
                      <a:pt x="89" y="0"/>
                    </a:cubicBezTo>
                    <a:moveTo>
                      <a:pt x="52" y="187"/>
                    </a:moveTo>
                    <a:cubicBezTo>
                      <a:pt x="45" y="187"/>
                      <a:pt x="40" y="181"/>
                      <a:pt x="40" y="175"/>
                    </a:cubicBezTo>
                    <a:cubicBezTo>
                      <a:pt x="40" y="168"/>
                      <a:pt x="45" y="163"/>
                      <a:pt x="52" y="163"/>
                    </a:cubicBezTo>
                    <a:cubicBezTo>
                      <a:pt x="58" y="163"/>
                      <a:pt x="63" y="168"/>
                      <a:pt x="63" y="175"/>
                    </a:cubicBezTo>
                    <a:cubicBezTo>
                      <a:pt x="63" y="181"/>
                      <a:pt x="58" y="187"/>
                      <a:pt x="52" y="1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65" name="Freeform 24">
                <a:extLst>
                  <a:ext uri="{FF2B5EF4-FFF2-40B4-BE49-F238E27FC236}">
                    <a16:creationId xmlns:a16="http://schemas.microsoft.com/office/drawing/2014/main" id="{C383728A-0E6D-47D7-B261-2B98B29A681A}"/>
                  </a:ext>
                </a:extLst>
              </p:cNvPr>
              <p:cNvSpPr>
                <a:spLocks noEditPoints="1"/>
              </p:cNvSpPr>
              <p:nvPr/>
            </p:nvSpPr>
            <p:spPr bwMode="auto">
              <a:xfrm>
                <a:off x="2462213" y="3032126"/>
                <a:ext cx="525463" cy="804863"/>
              </a:xfrm>
              <a:custGeom>
                <a:avLst/>
                <a:gdLst>
                  <a:gd name="T0" fmla="*/ 109 w 140"/>
                  <a:gd name="T1" fmla="*/ 0 h 215"/>
                  <a:gd name="T2" fmla="*/ 31 w 140"/>
                  <a:gd name="T3" fmla="*/ 0 h 215"/>
                  <a:gd name="T4" fmla="*/ 0 w 140"/>
                  <a:gd name="T5" fmla="*/ 30 h 215"/>
                  <a:gd name="T6" fmla="*/ 0 w 140"/>
                  <a:gd name="T7" fmla="*/ 184 h 215"/>
                  <a:gd name="T8" fmla="*/ 31 w 140"/>
                  <a:gd name="T9" fmla="*/ 215 h 215"/>
                  <a:gd name="T10" fmla="*/ 109 w 140"/>
                  <a:gd name="T11" fmla="*/ 215 h 215"/>
                  <a:gd name="T12" fmla="*/ 140 w 140"/>
                  <a:gd name="T13" fmla="*/ 184 h 215"/>
                  <a:gd name="T14" fmla="*/ 140 w 140"/>
                  <a:gd name="T15" fmla="*/ 30 h 215"/>
                  <a:gd name="T16" fmla="*/ 109 w 140"/>
                  <a:gd name="T17" fmla="*/ 0 h 215"/>
                  <a:gd name="T18" fmla="*/ 122 w 140"/>
                  <a:gd name="T19" fmla="*/ 177 h 215"/>
                  <a:gd name="T20" fmla="*/ 109 w 140"/>
                  <a:gd name="T21" fmla="*/ 195 h 215"/>
                  <a:gd name="T22" fmla="*/ 31 w 140"/>
                  <a:gd name="T23" fmla="*/ 195 h 215"/>
                  <a:gd name="T24" fmla="*/ 18 w 140"/>
                  <a:gd name="T25" fmla="*/ 177 h 215"/>
                  <a:gd name="T26" fmla="*/ 18 w 140"/>
                  <a:gd name="T27" fmla="*/ 35 h 215"/>
                  <a:gd name="T28" fmla="*/ 31 w 140"/>
                  <a:gd name="T29" fmla="*/ 18 h 215"/>
                  <a:gd name="T30" fmla="*/ 109 w 140"/>
                  <a:gd name="T31" fmla="*/ 18 h 215"/>
                  <a:gd name="T32" fmla="*/ 122 w 140"/>
                  <a:gd name="T33" fmla="*/ 35 h 215"/>
                  <a:gd name="T34" fmla="*/ 122 w 140"/>
                  <a:gd name="T35" fmla="*/ 17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 h="215">
                    <a:moveTo>
                      <a:pt x="109" y="0"/>
                    </a:moveTo>
                    <a:cubicBezTo>
                      <a:pt x="31" y="0"/>
                      <a:pt x="31" y="0"/>
                      <a:pt x="31" y="0"/>
                    </a:cubicBezTo>
                    <a:cubicBezTo>
                      <a:pt x="14" y="0"/>
                      <a:pt x="0" y="13"/>
                      <a:pt x="0" y="30"/>
                    </a:cubicBezTo>
                    <a:cubicBezTo>
                      <a:pt x="0" y="184"/>
                      <a:pt x="0" y="184"/>
                      <a:pt x="0" y="184"/>
                    </a:cubicBezTo>
                    <a:cubicBezTo>
                      <a:pt x="0" y="201"/>
                      <a:pt x="14" y="215"/>
                      <a:pt x="31" y="215"/>
                    </a:cubicBezTo>
                    <a:cubicBezTo>
                      <a:pt x="109" y="215"/>
                      <a:pt x="109" y="215"/>
                      <a:pt x="109" y="215"/>
                    </a:cubicBezTo>
                    <a:cubicBezTo>
                      <a:pt x="126" y="215"/>
                      <a:pt x="140" y="201"/>
                      <a:pt x="140" y="184"/>
                    </a:cubicBezTo>
                    <a:cubicBezTo>
                      <a:pt x="140" y="30"/>
                      <a:pt x="140" y="30"/>
                      <a:pt x="140" y="30"/>
                    </a:cubicBezTo>
                    <a:cubicBezTo>
                      <a:pt x="140" y="13"/>
                      <a:pt x="126" y="0"/>
                      <a:pt x="109" y="0"/>
                    </a:cubicBezTo>
                    <a:moveTo>
                      <a:pt x="122" y="177"/>
                    </a:moveTo>
                    <a:cubicBezTo>
                      <a:pt x="122" y="187"/>
                      <a:pt x="116" y="195"/>
                      <a:pt x="109" y="195"/>
                    </a:cubicBezTo>
                    <a:cubicBezTo>
                      <a:pt x="31" y="195"/>
                      <a:pt x="31" y="195"/>
                      <a:pt x="31" y="195"/>
                    </a:cubicBezTo>
                    <a:cubicBezTo>
                      <a:pt x="24" y="195"/>
                      <a:pt x="18" y="187"/>
                      <a:pt x="18" y="177"/>
                    </a:cubicBezTo>
                    <a:cubicBezTo>
                      <a:pt x="18" y="35"/>
                      <a:pt x="18" y="35"/>
                      <a:pt x="18" y="35"/>
                    </a:cubicBezTo>
                    <a:cubicBezTo>
                      <a:pt x="18" y="26"/>
                      <a:pt x="24" y="18"/>
                      <a:pt x="31" y="18"/>
                    </a:cubicBezTo>
                    <a:cubicBezTo>
                      <a:pt x="109" y="18"/>
                      <a:pt x="109" y="18"/>
                      <a:pt x="109" y="18"/>
                    </a:cubicBezTo>
                    <a:cubicBezTo>
                      <a:pt x="116" y="18"/>
                      <a:pt x="122" y="26"/>
                      <a:pt x="122" y="35"/>
                    </a:cubicBezTo>
                    <a:lnTo>
                      <a:pt x="122"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66" name="Freeform 25">
                <a:extLst>
                  <a:ext uri="{FF2B5EF4-FFF2-40B4-BE49-F238E27FC236}">
                    <a16:creationId xmlns:a16="http://schemas.microsoft.com/office/drawing/2014/main" id="{EEE94C04-C122-4200-BE2C-2B981CBA0A22}"/>
                  </a:ext>
                </a:extLst>
              </p:cNvPr>
              <p:cNvSpPr>
                <a:spLocks noEditPoints="1"/>
              </p:cNvSpPr>
              <p:nvPr/>
            </p:nvSpPr>
            <p:spPr bwMode="auto">
              <a:xfrm>
                <a:off x="5049838" y="4411663"/>
                <a:ext cx="739775" cy="854075"/>
              </a:xfrm>
              <a:custGeom>
                <a:avLst/>
                <a:gdLst>
                  <a:gd name="T0" fmla="*/ 98 w 197"/>
                  <a:gd name="T1" fmla="*/ 0 h 228"/>
                  <a:gd name="T2" fmla="*/ 0 w 197"/>
                  <a:gd name="T3" fmla="*/ 33 h 228"/>
                  <a:gd name="T4" fmla="*/ 0 w 197"/>
                  <a:gd name="T5" fmla="*/ 195 h 228"/>
                  <a:gd name="T6" fmla="*/ 98 w 197"/>
                  <a:gd name="T7" fmla="*/ 228 h 228"/>
                  <a:gd name="T8" fmla="*/ 197 w 197"/>
                  <a:gd name="T9" fmla="*/ 195 h 228"/>
                  <a:gd name="T10" fmla="*/ 197 w 197"/>
                  <a:gd name="T11" fmla="*/ 33 h 228"/>
                  <a:gd name="T12" fmla="*/ 98 w 197"/>
                  <a:gd name="T13" fmla="*/ 0 h 228"/>
                  <a:gd name="T14" fmla="*/ 98 w 197"/>
                  <a:gd name="T15" fmla="*/ 55 h 228"/>
                  <a:gd name="T16" fmla="*/ 15 w 197"/>
                  <a:gd name="T17" fmla="*/ 32 h 228"/>
                  <a:gd name="T18" fmla="*/ 98 w 197"/>
                  <a:gd name="T19" fmla="*/ 10 h 228"/>
                  <a:gd name="T20" fmla="*/ 182 w 197"/>
                  <a:gd name="T21" fmla="*/ 32 h 228"/>
                  <a:gd name="T22" fmla="*/ 98 w 197"/>
                  <a:gd name="T23" fmla="*/ 55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7" h="228">
                    <a:moveTo>
                      <a:pt x="98" y="0"/>
                    </a:moveTo>
                    <a:cubicBezTo>
                      <a:pt x="62" y="0"/>
                      <a:pt x="0" y="7"/>
                      <a:pt x="0" y="33"/>
                    </a:cubicBezTo>
                    <a:cubicBezTo>
                      <a:pt x="0" y="195"/>
                      <a:pt x="0" y="195"/>
                      <a:pt x="0" y="195"/>
                    </a:cubicBezTo>
                    <a:cubicBezTo>
                      <a:pt x="0" y="221"/>
                      <a:pt x="62" y="228"/>
                      <a:pt x="98" y="228"/>
                    </a:cubicBezTo>
                    <a:cubicBezTo>
                      <a:pt x="135" y="228"/>
                      <a:pt x="197" y="221"/>
                      <a:pt x="197" y="195"/>
                    </a:cubicBezTo>
                    <a:cubicBezTo>
                      <a:pt x="197" y="33"/>
                      <a:pt x="197" y="33"/>
                      <a:pt x="197" y="33"/>
                    </a:cubicBezTo>
                    <a:cubicBezTo>
                      <a:pt x="197" y="7"/>
                      <a:pt x="135" y="0"/>
                      <a:pt x="98" y="0"/>
                    </a:cubicBezTo>
                    <a:moveTo>
                      <a:pt x="98" y="55"/>
                    </a:moveTo>
                    <a:cubicBezTo>
                      <a:pt x="52" y="55"/>
                      <a:pt x="15" y="45"/>
                      <a:pt x="15" y="32"/>
                    </a:cubicBezTo>
                    <a:cubicBezTo>
                      <a:pt x="15" y="20"/>
                      <a:pt x="52" y="10"/>
                      <a:pt x="98" y="10"/>
                    </a:cubicBezTo>
                    <a:cubicBezTo>
                      <a:pt x="144" y="10"/>
                      <a:pt x="182" y="20"/>
                      <a:pt x="182" y="32"/>
                    </a:cubicBezTo>
                    <a:cubicBezTo>
                      <a:pt x="182" y="45"/>
                      <a:pt x="144" y="55"/>
                      <a:pt x="98" y="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67" name="Freeform 26">
                <a:extLst>
                  <a:ext uri="{FF2B5EF4-FFF2-40B4-BE49-F238E27FC236}">
                    <a16:creationId xmlns:a16="http://schemas.microsoft.com/office/drawing/2014/main" id="{4F2465DD-9A89-4ADB-B916-B33495B720B1}"/>
                  </a:ext>
                </a:extLst>
              </p:cNvPr>
              <p:cNvSpPr>
                <a:spLocks noEditPoints="1"/>
              </p:cNvSpPr>
              <p:nvPr/>
            </p:nvSpPr>
            <p:spPr bwMode="auto">
              <a:xfrm>
                <a:off x="6043613" y="2960688"/>
                <a:ext cx="641350" cy="876300"/>
              </a:xfrm>
              <a:custGeom>
                <a:avLst/>
                <a:gdLst>
                  <a:gd name="T0" fmla="*/ 146 w 171"/>
                  <a:gd name="T1" fmla="*/ 0 h 234"/>
                  <a:gd name="T2" fmla="*/ 25 w 171"/>
                  <a:gd name="T3" fmla="*/ 0 h 234"/>
                  <a:gd name="T4" fmla="*/ 0 w 171"/>
                  <a:gd name="T5" fmla="*/ 25 h 234"/>
                  <a:gd name="T6" fmla="*/ 0 w 171"/>
                  <a:gd name="T7" fmla="*/ 209 h 234"/>
                  <a:gd name="T8" fmla="*/ 25 w 171"/>
                  <a:gd name="T9" fmla="*/ 234 h 234"/>
                  <a:gd name="T10" fmla="*/ 146 w 171"/>
                  <a:gd name="T11" fmla="*/ 234 h 234"/>
                  <a:gd name="T12" fmla="*/ 171 w 171"/>
                  <a:gd name="T13" fmla="*/ 209 h 234"/>
                  <a:gd name="T14" fmla="*/ 171 w 171"/>
                  <a:gd name="T15" fmla="*/ 25 h 234"/>
                  <a:gd name="T16" fmla="*/ 146 w 171"/>
                  <a:gd name="T17" fmla="*/ 0 h 234"/>
                  <a:gd name="T18" fmla="*/ 157 w 171"/>
                  <a:gd name="T19" fmla="*/ 183 h 234"/>
                  <a:gd name="T20" fmla="*/ 146 w 171"/>
                  <a:gd name="T21" fmla="*/ 193 h 234"/>
                  <a:gd name="T22" fmla="*/ 25 w 171"/>
                  <a:gd name="T23" fmla="*/ 193 h 234"/>
                  <a:gd name="T24" fmla="*/ 15 w 171"/>
                  <a:gd name="T25" fmla="*/ 183 h 234"/>
                  <a:gd name="T26" fmla="*/ 15 w 171"/>
                  <a:gd name="T27" fmla="*/ 25 h 234"/>
                  <a:gd name="T28" fmla="*/ 25 w 171"/>
                  <a:gd name="T29" fmla="*/ 14 h 234"/>
                  <a:gd name="T30" fmla="*/ 146 w 171"/>
                  <a:gd name="T31" fmla="*/ 14 h 234"/>
                  <a:gd name="T32" fmla="*/ 157 w 171"/>
                  <a:gd name="T33" fmla="*/ 25 h 234"/>
                  <a:gd name="T34" fmla="*/ 157 w 171"/>
                  <a:gd name="T35" fmla="*/ 183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234">
                    <a:moveTo>
                      <a:pt x="146" y="0"/>
                    </a:moveTo>
                    <a:cubicBezTo>
                      <a:pt x="25" y="0"/>
                      <a:pt x="25" y="0"/>
                      <a:pt x="25" y="0"/>
                    </a:cubicBezTo>
                    <a:cubicBezTo>
                      <a:pt x="11" y="0"/>
                      <a:pt x="0" y="11"/>
                      <a:pt x="0" y="25"/>
                    </a:cubicBezTo>
                    <a:cubicBezTo>
                      <a:pt x="0" y="209"/>
                      <a:pt x="0" y="209"/>
                      <a:pt x="0" y="209"/>
                    </a:cubicBezTo>
                    <a:cubicBezTo>
                      <a:pt x="0" y="223"/>
                      <a:pt x="11" y="234"/>
                      <a:pt x="25" y="234"/>
                    </a:cubicBezTo>
                    <a:cubicBezTo>
                      <a:pt x="146" y="234"/>
                      <a:pt x="146" y="234"/>
                      <a:pt x="146" y="234"/>
                    </a:cubicBezTo>
                    <a:cubicBezTo>
                      <a:pt x="160" y="234"/>
                      <a:pt x="171" y="223"/>
                      <a:pt x="171" y="209"/>
                    </a:cubicBezTo>
                    <a:cubicBezTo>
                      <a:pt x="171" y="25"/>
                      <a:pt x="171" y="25"/>
                      <a:pt x="171" y="25"/>
                    </a:cubicBezTo>
                    <a:cubicBezTo>
                      <a:pt x="171" y="11"/>
                      <a:pt x="160" y="0"/>
                      <a:pt x="146" y="0"/>
                    </a:cubicBezTo>
                    <a:moveTo>
                      <a:pt x="157" y="183"/>
                    </a:moveTo>
                    <a:cubicBezTo>
                      <a:pt x="157" y="188"/>
                      <a:pt x="152" y="193"/>
                      <a:pt x="146" y="193"/>
                    </a:cubicBezTo>
                    <a:cubicBezTo>
                      <a:pt x="25" y="193"/>
                      <a:pt x="25" y="193"/>
                      <a:pt x="25" y="193"/>
                    </a:cubicBezTo>
                    <a:cubicBezTo>
                      <a:pt x="19" y="193"/>
                      <a:pt x="15" y="188"/>
                      <a:pt x="15" y="183"/>
                    </a:cubicBezTo>
                    <a:cubicBezTo>
                      <a:pt x="15" y="25"/>
                      <a:pt x="15" y="25"/>
                      <a:pt x="15" y="25"/>
                    </a:cubicBezTo>
                    <a:cubicBezTo>
                      <a:pt x="15" y="19"/>
                      <a:pt x="19" y="14"/>
                      <a:pt x="25" y="14"/>
                    </a:cubicBezTo>
                    <a:cubicBezTo>
                      <a:pt x="146" y="14"/>
                      <a:pt x="146" y="14"/>
                      <a:pt x="146" y="14"/>
                    </a:cubicBezTo>
                    <a:cubicBezTo>
                      <a:pt x="152" y="14"/>
                      <a:pt x="157" y="19"/>
                      <a:pt x="157" y="25"/>
                    </a:cubicBezTo>
                    <a:lnTo>
                      <a:pt x="157" y="18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68" name="Oval 27">
                <a:extLst>
                  <a:ext uri="{FF2B5EF4-FFF2-40B4-BE49-F238E27FC236}">
                    <a16:creationId xmlns:a16="http://schemas.microsoft.com/office/drawing/2014/main" id="{02C4D6A8-DB31-407C-AD91-46B9993F53FE}"/>
                  </a:ext>
                </a:extLst>
              </p:cNvPr>
              <p:cNvSpPr>
                <a:spLocks noChangeArrowheads="1"/>
              </p:cNvSpPr>
              <p:nvPr/>
            </p:nvSpPr>
            <p:spPr bwMode="auto">
              <a:xfrm>
                <a:off x="62245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69" name="Oval 28">
                <a:extLst>
                  <a:ext uri="{FF2B5EF4-FFF2-40B4-BE49-F238E27FC236}">
                    <a16:creationId xmlns:a16="http://schemas.microsoft.com/office/drawing/2014/main" id="{0D17C8F7-B68C-45DE-B0DE-1DC045DE9AC3}"/>
                  </a:ext>
                </a:extLst>
              </p:cNvPr>
              <p:cNvSpPr>
                <a:spLocks noChangeArrowheads="1"/>
              </p:cNvSpPr>
              <p:nvPr/>
            </p:nvSpPr>
            <p:spPr bwMode="auto">
              <a:xfrm>
                <a:off x="6453188"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70" name="Oval 29">
                <a:extLst>
                  <a:ext uri="{FF2B5EF4-FFF2-40B4-BE49-F238E27FC236}">
                    <a16:creationId xmlns:a16="http://schemas.microsoft.com/office/drawing/2014/main" id="{012B7DBB-DECA-47D2-9F2A-7DEAE47CF4FA}"/>
                  </a:ext>
                </a:extLst>
              </p:cNvPr>
              <p:cNvSpPr>
                <a:spLocks noChangeArrowheads="1"/>
              </p:cNvSpPr>
              <p:nvPr/>
            </p:nvSpPr>
            <p:spPr bwMode="auto">
              <a:xfrm>
                <a:off x="6340476" y="3725863"/>
                <a:ext cx="52388" cy="523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71" name="Freeform 30">
                <a:extLst>
                  <a:ext uri="{FF2B5EF4-FFF2-40B4-BE49-F238E27FC236}">
                    <a16:creationId xmlns:a16="http://schemas.microsoft.com/office/drawing/2014/main" id="{46EF3E3D-0017-4AFC-9092-A42F95A665EB}"/>
                  </a:ext>
                </a:extLst>
              </p:cNvPr>
              <p:cNvSpPr>
                <a:spLocks/>
              </p:cNvSpPr>
              <p:nvPr/>
            </p:nvSpPr>
            <p:spPr bwMode="auto">
              <a:xfrm>
                <a:off x="3425826" y="4279901"/>
                <a:ext cx="442913" cy="161925"/>
              </a:xfrm>
              <a:custGeom>
                <a:avLst/>
                <a:gdLst>
                  <a:gd name="T0" fmla="*/ 0 w 118"/>
                  <a:gd name="T1" fmla="*/ 43 h 43"/>
                  <a:gd name="T2" fmla="*/ 14 w 118"/>
                  <a:gd name="T3" fmla="*/ 39 h 43"/>
                  <a:gd name="T4" fmla="*/ 108 w 118"/>
                  <a:gd name="T5" fmla="*/ 39 h 43"/>
                  <a:gd name="T6" fmla="*/ 118 w 118"/>
                  <a:gd name="T7" fmla="*/ 41 h 43"/>
                  <a:gd name="T8" fmla="*/ 105 w 118"/>
                  <a:gd name="T9" fmla="*/ 15 h 43"/>
                  <a:gd name="T10" fmla="*/ 81 w 118"/>
                  <a:gd name="T11" fmla="*/ 0 h 43"/>
                  <a:gd name="T12" fmla="*/ 39 w 118"/>
                  <a:gd name="T13" fmla="*/ 0 h 43"/>
                  <a:gd name="T14" fmla="*/ 15 w 118"/>
                  <a:gd name="T15" fmla="*/ 15 h 43"/>
                  <a:gd name="T16" fmla="*/ 0 w 118"/>
                  <a:gd name="T17"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43">
                    <a:moveTo>
                      <a:pt x="0" y="43"/>
                    </a:moveTo>
                    <a:cubicBezTo>
                      <a:pt x="4" y="40"/>
                      <a:pt x="9" y="39"/>
                      <a:pt x="14" y="39"/>
                    </a:cubicBezTo>
                    <a:cubicBezTo>
                      <a:pt x="108" y="39"/>
                      <a:pt x="108" y="39"/>
                      <a:pt x="108" y="39"/>
                    </a:cubicBezTo>
                    <a:cubicBezTo>
                      <a:pt x="111" y="39"/>
                      <a:pt x="115" y="40"/>
                      <a:pt x="118" y="41"/>
                    </a:cubicBezTo>
                    <a:cubicBezTo>
                      <a:pt x="105" y="15"/>
                      <a:pt x="105" y="15"/>
                      <a:pt x="105" y="15"/>
                    </a:cubicBezTo>
                    <a:cubicBezTo>
                      <a:pt x="101" y="7"/>
                      <a:pt x="90" y="0"/>
                      <a:pt x="81" y="0"/>
                    </a:cubicBezTo>
                    <a:cubicBezTo>
                      <a:pt x="39" y="0"/>
                      <a:pt x="39" y="0"/>
                      <a:pt x="39" y="0"/>
                    </a:cubicBezTo>
                    <a:cubicBezTo>
                      <a:pt x="30" y="0"/>
                      <a:pt x="19" y="7"/>
                      <a:pt x="15" y="15"/>
                    </a:cubicBezTo>
                    <a:lnTo>
                      <a:pt x="0" y="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sp>
            <p:nvSpPr>
              <p:cNvPr id="272" name="Freeform 31">
                <a:extLst>
                  <a:ext uri="{FF2B5EF4-FFF2-40B4-BE49-F238E27FC236}">
                    <a16:creationId xmlns:a16="http://schemas.microsoft.com/office/drawing/2014/main" id="{EDC7CC8D-8F47-4293-BD06-0FCD328491B5}"/>
                  </a:ext>
                </a:extLst>
              </p:cNvPr>
              <p:cNvSpPr>
                <a:spLocks noEditPoints="1"/>
              </p:cNvSpPr>
              <p:nvPr/>
            </p:nvSpPr>
            <p:spPr bwMode="auto">
              <a:xfrm>
                <a:off x="3414713" y="4456113"/>
                <a:ext cx="476250" cy="809625"/>
              </a:xfrm>
              <a:custGeom>
                <a:avLst/>
                <a:gdLst>
                  <a:gd name="T0" fmla="*/ 119 w 127"/>
                  <a:gd name="T1" fmla="*/ 2 h 216"/>
                  <a:gd name="T2" fmla="*/ 111 w 127"/>
                  <a:gd name="T3" fmla="*/ 0 h 216"/>
                  <a:gd name="T4" fmla="*/ 17 w 127"/>
                  <a:gd name="T5" fmla="*/ 0 h 216"/>
                  <a:gd name="T6" fmla="*/ 9 w 127"/>
                  <a:gd name="T7" fmla="*/ 2 h 216"/>
                  <a:gd name="T8" fmla="*/ 0 w 127"/>
                  <a:gd name="T9" fmla="*/ 17 h 216"/>
                  <a:gd name="T10" fmla="*/ 0 w 127"/>
                  <a:gd name="T11" fmla="*/ 199 h 216"/>
                  <a:gd name="T12" fmla="*/ 17 w 127"/>
                  <a:gd name="T13" fmla="*/ 216 h 216"/>
                  <a:gd name="T14" fmla="*/ 111 w 127"/>
                  <a:gd name="T15" fmla="*/ 216 h 216"/>
                  <a:gd name="T16" fmla="*/ 127 w 127"/>
                  <a:gd name="T17" fmla="*/ 199 h 216"/>
                  <a:gd name="T18" fmla="*/ 127 w 127"/>
                  <a:gd name="T19" fmla="*/ 17 h 216"/>
                  <a:gd name="T20" fmla="*/ 119 w 127"/>
                  <a:gd name="T21" fmla="*/ 2 h 216"/>
                  <a:gd name="T22" fmla="*/ 105 w 127"/>
                  <a:gd name="T23" fmla="*/ 180 h 216"/>
                  <a:gd name="T24" fmla="*/ 29 w 127"/>
                  <a:gd name="T25" fmla="*/ 180 h 216"/>
                  <a:gd name="T26" fmla="*/ 22 w 127"/>
                  <a:gd name="T27" fmla="*/ 173 h 216"/>
                  <a:gd name="T28" fmla="*/ 29 w 127"/>
                  <a:gd name="T29" fmla="*/ 166 h 216"/>
                  <a:gd name="T30" fmla="*/ 105 w 127"/>
                  <a:gd name="T31" fmla="*/ 166 h 216"/>
                  <a:gd name="T32" fmla="*/ 111 w 127"/>
                  <a:gd name="T33" fmla="*/ 173 h 216"/>
                  <a:gd name="T34" fmla="*/ 105 w 127"/>
                  <a:gd name="T35" fmla="*/ 180 h 216"/>
                  <a:gd name="T36" fmla="*/ 105 w 127"/>
                  <a:gd name="T37" fmla="*/ 149 h 216"/>
                  <a:gd name="T38" fmla="*/ 29 w 127"/>
                  <a:gd name="T39" fmla="*/ 149 h 216"/>
                  <a:gd name="T40" fmla="*/ 22 w 127"/>
                  <a:gd name="T41" fmla="*/ 143 h 216"/>
                  <a:gd name="T42" fmla="*/ 29 w 127"/>
                  <a:gd name="T43" fmla="*/ 136 h 216"/>
                  <a:gd name="T44" fmla="*/ 105 w 127"/>
                  <a:gd name="T45" fmla="*/ 136 h 216"/>
                  <a:gd name="T46" fmla="*/ 111 w 127"/>
                  <a:gd name="T47" fmla="*/ 143 h 216"/>
                  <a:gd name="T48" fmla="*/ 105 w 127"/>
                  <a:gd name="T49" fmla="*/ 149 h 216"/>
                  <a:gd name="T50" fmla="*/ 105 w 127"/>
                  <a:gd name="T51" fmla="*/ 119 h 216"/>
                  <a:gd name="T52" fmla="*/ 29 w 127"/>
                  <a:gd name="T53" fmla="*/ 119 h 216"/>
                  <a:gd name="T54" fmla="*/ 22 w 127"/>
                  <a:gd name="T55" fmla="*/ 112 h 216"/>
                  <a:gd name="T56" fmla="*/ 29 w 127"/>
                  <a:gd name="T57" fmla="*/ 106 h 216"/>
                  <a:gd name="T58" fmla="*/ 105 w 127"/>
                  <a:gd name="T59" fmla="*/ 106 h 216"/>
                  <a:gd name="T60" fmla="*/ 111 w 127"/>
                  <a:gd name="T61" fmla="*/ 112 h 216"/>
                  <a:gd name="T62" fmla="*/ 105 w 127"/>
                  <a:gd name="T63" fmla="*/ 119 h 216"/>
                  <a:gd name="T64" fmla="*/ 102 w 127"/>
                  <a:gd name="T65" fmla="*/ 40 h 216"/>
                  <a:gd name="T66" fmla="*/ 93 w 127"/>
                  <a:gd name="T67" fmla="*/ 31 h 216"/>
                  <a:gd name="T68" fmla="*/ 102 w 127"/>
                  <a:gd name="T69" fmla="*/ 22 h 216"/>
                  <a:gd name="T70" fmla="*/ 111 w 127"/>
                  <a:gd name="T71" fmla="*/ 31 h 216"/>
                  <a:gd name="T72" fmla="*/ 102 w 127"/>
                  <a:gd name="T73" fmla="*/ 4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7" h="216">
                    <a:moveTo>
                      <a:pt x="119" y="2"/>
                    </a:moveTo>
                    <a:cubicBezTo>
                      <a:pt x="116" y="1"/>
                      <a:pt x="114" y="0"/>
                      <a:pt x="111" y="0"/>
                    </a:cubicBezTo>
                    <a:cubicBezTo>
                      <a:pt x="17" y="0"/>
                      <a:pt x="17" y="0"/>
                      <a:pt x="17" y="0"/>
                    </a:cubicBezTo>
                    <a:cubicBezTo>
                      <a:pt x="14" y="0"/>
                      <a:pt x="11" y="1"/>
                      <a:pt x="9" y="2"/>
                    </a:cubicBezTo>
                    <a:cubicBezTo>
                      <a:pt x="4" y="5"/>
                      <a:pt x="0" y="10"/>
                      <a:pt x="0" y="17"/>
                    </a:cubicBezTo>
                    <a:cubicBezTo>
                      <a:pt x="0" y="199"/>
                      <a:pt x="0" y="199"/>
                      <a:pt x="0" y="199"/>
                    </a:cubicBezTo>
                    <a:cubicBezTo>
                      <a:pt x="0" y="208"/>
                      <a:pt x="8" y="216"/>
                      <a:pt x="17" y="216"/>
                    </a:cubicBezTo>
                    <a:cubicBezTo>
                      <a:pt x="111" y="216"/>
                      <a:pt x="111" y="216"/>
                      <a:pt x="111" y="216"/>
                    </a:cubicBezTo>
                    <a:cubicBezTo>
                      <a:pt x="120" y="216"/>
                      <a:pt x="127" y="208"/>
                      <a:pt x="127" y="199"/>
                    </a:cubicBezTo>
                    <a:cubicBezTo>
                      <a:pt x="127" y="17"/>
                      <a:pt x="127" y="17"/>
                      <a:pt x="127" y="17"/>
                    </a:cubicBezTo>
                    <a:cubicBezTo>
                      <a:pt x="127" y="10"/>
                      <a:pt x="124" y="5"/>
                      <a:pt x="119" y="2"/>
                    </a:cubicBezTo>
                    <a:moveTo>
                      <a:pt x="105" y="180"/>
                    </a:moveTo>
                    <a:cubicBezTo>
                      <a:pt x="29" y="180"/>
                      <a:pt x="29" y="180"/>
                      <a:pt x="29" y="180"/>
                    </a:cubicBezTo>
                    <a:cubicBezTo>
                      <a:pt x="25" y="180"/>
                      <a:pt x="22" y="177"/>
                      <a:pt x="22" y="173"/>
                    </a:cubicBezTo>
                    <a:cubicBezTo>
                      <a:pt x="22" y="169"/>
                      <a:pt x="25" y="166"/>
                      <a:pt x="29" y="166"/>
                    </a:cubicBezTo>
                    <a:cubicBezTo>
                      <a:pt x="105" y="166"/>
                      <a:pt x="105" y="166"/>
                      <a:pt x="105" y="166"/>
                    </a:cubicBezTo>
                    <a:cubicBezTo>
                      <a:pt x="108" y="166"/>
                      <a:pt x="111" y="169"/>
                      <a:pt x="111" y="173"/>
                    </a:cubicBezTo>
                    <a:cubicBezTo>
                      <a:pt x="111" y="177"/>
                      <a:pt x="108" y="180"/>
                      <a:pt x="105" y="180"/>
                    </a:cubicBezTo>
                    <a:moveTo>
                      <a:pt x="105" y="149"/>
                    </a:moveTo>
                    <a:cubicBezTo>
                      <a:pt x="29" y="149"/>
                      <a:pt x="29" y="149"/>
                      <a:pt x="29" y="149"/>
                    </a:cubicBezTo>
                    <a:cubicBezTo>
                      <a:pt x="25" y="149"/>
                      <a:pt x="22" y="146"/>
                      <a:pt x="22" y="143"/>
                    </a:cubicBezTo>
                    <a:cubicBezTo>
                      <a:pt x="22" y="139"/>
                      <a:pt x="25" y="136"/>
                      <a:pt x="29" y="136"/>
                    </a:cubicBezTo>
                    <a:cubicBezTo>
                      <a:pt x="105" y="136"/>
                      <a:pt x="105" y="136"/>
                      <a:pt x="105" y="136"/>
                    </a:cubicBezTo>
                    <a:cubicBezTo>
                      <a:pt x="108" y="136"/>
                      <a:pt x="111" y="139"/>
                      <a:pt x="111" y="143"/>
                    </a:cubicBezTo>
                    <a:cubicBezTo>
                      <a:pt x="111" y="146"/>
                      <a:pt x="108" y="149"/>
                      <a:pt x="105" y="149"/>
                    </a:cubicBezTo>
                    <a:moveTo>
                      <a:pt x="105" y="119"/>
                    </a:moveTo>
                    <a:cubicBezTo>
                      <a:pt x="29" y="119"/>
                      <a:pt x="29" y="119"/>
                      <a:pt x="29" y="119"/>
                    </a:cubicBezTo>
                    <a:cubicBezTo>
                      <a:pt x="25" y="119"/>
                      <a:pt x="22" y="116"/>
                      <a:pt x="22" y="112"/>
                    </a:cubicBezTo>
                    <a:cubicBezTo>
                      <a:pt x="22" y="109"/>
                      <a:pt x="25" y="106"/>
                      <a:pt x="29" y="106"/>
                    </a:cubicBezTo>
                    <a:cubicBezTo>
                      <a:pt x="105" y="106"/>
                      <a:pt x="105" y="106"/>
                      <a:pt x="105" y="106"/>
                    </a:cubicBezTo>
                    <a:cubicBezTo>
                      <a:pt x="108" y="106"/>
                      <a:pt x="111" y="109"/>
                      <a:pt x="111" y="112"/>
                    </a:cubicBezTo>
                    <a:cubicBezTo>
                      <a:pt x="111" y="116"/>
                      <a:pt x="108" y="119"/>
                      <a:pt x="105" y="119"/>
                    </a:cubicBezTo>
                    <a:moveTo>
                      <a:pt x="102" y="40"/>
                    </a:moveTo>
                    <a:cubicBezTo>
                      <a:pt x="97" y="40"/>
                      <a:pt x="93" y="36"/>
                      <a:pt x="93" y="31"/>
                    </a:cubicBezTo>
                    <a:cubicBezTo>
                      <a:pt x="93" y="26"/>
                      <a:pt x="97" y="22"/>
                      <a:pt x="102" y="22"/>
                    </a:cubicBezTo>
                    <a:cubicBezTo>
                      <a:pt x="107" y="22"/>
                      <a:pt x="111" y="26"/>
                      <a:pt x="111" y="31"/>
                    </a:cubicBezTo>
                    <a:cubicBezTo>
                      <a:pt x="111" y="36"/>
                      <a:pt x="107" y="40"/>
                      <a:pt x="10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FFFFFF"/>
                  </a:solidFill>
                  <a:latin typeface="Segoe UI Semilight"/>
                </a:endParaRPr>
              </a:p>
            </p:txBody>
          </p:sp>
        </p:grpSp>
      </p:grpSp>
    </p:spTree>
    <p:extLst>
      <p:ext uri="{BB962C8B-B14F-4D97-AF65-F5344CB8AC3E}">
        <p14:creationId xmlns:p14="http://schemas.microsoft.com/office/powerpoint/2010/main" val="4004220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Freeform 435"/>
          <p:cNvSpPr>
            <a:spLocks/>
          </p:cNvSpPr>
          <p:nvPr/>
        </p:nvSpPr>
        <p:spPr bwMode="auto">
          <a:xfrm flipH="1" flipV="1">
            <a:off x="249421" y="2301523"/>
            <a:ext cx="5203502" cy="1788970"/>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w="9525">
            <a:solidFill>
              <a:schemeClr val="tx1">
                <a:lumMod val="75000"/>
              </a:schemeClr>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5" name="Freeform 435"/>
          <p:cNvSpPr>
            <a:spLocks/>
          </p:cNvSpPr>
          <p:nvPr/>
        </p:nvSpPr>
        <p:spPr bwMode="auto">
          <a:xfrm flipH="1">
            <a:off x="249420" y="1428862"/>
            <a:ext cx="5096930" cy="1647777"/>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 name="Title 1">
            <a:extLst>
              <a:ext uri="{FF2B5EF4-FFF2-40B4-BE49-F238E27FC236}">
                <a16:creationId xmlns:a16="http://schemas.microsoft.com/office/drawing/2014/main" id="{D8F1FAAD-1F12-40E6-B227-6AAB94437032}"/>
              </a:ext>
            </a:extLst>
          </p:cNvPr>
          <p:cNvSpPr>
            <a:spLocks noGrp="1"/>
          </p:cNvSpPr>
          <p:nvPr>
            <p:ph type="title"/>
          </p:nvPr>
        </p:nvSpPr>
        <p:spPr/>
        <p:txBody>
          <a:bodyPr/>
          <a:lstStyle/>
          <a:p>
            <a:r>
              <a:rPr lang="en-US" dirty="0"/>
              <a:t>How Reserved VM Instances work</a:t>
            </a:r>
          </a:p>
        </p:txBody>
      </p:sp>
      <p:grpSp>
        <p:nvGrpSpPr>
          <p:cNvPr id="4" name="Group 3"/>
          <p:cNvGrpSpPr/>
          <p:nvPr/>
        </p:nvGrpSpPr>
        <p:grpSpPr>
          <a:xfrm>
            <a:off x="-1700331" y="2566946"/>
            <a:ext cx="4871949" cy="2989754"/>
            <a:chOff x="2320924" y="4534553"/>
            <a:chExt cx="4292600" cy="2421871"/>
          </a:xfrm>
        </p:grpSpPr>
        <p:grpSp>
          <p:nvGrpSpPr>
            <p:cNvPr id="9" name="Group 8"/>
            <p:cNvGrpSpPr>
              <a:grpSpLocks noChangeAspect="1"/>
            </p:cNvGrpSpPr>
            <p:nvPr/>
          </p:nvGrpSpPr>
          <p:grpSpPr bwMode="auto">
            <a:xfrm>
              <a:off x="2320924" y="4554536"/>
              <a:ext cx="4292600" cy="2401888"/>
              <a:chOff x="2601" y="2499"/>
              <a:chExt cx="2704" cy="1513"/>
            </a:xfrm>
          </p:grpSpPr>
          <p:sp>
            <p:nvSpPr>
              <p:cNvPr id="12" name="AutoShape 3"/>
              <p:cNvSpPr>
                <a:spLocks noChangeAspect="1" noChangeArrowheads="1" noTextEdit="1"/>
              </p:cNvSpPr>
              <p:nvPr/>
            </p:nvSpPr>
            <p:spPr bwMode="auto">
              <a:xfrm>
                <a:off x="2601" y="2499"/>
                <a:ext cx="2704"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 name="Rectangle 6"/>
              <p:cNvSpPr>
                <a:spLocks noChangeArrowheads="1"/>
              </p:cNvSpPr>
              <p:nvPr/>
            </p:nvSpPr>
            <p:spPr bwMode="auto">
              <a:xfrm>
                <a:off x="2602" y="2500"/>
                <a:ext cx="2702"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 name="Rectangle 8"/>
              <p:cNvSpPr>
                <a:spLocks noChangeArrowheads="1"/>
              </p:cNvSpPr>
              <p:nvPr/>
            </p:nvSpPr>
            <p:spPr bwMode="auto">
              <a:xfrm>
                <a:off x="2939" y="2500"/>
                <a:ext cx="2027"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 name="Freeform 16"/>
              <p:cNvSpPr>
                <a:spLocks/>
              </p:cNvSpPr>
              <p:nvPr/>
            </p:nvSpPr>
            <p:spPr bwMode="auto">
              <a:xfrm>
                <a:off x="2909" y="3167"/>
                <a:ext cx="423" cy="11"/>
              </a:xfrm>
              <a:custGeom>
                <a:avLst/>
                <a:gdLst>
                  <a:gd name="T0" fmla="*/ 0 w 423"/>
                  <a:gd name="T1" fmla="*/ 11 h 11"/>
                  <a:gd name="T2" fmla="*/ 423 w 423"/>
                  <a:gd name="T3" fmla="*/ 11 h 11"/>
                  <a:gd name="T4" fmla="*/ 423 w 423"/>
                  <a:gd name="T5" fmla="*/ 0 h 11"/>
                  <a:gd name="T6" fmla="*/ 0 w 423"/>
                  <a:gd name="T7" fmla="*/ 0 h 11"/>
                </a:gdLst>
                <a:ahLst/>
                <a:cxnLst>
                  <a:cxn ang="0">
                    <a:pos x="T0" y="T1"/>
                  </a:cxn>
                  <a:cxn ang="0">
                    <a:pos x="T2" y="T3"/>
                  </a:cxn>
                  <a:cxn ang="0">
                    <a:pos x="T4" y="T5"/>
                  </a:cxn>
                  <a:cxn ang="0">
                    <a:pos x="T6" y="T7"/>
                  </a:cxn>
                </a:cxnLst>
                <a:rect l="0" t="0" r="r" b="b"/>
                <a:pathLst>
                  <a:path w="423" h="11">
                    <a:moveTo>
                      <a:pt x="0" y="11"/>
                    </a:moveTo>
                    <a:lnTo>
                      <a:pt x="423" y="11"/>
                    </a:lnTo>
                    <a:lnTo>
                      <a:pt x="42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 name="Freeform 24"/>
              <p:cNvSpPr>
                <a:spLocks/>
              </p:cNvSpPr>
              <p:nvPr/>
            </p:nvSpPr>
            <p:spPr bwMode="auto">
              <a:xfrm>
                <a:off x="2603" y="3276"/>
                <a:ext cx="212" cy="11"/>
              </a:xfrm>
              <a:custGeom>
                <a:avLst/>
                <a:gdLst>
                  <a:gd name="T0" fmla="*/ 0 w 212"/>
                  <a:gd name="T1" fmla="*/ 11 h 11"/>
                  <a:gd name="T2" fmla="*/ 212 w 212"/>
                  <a:gd name="T3" fmla="*/ 11 h 11"/>
                  <a:gd name="T4" fmla="*/ 212 w 212"/>
                  <a:gd name="T5" fmla="*/ 0 h 11"/>
                  <a:gd name="T6" fmla="*/ 0 w 212"/>
                  <a:gd name="T7" fmla="*/ 0 h 11"/>
                </a:gdLst>
                <a:ahLst/>
                <a:cxnLst>
                  <a:cxn ang="0">
                    <a:pos x="T0" y="T1"/>
                  </a:cxn>
                  <a:cxn ang="0">
                    <a:pos x="T2" y="T3"/>
                  </a:cxn>
                  <a:cxn ang="0">
                    <a:pos x="T4" y="T5"/>
                  </a:cxn>
                  <a:cxn ang="0">
                    <a:pos x="T6" y="T7"/>
                  </a:cxn>
                </a:cxnLst>
                <a:rect l="0" t="0" r="r" b="b"/>
                <a:pathLst>
                  <a:path w="212" h="11">
                    <a:moveTo>
                      <a:pt x="0" y="11"/>
                    </a:moveTo>
                    <a:lnTo>
                      <a:pt x="212" y="11"/>
                    </a:lnTo>
                    <a:lnTo>
                      <a:pt x="21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 name="Freeform 30"/>
              <p:cNvSpPr>
                <a:spLocks/>
              </p:cNvSpPr>
              <p:nvPr/>
            </p:nvSpPr>
            <p:spPr bwMode="auto">
              <a:xfrm>
                <a:off x="3699" y="3679"/>
                <a:ext cx="793" cy="33"/>
              </a:xfrm>
              <a:custGeom>
                <a:avLst/>
                <a:gdLst>
                  <a:gd name="T0" fmla="*/ 1225 w 1252"/>
                  <a:gd name="T1" fmla="*/ 53 h 53"/>
                  <a:gd name="T2" fmla="*/ 27 w 1252"/>
                  <a:gd name="T3" fmla="*/ 53 h 53"/>
                  <a:gd name="T4" fmla="*/ 0 w 1252"/>
                  <a:gd name="T5" fmla="*/ 26 h 53"/>
                  <a:gd name="T6" fmla="*/ 27 w 1252"/>
                  <a:gd name="T7" fmla="*/ 0 h 53"/>
                  <a:gd name="T8" fmla="*/ 1225 w 1252"/>
                  <a:gd name="T9" fmla="*/ 0 h 53"/>
                  <a:gd name="T10" fmla="*/ 1252 w 1252"/>
                  <a:gd name="T11" fmla="*/ 26 h 53"/>
                  <a:gd name="T12" fmla="*/ 1225 w 125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52" h="53">
                    <a:moveTo>
                      <a:pt x="1225" y="53"/>
                    </a:moveTo>
                    <a:cubicBezTo>
                      <a:pt x="27" y="53"/>
                      <a:pt x="27" y="53"/>
                      <a:pt x="27" y="53"/>
                    </a:cubicBezTo>
                    <a:cubicBezTo>
                      <a:pt x="12" y="53"/>
                      <a:pt x="0" y="41"/>
                      <a:pt x="0" y="26"/>
                    </a:cubicBezTo>
                    <a:cubicBezTo>
                      <a:pt x="0" y="12"/>
                      <a:pt x="12" y="0"/>
                      <a:pt x="27" y="0"/>
                    </a:cubicBezTo>
                    <a:cubicBezTo>
                      <a:pt x="1225" y="0"/>
                      <a:pt x="1225" y="0"/>
                      <a:pt x="1225" y="0"/>
                    </a:cubicBezTo>
                    <a:cubicBezTo>
                      <a:pt x="1240" y="0"/>
                      <a:pt x="1252" y="12"/>
                      <a:pt x="1252" y="26"/>
                    </a:cubicBezTo>
                    <a:cubicBezTo>
                      <a:pt x="1252" y="41"/>
                      <a:pt x="1240" y="53"/>
                      <a:pt x="1225" y="53"/>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 name="Freeform 31"/>
              <p:cNvSpPr>
                <a:spLocks/>
              </p:cNvSpPr>
              <p:nvPr/>
            </p:nvSpPr>
            <p:spPr bwMode="auto">
              <a:xfrm>
                <a:off x="3943" y="3746"/>
                <a:ext cx="408" cy="33"/>
              </a:xfrm>
              <a:custGeom>
                <a:avLst/>
                <a:gdLst>
                  <a:gd name="T0" fmla="*/ 618 w 644"/>
                  <a:gd name="T1" fmla="*/ 53 h 53"/>
                  <a:gd name="T2" fmla="*/ 26 w 644"/>
                  <a:gd name="T3" fmla="*/ 53 h 53"/>
                  <a:gd name="T4" fmla="*/ 0 w 644"/>
                  <a:gd name="T5" fmla="*/ 26 h 53"/>
                  <a:gd name="T6" fmla="*/ 26 w 644"/>
                  <a:gd name="T7" fmla="*/ 0 h 53"/>
                  <a:gd name="T8" fmla="*/ 618 w 644"/>
                  <a:gd name="T9" fmla="*/ 0 h 53"/>
                  <a:gd name="T10" fmla="*/ 644 w 644"/>
                  <a:gd name="T11" fmla="*/ 26 h 53"/>
                  <a:gd name="T12" fmla="*/ 618 w 64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644" h="53">
                    <a:moveTo>
                      <a:pt x="618" y="53"/>
                    </a:moveTo>
                    <a:cubicBezTo>
                      <a:pt x="26" y="53"/>
                      <a:pt x="26" y="53"/>
                      <a:pt x="26" y="53"/>
                    </a:cubicBezTo>
                    <a:cubicBezTo>
                      <a:pt x="12" y="53"/>
                      <a:pt x="0" y="41"/>
                      <a:pt x="0" y="26"/>
                    </a:cubicBezTo>
                    <a:cubicBezTo>
                      <a:pt x="0" y="12"/>
                      <a:pt x="12" y="0"/>
                      <a:pt x="26" y="0"/>
                    </a:cubicBezTo>
                    <a:cubicBezTo>
                      <a:pt x="618" y="0"/>
                      <a:pt x="618" y="0"/>
                      <a:pt x="618" y="0"/>
                    </a:cubicBezTo>
                    <a:cubicBezTo>
                      <a:pt x="632" y="0"/>
                      <a:pt x="644" y="12"/>
                      <a:pt x="644" y="26"/>
                    </a:cubicBezTo>
                    <a:cubicBezTo>
                      <a:pt x="644" y="41"/>
                      <a:pt x="632" y="53"/>
                      <a:pt x="618" y="53"/>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 name="Oval 41"/>
              <p:cNvSpPr>
                <a:spLocks noChangeArrowheads="1"/>
              </p:cNvSpPr>
              <p:nvPr/>
            </p:nvSpPr>
            <p:spPr bwMode="auto">
              <a:xfrm>
                <a:off x="4423" y="2873"/>
                <a:ext cx="6" cy="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 name="Oval 42"/>
              <p:cNvSpPr>
                <a:spLocks noChangeArrowheads="1"/>
              </p:cNvSpPr>
              <p:nvPr/>
            </p:nvSpPr>
            <p:spPr bwMode="auto">
              <a:xfrm>
                <a:off x="4423" y="2987"/>
                <a:ext cx="6" cy="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1" name="Freeform 74"/>
              <p:cNvSpPr>
                <a:spLocks/>
              </p:cNvSpPr>
              <p:nvPr/>
            </p:nvSpPr>
            <p:spPr bwMode="auto">
              <a:xfrm>
                <a:off x="3496" y="3464"/>
                <a:ext cx="139" cy="0"/>
              </a:xfrm>
              <a:custGeom>
                <a:avLst/>
                <a:gdLst>
                  <a:gd name="T0" fmla="*/ 0 w 139"/>
                  <a:gd name="T1" fmla="*/ 139 w 139"/>
                  <a:gd name="T2" fmla="*/ 0 w 139"/>
                </a:gdLst>
                <a:ahLst/>
                <a:cxnLst>
                  <a:cxn ang="0">
                    <a:pos x="T0" y="0"/>
                  </a:cxn>
                  <a:cxn ang="0">
                    <a:pos x="T1" y="0"/>
                  </a:cxn>
                  <a:cxn ang="0">
                    <a:pos x="T2" y="0"/>
                  </a:cxn>
                </a:cxnLst>
                <a:rect l="0" t="0" r="r" b="b"/>
                <a:pathLst>
                  <a:path w="139">
                    <a:moveTo>
                      <a:pt x="0" y="0"/>
                    </a:moveTo>
                    <a:lnTo>
                      <a:pt x="139" y="0"/>
                    </a:ln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 name="Oval 89"/>
              <p:cNvSpPr>
                <a:spLocks noChangeArrowheads="1"/>
              </p:cNvSpPr>
              <p:nvPr/>
            </p:nvSpPr>
            <p:spPr bwMode="auto">
              <a:xfrm>
                <a:off x="4102" y="3348"/>
                <a:ext cx="8"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 name="Oval 90"/>
              <p:cNvSpPr>
                <a:spLocks noChangeArrowheads="1"/>
              </p:cNvSpPr>
              <p:nvPr/>
            </p:nvSpPr>
            <p:spPr bwMode="auto">
              <a:xfrm>
                <a:off x="4102" y="3357"/>
                <a:ext cx="7" cy="8"/>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4" name="Oval 91"/>
              <p:cNvSpPr>
                <a:spLocks noChangeArrowheads="1"/>
              </p:cNvSpPr>
              <p:nvPr/>
            </p:nvSpPr>
            <p:spPr bwMode="auto">
              <a:xfrm>
                <a:off x="4100" y="3364"/>
                <a:ext cx="7"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 name="Oval 92"/>
              <p:cNvSpPr>
                <a:spLocks noChangeArrowheads="1"/>
              </p:cNvSpPr>
              <p:nvPr/>
            </p:nvSpPr>
            <p:spPr bwMode="auto">
              <a:xfrm>
                <a:off x="4097" y="3371"/>
                <a:ext cx="7"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 name="Freeform 93"/>
              <p:cNvSpPr>
                <a:spLocks/>
              </p:cNvSpPr>
              <p:nvPr/>
            </p:nvSpPr>
            <p:spPr bwMode="auto">
              <a:xfrm>
                <a:off x="4051" y="3341"/>
                <a:ext cx="23" cy="5"/>
              </a:xfrm>
              <a:custGeom>
                <a:avLst/>
                <a:gdLst>
                  <a:gd name="T0" fmla="*/ 0 w 35"/>
                  <a:gd name="T1" fmla="*/ 3 h 8"/>
                  <a:gd name="T2" fmla="*/ 35 w 35"/>
                  <a:gd name="T3" fmla="*/ 3 h 8"/>
                  <a:gd name="T4" fmla="*/ 35 w 35"/>
                  <a:gd name="T5" fmla="*/ 8 h 8"/>
                  <a:gd name="T6" fmla="*/ 0 w 35"/>
                  <a:gd name="T7" fmla="*/ 3 h 8"/>
                </a:gdLst>
                <a:ahLst/>
                <a:cxnLst>
                  <a:cxn ang="0">
                    <a:pos x="T0" y="T1"/>
                  </a:cxn>
                  <a:cxn ang="0">
                    <a:pos x="T2" y="T3"/>
                  </a:cxn>
                  <a:cxn ang="0">
                    <a:pos x="T4" y="T5"/>
                  </a:cxn>
                  <a:cxn ang="0">
                    <a:pos x="T6" y="T7"/>
                  </a:cxn>
                </a:cxnLst>
                <a:rect l="0" t="0" r="r" b="b"/>
                <a:pathLst>
                  <a:path w="35" h="8">
                    <a:moveTo>
                      <a:pt x="0" y="3"/>
                    </a:moveTo>
                    <a:cubicBezTo>
                      <a:pt x="0" y="3"/>
                      <a:pt x="28" y="0"/>
                      <a:pt x="35" y="3"/>
                    </a:cubicBezTo>
                    <a:cubicBezTo>
                      <a:pt x="34" y="7"/>
                      <a:pt x="35" y="8"/>
                      <a:pt x="35" y="8"/>
                    </a:cubicBezTo>
                    <a:cubicBezTo>
                      <a:pt x="0" y="3"/>
                      <a:pt x="0" y="3"/>
                      <a:pt x="0" y="3"/>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 name="Freeform 94"/>
              <p:cNvSpPr>
                <a:spLocks/>
              </p:cNvSpPr>
              <p:nvPr/>
            </p:nvSpPr>
            <p:spPr bwMode="auto">
              <a:xfrm>
                <a:off x="4046" y="3355"/>
                <a:ext cx="38" cy="25"/>
              </a:xfrm>
              <a:custGeom>
                <a:avLst/>
                <a:gdLst>
                  <a:gd name="T0" fmla="*/ 47 w 60"/>
                  <a:gd name="T1" fmla="*/ 23 h 39"/>
                  <a:gd name="T2" fmla="*/ 60 w 60"/>
                  <a:gd name="T3" fmla="*/ 10 h 39"/>
                  <a:gd name="T4" fmla="*/ 59 w 60"/>
                  <a:gd name="T5" fmla="*/ 7 h 39"/>
                  <a:gd name="T6" fmla="*/ 59 w 60"/>
                  <a:gd name="T7" fmla="*/ 6 h 39"/>
                  <a:gd name="T8" fmla="*/ 47 w 60"/>
                  <a:gd name="T9" fmla="*/ 2 h 39"/>
                  <a:gd name="T10" fmla="*/ 11 w 60"/>
                  <a:gd name="T11" fmla="*/ 5 h 39"/>
                  <a:gd name="T12" fmla="*/ 6 w 60"/>
                  <a:gd name="T13" fmla="*/ 0 h 39"/>
                  <a:gd name="T14" fmla="*/ 0 w 60"/>
                  <a:gd name="T15" fmla="*/ 21 h 39"/>
                  <a:gd name="T16" fmla="*/ 52 w 60"/>
                  <a:gd name="T17" fmla="*/ 30 h 39"/>
                  <a:gd name="T18" fmla="*/ 47 w 60"/>
                  <a:gd name="T19"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9">
                    <a:moveTo>
                      <a:pt x="47" y="23"/>
                    </a:moveTo>
                    <a:cubicBezTo>
                      <a:pt x="60" y="10"/>
                      <a:pt x="60" y="10"/>
                      <a:pt x="60" y="10"/>
                    </a:cubicBezTo>
                    <a:cubicBezTo>
                      <a:pt x="59" y="7"/>
                      <a:pt x="59" y="7"/>
                      <a:pt x="59" y="7"/>
                    </a:cubicBezTo>
                    <a:cubicBezTo>
                      <a:pt x="59" y="6"/>
                      <a:pt x="59" y="6"/>
                      <a:pt x="59" y="6"/>
                    </a:cubicBezTo>
                    <a:cubicBezTo>
                      <a:pt x="54" y="4"/>
                      <a:pt x="49" y="2"/>
                      <a:pt x="47" y="2"/>
                    </a:cubicBezTo>
                    <a:cubicBezTo>
                      <a:pt x="45" y="3"/>
                      <a:pt x="28" y="20"/>
                      <a:pt x="11" y="5"/>
                    </a:cubicBezTo>
                    <a:cubicBezTo>
                      <a:pt x="8" y="3"/>
                      <a:pt x="7" y="2"/>
                      <a:pt x="6" y="0"/>
                    </a:cubicBezTo>
                    <a:cubicBezTo>
                      <a:pt x="0" y="21"/>
                      <a:pt x="0" y="21"/>
                      <a:pt x="0" y="21"/>
                    </a:cubicBezTo>
                    <a:cubicBezTo>
                      <a:pt x="9" y="39"/>
                      <a:pt x="52" y="30"/>
                      <a:pt x="52" y="30"/>
                    </a:cubicBezTo>
                    <a:lnTo>
                      <a:pt x="47" y="23"/>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 name="Freeform 95"/>
              <p:cNvSpPr>
                <a:spLocks/>
              </p:cNvSpPr>
              <p:nvPr/>
            </p:nvSpPr>
            <p:spPr bwMode="auto">
              <a:xfrm>
                <a:off x="4083" y="3315"/>
                <a:ext cx="26" cy="86"/>
              </a:xfrm>
              <a:custGeom>
                <a:avLst/>
                <a:gdLst>
                  <a:gd name="T0" fmla="*/ 0 w 26"/>
                  <a:gd name="T1" fmla="*/ 86 h 86"/>
                  <a:gd name="T2" fmla="*/ 19 w 26"/>
                  <a:gd name="T3" fmla="*/ 82 h 86"/>
                  <a:gd name="T4" fmla="*/ 26 w 26"/>
                  <a:gd name="T5" fmla="*/ 0 h 86"/>
                  <a:gd name="T6" fmla="*/ 8 w 26"/>
                  <a:gd name="T7" fmla="*/ 4 h 86"/>
                  <a:gd name="T8" fmla="*/ 0 w 26"/>
                  <a:gd name="T9" fmla="*/ 86 h 86"/>
                </a:gdLst>
                <a:ahLst/>
                <a:cxnLst>
                  <a:cxn ang="0">
                    <a:pos x="T0" y="T1"/>
                  </a:cxn>
                  <a:cxn ang="0">
                    <a:pos x="T2" y="T3"/>
                  </a:cxn>
                  <a:cxn ang="0">
                    <a:pos x="T4" y="T5"/>
                  </a:cxn>
                  <a:cxn ang="0">
                    <a:pos x="T6" y="T7"/>
                  </a:cxn>
                  <a:cxn ang="0">
                    <a:pos x="T8" y="T9"/>
                  </a:cxn>
                </a:cxnLst>
                <a:rect l="0" t="0" r="r" b="b"/>
                <a:pathLst>
                  <a:path w="26" h="86">
                    <a:moveTo>
                      <a:pt x="0" y="86"/>
                    </a:moveTo>
                    <a:lnTo>
                      <a:pt x="19" y="82"/>
                    </a:lnTo>
                    <a:lnTo>
                      <a:pt x="26" y="0"/>
                    </a:lnTo>
                    <a:lnTo>
                      <a:pt x="8" y="4"/>
                    </a:lnTo>
                    <a:lnTo>
                      <a:pt x="0" y="86"/>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 name="Freeform 96"/>
              <p:cNvSpPr>
                <a:spLocks/>
              </p:cNvSpPr>
              <p:nvPr/>
            </p:nvSpPr>
            <p:spPr bwMode="auto">
              <a:xfrm>
                <a:off x="4083" y="3315"/>
                <a:ext cx="26" cy="86"/>
              </a:xfrm>
              <a:custGeom>
                <a:avLst/>
                <a:gdLst>
                  <a:gd name="T0" fmla="*/ 0 w 26"/>
                  <a:gd name="T1" fmla="*/ 86 h 86"/>
                  <a:gd name="T2" fmla="*/ 19 w 26"/>
                  <a:gd name="T3" fmla="*/ 82 h 86"/>
                  <a:gd name="T4" fmla="*/ 26 w 26"/>
                  <a:gd name="T5" fmla="*/ 0 h 86"/>
                  <a:gd name="T6" fmla="*/ 8 w 26"/>
                  <a:gd name="T7" fmla="*/ 4 h 86"/>
                  <a:gd name="T8" fmla="*/ 0 w 26"/>
                  <a:gd name="T9" fmla="*/ 86 h 86"/>
                </a:gdLst>
                <a:ahLst/>
                <a:cxnLst>
                  <a:cxn ang="0">
                    <a:pos x="T0" y="T1"/>
                  </a:cxn>
                  <a:cxn ang="0">
                    <a:pos x="T2" y="T3"/>
                  </a:cxn>
                  <a:cxn ang="0">
                    <a:pos x="T4" y="T5"/>
                  </a:cxn>
                  <a:cxn ang="0">
                    <a:pos x="T6" y="T7"/>
                  </a:cxn>
                  <a:cxn ang="0">
                    <a:pos x="T8" y="T9"/>
                  </a:cxn>
                </a:cxnLst>
                <a:rect l="0" t="0" r="r" b="b"/>
                <a:pathLst>
                  <a:path w="26" h="86">
                    <a:moveTo>
                      <a:pt x="0" y="86"/>
                    </a:moveTo>
                    <a:lnTo>
                      <a:pt x="19" y="82"/>
                    </a:lnTo>
                    <a:lnTo>
                      <a:pt x="26" y="0"/>
                    </a:lnTo>
                    <a:lnTo>
                      <a:pt x="8" y="4"/>
                    </a:lnTo>
                    <a:lnTo>
                      <a:pt x="0" y="86"/>
                    </a:lnTo>
                    <a:close/>
                  </a:path>
                </a:pathLst>
              </a:custGeom>
              <a:solidFill>
                <a:srgbClr val="85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 name="Freeform 97"/>
              <p:cNvSpPr>
                <a:spLocks/>
              </p:cNvSpPr>
              <p:nvPr/>
            </p:nvSpPr>
            <p:spPr bwMode="auto">
              <a:xfrm>
                <a:off x="4066" y="3312"/>
                <a:ext cx="25" cy="89"/>
              </a:xfrm>
              <a:custGeom>
                <a:avLst/>
                <a:gdLst>
                  <a:gd name="T0" fmla="*/ 17 w 25"/>
                  <a:gd name="T1" fmla="*/ 89 h 89"/>
                  <a:gd name="T2" fmla="*/ 0 w 25"/>
                  <a:gd name="T3" fmla="*/ 82 h 89"/>
                  <a:gd name="T4" fmla="*/ 8 w 25"/>
                  <a:gd name="T5" fmla="*/ 0 h 89"/>
                  <a:gd name="T6" fmla="*/ 25 w 25"/>
                  <a:gd name="T7" fmla="*/ 7 h 89"/>
                  <a:gd name="T8" fmla="*/ 17 w 25"/>
                  <a:gd name="T9" fmla="*/ 89 h 89"/>
                </a:gdLst>
                <a:ahLst/>
                <a:cxnLst>
                  <a:cxn ang="0">
                    <a:pos x="T0" y="T1"/>
                  </a:cxn>
                  <a:cxn ang="0">
                    <a:pos x="T2" y="T3"/>
                  </a:cxn>
                  <a:cxn ang="0">
                    <a:pos x="T4" y="T5"/>
                  </a:cxn>
                  <a:cxn ang="0">
                    <a:pos x="T6" y="T7"/>
                  </a:cxn>
                  <a:cxn ang="0">
                    <a:pos x="T8" y="T9"/>
                  </a:cxn>
                </a:cxnLst>
                <a:rect l="0" t="0" r="r" b="b"/>
                <a:pathLst>
                  <a:path w="25" h="89">
                    <a:moveTo>
                      <a:pt x="17" y="89"/>
                    </a:moveTo>
                    <a:lnTo>
                      <a:pt x="0" y="82"/>
                    </a:lnTo>
                    <a:lnTo>
                      <a:pt x="8" y="0"/>
                    </a:lnTo>
                    <a:lnTo>
                      <a:pt x="25" y="7"/>
                    </a:lnTo>
                    <a:lnTo>
                      <a:pt x="17" y="89"/>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 name="Freeform 98"/>
              <p:cNvSpPr>
                <a:spLocks/>
              </p:cNvSpPr>
              <p:nvPr/>
            </p:nvSpPr>
            <p:spPr bwMode="auto">
              <a:xfrm>
                <a:off x="4074" y="3309"/>
                <a:ext cx="35" cy="10"/>
              </a:xfrm>
              <a:custGeom>
                <a:avLst/>
                <a:gdLst>
                  <a:gd name="T0" fmla="*/ 35 w 35"/>
                  <a:gd name="T1" fmla="*/ 6 h 10"/>
                  <a:gd name="T2" fmla="*/ 17 w 35"/>
                  <a:gd name="T3" fmla="*/ 10 h 10"/>
                  <a:gd name="T4" fmla="*/ 0 w 35"/>
                  <a:gd name="T5" fmla="*/ 3 h 10"/>
                  <a:gd name="T6" fmla="*/ 18 w 35"/>
                  <a:gd name="T7" fmla="*/ 0 h 10"/>
                  <a:gd name="T8" fmla="*/ 35 w 35"/>
                  <a:gd name="T9" fmla="*/ 6 h 10"/>
                </a:gdLst>
                <a:ahLst/>
                <a:cxnLst>
                  <a:cxn ang="0">
                    <a:pos x="T0" y="T1"/>
                  </a:cxn>
                  <a:cxn ang="0">
                    <a:pos x="T2" y="T3"/>
                  </a:cxn>
                  <a:cxn ang="0">
                    <a:pos x="T4" y="T5"/>
                  </a:cxn>
                  <a:cxn ang="0">
                    <a:pos x="T6" y="T7"/>
                  </a:cxn>
                  <a:cxn ang="0">
                    <a:pos x="T8" y="T9"/>
                  </a:cxn>
                </a:cxnLst>
                <a:rect l="0" t="0" r="r" b="b"/>
                <a:pathLst>
                  <a:path w="35" h="10">
                    <a:moveTo>
                      <a:pt x="35" y="6"/>
                    </a:moveTo>
                    <a:lnTo>
                      <a:pt x="17" y="10"/>
                    </a:lnTo>
                    <a:lnTo>
                      <a:pt x="0" y="3"/>
                    </a:lnTo>
                    <a:lnTo>
                      <a:pt x="18" y="0"/>
                    </a:lnTo>
                    <a:lnTo>
                      <a:pt x="35" y="6"/>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 name="Freeform 99"/>
              <p:cNvSpPr>
                <a:spLocks/>
              </p:cNvSpPr>
              <p:nvPr/>
            </p:nvSpPr>
            <p:spPr bwMode="auto">
              <a:xfrm>
                <a:off x="4074" y="3309"/>
                <a:ext cx="35" cy="10"/>
              </a:xfrm>
              <a:custGeom>
                <a:avLst/>
                <a:gdLst>
                  <a:gd name="T0" fmla="*/ 35 w 35"/>
                  <a:gd name="T1" fmla="*/ 6 h 10"/>
                  <a:gd name="T2" fmla="*/ 17 w 35"/>
                  <a:gd name="T3" fmla="*/ 10 h 10"/>
                  <a:gd name="T4" fmla="*/ 0 w 35"/>
                  <a:gd name="T5" fmla="*/ 3 h 10"/>
                  <a:gd name="T6" fmla="*/ 18 w 35"/>
                  <a:gd name="T7" fmla="*/ 0 h 10"/>
                  <a:gd name="T8" fmla="*/ 35 w 35"/>
                  <a:gd name="T9" fmla="*/ 6 h 10"/>
                </a:gdLst>
                <a:ahLst/>
                <a:cxnLst>
                  <a:cxn ang="0">
                    <a:pos x="T0" y="T1"/>
                  </a:cxn>
                  <a:cxn ang="0">
                    <a:pos x="T2" y="T3"/>
                  </a:cxn>
                  <a:cxn ang="0">
                    <a:pos x="T4" y="T5"/>
                  </a:cxn>
                  <a:cxn ang="0">
                    <a:pos x="T6" y="T7"/>
                  </a:cxn>
                  <a:cxn ang="0">
                    <a:pos x="T8" y="T9"/>
                  </a:cxn>
                </a:cxnLst>
                <a:rect l="0" t="0" r="r" b="b"/>
                <a:pathLst>
                  <a:path w="35" h="10">
                    <a:moveTo>
                      <a:pt x="35" y="6"/>
                    </a:moveTo>
                    <a:lnTo>
                      <a:pt x="17" y="10"/>
                    </a:lnTo>
                    <a:lnTo>
                      <a:pt x="0" y="3"/>
                    </a:lnTo>
                    <a:lnTo>
                      <a:pt x="18" y="0"/>
                    </a:lnTo>
                    <a:lnTo>
                      <a:pt x="35" y="6"/>
                    </a:lnTo>
                    <a:close/>
                  </a:path>
                </a:pathLst>
              </a:custGeom>
              <a:solidFill>
                <a:srgbClr val="85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 name="Freeform 100"/>
              <p:cNvSpPr>
                <a:spLocks/>
              </p:cNvSpPr>
              <p:nvPr/>
            </p:nvSpPr>
            <p:spPr bwMode="auto">
              <a:xfrm>
                <a:off x="4044" y="3343"/>
                <a:ext cx="53" cy="30"/>
              </a:xfrm>
              <a:custGeom>
                <a:avLst/>
                <a:gdLst>
                  <a:gd name="T0" fmla="*/ 82 w 84"/>
                  <a:gd name="T1" fmla="*/ 16 h 48"/>
                  <a:gd name="T2" fmla="*/ 54 w 84"/>
                  <a:gd name="T3" fmla="*/ 7 h 48"/>
                  <a:gd name="T4" fmla="*/ 5 w 84"/>
                  <a:gd name="T5" fmla="*/ 0 h 48"/>
                  <a:gd name="T6" fmla="*/ 0 w 84"/>
                  <a:gd name="T7" fmla="*/ 39 h 48"/>
                  <a:gd name="T8" fmla="*/ 46 w 84"/>
                  <a:gd name="T9" fmla="*/ 23 h 48"/>
                  <a:gd name="T10" fmla="*/ 58 w 84"/>
                  <a:gd name="T11" fmla="*/ 25 h 48"/>
                  <a:gd name="T12" fmla="*/ 82 w 84"/>
                  <a:gd name="T13" fmla="*/ 16 h 48"/>
                </a:gdLst>
                <a:ahLst/>
                <a:cxnLst>
                  <a:cxn ang="0">
                    <a:pos x="T0" y="T1"/>
                  </a:cxn>
                  <a:cxn ang="0">
                    <a:pos x="T2" y="T3"/>
                  </a:cxn>
                  <a:cxn ang="0">
                    <a:pos x="T4" y="T5"/>
                  </a:cxn>
                  <a:cxn ang="0">
                    <a:pos x="T6" y="T7"/>
                  </a:cxn>
                  <a:cxn ang="0">
                    <a:pos x="T8" y="T9"/>
                  </a:cxn>
                  <a:cxn ang="0">
                    <a:pos x="T10" y="T11"/>
                  </a:cxn>
                  <a:cxn ang="0">
                    <a:pos x="T12" y="T13"/>
                  </a:cxn>
                </a:cxnLst>
                <a:rect l="0" t="0" r="r" b="b"/>
                <a:pathLst>
                  <a:path w="84" h="48">
                    <a:moveTo>
                      <a:pt x="82" y="16"/>
                    </a:moveTo>
                    <a:cubicBezTo>
                      <a:pt x="65" y="13"/>
                      <a:pt x="54" y="7"/>
                      <a:pt x="54" y="7"/>
                    </a:cubicBezTo>
                    <a:cubicBezTo>
                      <a:pt x="5" y="0"/>
                      <a:pt x="5" y="0"/>
                      <a:pt x="5" y="0"/>
                    </a:cubicBezTo>
                    <a:cubicBezTo>
                      <a:pt x="0" y="39"/>
                      <a:pt x="0" y="39"/>
                      <a:pt x="0" y="39"/>
                    </a:cubicBezTo>
                    <a:cubicBezTo>
                      <a:pt x="45" y="48"/>
                      <a:pt x="44" y="23"/>
                      <a:pt x="46" y="23"/>
                    </a:cubicBezTo>
                    <a:cubicBezTo>
                      <a:pt x="47" y="22"/>
                      <a:pt x="53" y="23"/>
                      <a:pt x="58" y="25"/>
                    </a:cubicBezTo>
                    <a:cubicBezTo>
                      <a:pt x="70" y="34"/>
                      <a:pt x="84" y="24"/>
                      <a:pt x="82" y="16"/>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 name="Freeform 101"/>
              <p:cNvSpPr>
                <a:spLocks/>
              </p:cNvSpPr>
              <p:nvPr/>
            </p:nvSpPr>
            <p:spPr bwMode="auto">
              <a:xfrm>
                <a:off x="3894" y="3276"/>
                <a:ext cx="158" cy="99"/>
              </a:xfrm>
              <a:custGeom>
                <a:avLst/>
                <a:gdLst>
                  <a:gd name="T0" fmla="*/ 0 w 250"/>
                  <a:gd name="T1" fmla="*/ 79 h 157"/>
                  <a:gd name="T2" fmla="*/ 33 w 250"/>
                  <a:gd name="T3" fmla="*/ 0 h 157"/>
                  <a:gd name="T4" fmla="*/ 139 w 250"/>
                  <a:gd name="T5" fmla="*/ 87 h 157"/>
                  <a:gd name="T6" fmla="*/ 250 w 250"/>
                  <a:gd name="T7" fmla="*/ 100 h 157"/>
                  <a:gd name="T8" fmla="*/ 242 w 250"/>
                  <a:gd name="T9" fmla="*/ 157 h 157"/>
                  <a:gd name="T10" fmla="*/ 123 w 250"/>
                  <a:gd name="T11" fmla="*/ 142 h 157"/>
                  <a:gd name="T12" fmla="*/ 0 w 250"/>
                  <a:gd name="T13" fmla="*/ 79 h 157"/>
                </a:gdLst>
                <a:ahLst/>
                <a:cxnLst>
                  <a:cxn ang="0">
                    <a:pos x="T0" y="T1"/>
                  </a:cxn>
                  <a:cxn ang="0">
                    <a:pos x="T2" y="T3"/>
                  </a:cxn>
                  <a:cxn ang="0">
                    <a:pos x="T4" y="T5"/>
                  </a:cxn>
                  <a:cxn ang="0">
                    <a:pos x="T6" y="T7"/>
                  </a:cxn>
                  <a:cxn ang="0">
                    <a:pos x="T8" y="T9"/>
                  </a:cxn>
                  <a:cxn ang="0">
                    <a:pos x="T10" y="T11"/>
                  </a:cxn>
                  <a:cxn ang="0">
                    <a:pos x="T12" y="T13"/>
                  </a:cxn>
                </a:cxnLst>
                <a:rect l="0" t="0" r="r" b="b"/>
                <a:pathLst>
                  <a:path w="250" h="157">
                    <a:moveTo>
                      <a:pt x="0" y="79"/>
                    </a:moveTo>
                    <a:cubicBezTo>
                      <a:pt x="33" y="0"/>
                      <a:pt x="33" y="0"/>
                      <a:pt x="33" y="0"/>
                    </a:cubicBezTo>
                    <a:cubicBezTo>
                      <a:pt x="139" y="87"/>
                      <a:pt x="139" y="87"/>
                      <a:pt x="139" y="87"/>
                    </a:cubicBezTo>
                    <a:cubicBezTo>
                      <a:pt x="250" y="100"/>
                      <a:pt x="250" y="100"/>
                      <a:pt x="250" y="100"/>
                    </a:cubicBezTo>
                    <a:cubicBezTo>
                      <a:pt x="242" y="157"/>
                      <a:pt x="242" y="157"/>
                      <a:pt x="242" y="157"/>
                    </a:cubicBezTo>
                    <a:cubicBezTo>
                      <a:pt x="123" y="142"/>
                      <a:pt x="123" y="142"/>
                      <a:pt x="123" y="142"/>
                    </a:cubicBezTo>
                    <a:cubicBezTo>
                      <a:pt x="118" y="142"/>
                      <a:pt x="0" y="79"/>
                      <a:pt x="0" y="79"/>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 name="Freeform 102"/>
              <p:cNvSpPr>
                <a:spLocks/>
              </p:cNvSpPr>
              <p:nvPr/>
            </p:nvSpPr>
            <p:spPr bwMode="auto">
              <a:xfrm>
                <a:off x="3914" y="3276"/>
                <a:ext cx="138" cy="70"/>
              </a:xfrm>
              <a:custGeom>
                <a:avLst/>
                <a:gdLst>
                  <a:gd name="T0" fmla="*/ 1 w 138"/>
                  <a:gd name="T1" fmla="*/ 0 h 70"/>
                  <a:gd name="T2" fmla="*/ 1 w 138"/>
                  <a:gd name="T3" fmla="*/ 0 h 70"/>
                  <a:gd name="T4" fmla="*/ 0 w 138"/>
                  <a:gd name="T5" fmla="*/ 17 h 70"/>
                  <a:gd name="T6" fmla="*/ 67 w 138"/>
                  <a:gd name="T7" fmla="*/ 62 h 70"/>
                  <a:gd name="T8" fmla="*/ 137 w 138"/>
                  <a:gd name="T9" fmla="*/ 70 h 70"/>
                  <a:gd name="T10" fmla="*/ 138 w 138"/>
                  <a:gd name="T11" fmla="*/ 63 h 70"/>
                  <a:gd name="T12" fmla="*/ 68 w 138"/>
                  <a:gd name="T13" fmla="*/ 55 h 70"/>
                  <a:gd name="T14" fmla="*/ 1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1" y="0"/>
                    </a:moveTo>
                    <a:lnTo>
                      <a:pt x="1" y="0"/>
                    </a:lnTo>
                    <a:lnTo>
                      <a:pt x="0" y="17"/>
                    </a:lnTo>
                    <a:lnTo>
                      <a:pt x="67" y="62"/>
                    </a:lnTo>
                    <a:lnTo>
                      <a:pt x="137" y="70"/>
                    </a:lnTo>
                    <a:lnTo>
                      <a:pt x="138" y="63"/>
                    </a:lnTo>
                    <a:lnTo>
                      <a:pt x="68" y="55"/>
                    </a:lnTo>
                    <a:lnTo>
                      <a:pt x="1" y="0"/>
                    </a:lnTo>
                    <a:close/>
                  </a:path>
                </a:pathLst>
              </a:custGeom>
              <a:solidFill>
                <a:srgbClr val="5B4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 name="Freeform 103"/>
              <p:cNvSpPr>
                <a:spLocks/>
              </p:cNvSpPr>
              <p:nvPr/>
            </p:nvSpPr>
            <p:spPr bwMode="auto">
              <a:xfrm>
                <a:off x="3914" y="3276"/>
                <a:ext cx="138" cy="70"/>
              </a:xfrm>
              <a:custGeom>
                <a:avLst/>
                <a:gdLst>
                  <a:gd name="T0" fmla="*/ 1 w 138"/>
                  <a:gd name="T1" fmla="*/ 0 h 70"/>
                  <a:gd name="T2" fmla="*/ 1 w 138"/>
                  <a:gd name="T3" fmla="*/ 0 h 70"/>
                  <a:gd name="T4" fmla="*/ 0 w 138"/>
                  <a:gd name="T5" fmla="*/ 17 h 70"/>
                  <a:gd name="T6" fmla="*/ 67 w 138"/>
                  <a:gd name="T7" fmla="*/ 62 h 70"/>
                  <a:gd name="T8" fmla="*/ 137 w 138"/>
                  <a:gd name="T9" fmla="*/ 70 h 70"/>
                  <a:gd name="T10" fmla="*/ 138 w 138"/>
                  <a:gd name="T11" fmla="*/ 63 h 70"/>
                  <a:gd name="T12" fmla="*/ 68 w 138"/>
                  <a:gd name="T13" fmla="*/ 55 h 70"/>
                  <a:gd name="T14" fmla="*/ 1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1" y="0"/>
                    </a:moveTo>
                    <a:lnTo>
                      <a:pt x="1" y="0"/>
                    </a:lnTo>
                    <a:lnTo>
                      <a:pt x="0" y="17"/>
                    </a:lnTo>
                    <a:lnTo>
                      <a:pt x="67" y="62"/>
                    </a:lnTo>
                    <a:lnTo>
                      <a:pt x="137" y="70"/>
                    </a:lnTo>
                    <a:lnTo>
                      <a:pt x="138" y="63"/>
                    </a:lnTo>
                    <a:lnTo>
                      <a:pt x="68" y="55"/>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 name="Oval 104"/>
              <p:cNvSpPr>
                <a:spLocks noChangeArrowheads="1"/>
              </p:cNvSpPr>
              <p:nvPr/>
            </p:nvSpPr>
            <p:spPr bwMode="auto">
              <a:xfrm>
                <a:off x="3822" y="3111"/>
                <a:ext cx="60" cy="60"/>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 name="Freeform 108"/>
              <p:cNvSpPr>
                <a:spLocks/>
              </p:cNvSpPr>
              <p:nvPr/>
            </p:nvSpPr>
            <p:spPr bwMode="auto">
              <a:xfrm>
                <a:off x="3904" y="3523"/>
                <a:ext cx="20" cy="150"/>
              </a:xfrm>
              <a:custGeom>
                <a:avLst/>
                <a:gdLst>
                  <a:gd name="T0" fmla="*/ 16 w 31"/>
                  <a:gd name="T1" fmla="*/ 238 h 238"/>
                  <a:gd name="T2" fmla="*/ 0 w 31"/>
                  <a:gd name="T3" fmla="*/ 223 h 238"/>
                  <a:gd name="T4" fmla="*/ 0 w 31"/>
                  <a:gd name="T5" fmla="*/ 16 h 238"/>
                  <a:gd name="T6" fmla="*/ 16 w 31"/>
                  <a:gd name="T7" fmla="*/ 0 h 238"/>
                  <a:gd name="T8" fmla="*/ 31 w 31"/>
                  <a:gd name="T9" fmla="*/ 16 h 238"/>
                  <a:gd name="T10" fmla="*/ 31 w 31"/>
                  <a:gd name="T11" fmla="*/ 223 h 238"/>
                  <a:gd name="T12" fmla="*/ 16 w 31"/>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31" h="238">
                    <a:moveTo>
                      <a:pt x="16" y="238"/>
                    </a:moveTo>
                    <a:cubicBezTo>
                      <a:pt x="7" y="238"/>
                      <a:pt x="0" y="231"/>
                      <a:pt x="0" y="223"/>
                    </a:cubicBezTo>
                    <a:cubicBezTo>
                      <a:pt x="0" y="16"/>
                      <a:pt x="0" y="16"/>
                      <a:pt x="0" y="16"/>
                    </a:cubicBezTo>
                    <a:cubicBezTo>
                      <a:pt x="0" y="7"/>
                      <a:pt x="7" y="0"/>
                      <a:pt x="16" y="0"/>
                    </a:cubicBezTo>
                    <a:cubicBezTo>
                      <a:pt x="24" y="0"/>
                      <a:pt x="31" y="7"/>
                      <a:pt x="31" y="16"/>
                    </a:cubicBezTo>
                    <a:cubicBezTo>
                      <a:pt x="31" y="223"/>
                      <a:pt x="31" y="223"/>
                      <a:pt x="31" y="223"/>
                    </a:cubicBezTo>
                    <a:cubicBezTo>
                      <a:pt x="31" y="231"/>
                      <a:pt x="24" y="238"/>
                      <a:pt x="16" y="238"/>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 name="Freeform 109"/>
              <p:cNvSpPr>
                <a:spLocks/>
              </p:cNvSpPr>
              <p:nvPr/>
            </p:nvSpPr>
            <p:spPr bwMode="auto">
              <a:xfrm>
                <a:off x="3848" y="3642"/>
                <a:ext cx="133" cy="46"/>
              </a:xfrm>
              <a:custGeom>
                <a:avLst/>
                <a:gdLst>
                  <a:gd name="T0" fmla="*/ 192 w 210"/>
                  <a:gd name="T1" fmla="*/ 70 h 72"/>
                  <a:gd name="T2" fmla="*/ 181 w 210"/>
                  <a:gd name="T3" fmla="*/ 65 h 72"/>
                  <a:gd name="T4" fmla="*/ 105 w 210"/>
                  <a:gd name="T5" fmla="*/ 31 h 72"/>
                  <a:gd name="T6" fmla="*/ 29 w 210"/>
                  <a:gd name="T7" fmla="*/ 65 h 72"/>
                  <a:gd name="T8" fmla="*/ 7 w 210"/>
                  <a:gd name="T9" fmla="*/ 66 h 72"/>
                  <a:gd name="T10" fmla="*/ 6 w 210"/>
                  <a:gd name="T11" fmla="*/ 44 h 72"/>
                  <a:gd name="T12" fmla="*/ 105 w 210"/>
                  <a:gd name="T13" fmla="*/ 0 h 72"/>
                  <a:gd name="T14" fmla="*/ 204 w 210"/>
                  <a:gd name="T15" fmla="*/ 44 h 72"/>
                  <a:gd name="T16" fmla="*/ 203 w 210"/>
                  <a:gd name="T17" fmla="*/ 66 h 72"/>
                  <a:gd name="T18" fmla="*/ 192 w 210"/>
                  <a:gd name="T19"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72">
                    <a:moveTo>
                      <a:pt x="192" y="70"/>
                    </a:moveTo>
                    <a:cubicBezTo>
                      <a:pt x="188" y="70"/>
                      <a:pt x="184" y="68"/>
                      <a:pt x="181" y="65"/>
                    </a:cubicBezTo>
                    <a:cubicBezTo>
                      <a:pt x="161" y="44"/>
                      <a:pt x="134" y="31"/>
                      <a:pt x="105" y="31"/>
                    </a:cubicBezTo>
                    <a:cubicBezTo>
                      <a:pt x="76" y="31"/>
                      <a:pt x="48" y="44"/>
                      <a:pt x="29" y="65"/>
                    </a:cubicBezTo>
                    <a:cubicBezTo>
                      <a:pt x="23" y="71"/>
                      <a:pt x="13" y="72"/>
                      <a:pt x="7" y="66"/>
                    </a:cubicBezTo>
                    <a:cubicBezTo>
                      <a:pt x="0" y="60"/>
                      <a:pt x="0" y="51"/>
                      <a:pt x="6" y="44"/>
                    </a:cubicBezTo>
                    <a:cubicBezTo>
                      <a:pt x="31" y="16"/>
                      <a:pt x="67" y="0"/>
                      <a:pt x="105" y="0"/>
                    </a:cubicBezTo>
                    <a:cubicBezTo>
                      <a:pt x="143" y="0"/>
                      <a:pt x="179" y="16"/>
                      <a:pt x="204" y="44"/>
                    </a:cubicBezTo>
                    <a:cubicBezTo>
                      <a:pt x="210" y="51"/>
                      <a:pt x="209" y="60"/>
                      <a:pt x="203" y="66"/>
                    </a:cubicBezTo>
                    <a:cubicBezTo>
                      <a:pt x="200" y="69"/>
                      <a:pt x="196" y="70"/>
                      <a:pt x="192" y="7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 name="Oval 110"/>
              <p:cNvSpPr>
                <a:spLocks noChangeArrowheads="1"/>
              </p:cNvSpPr>
              <p:nvPr/>
            </p:nvSpPr>
            <p:spPr bwMode="auto">
              <a:xfrm>
                <a:off x="3848" y="3682"/>
                <a:ext cx="21" cy="22"/>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 name="Oval 111"/>
              <p:cNvSpPr>
                <a:spLocks noChangeArrowheads="1"/>
              </p:cNvSpPr>
              <p:nvPr/>
            </p:nvSpPr>
            <p:spPr bwMode="auto">
              <a:xfrm>
                <a:off x="3958" y="3682"/>
                <a:ext cx="23" cy="22"/>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 name="Freeform 112"/>
              <p:cNvSpPr>
                <a:spLocks/>
              </p:cNvSpPr>
              <p:nvPr/>
            </p:nvSpPr>
            <p:spPr bwMode="auto">
              <a:xfrm>
                <a:off x="3818" y="3501"/>
                <a:ext cx="194" cy="27"/>
              </a:xfrm>
              <a:custGeom>
                <a:avLst/>
                <a:gdLst>
                  <a:gd name="T0" fmla="*/ 285 w 306"/>
                  <a:gd name="T1" fmla="*/ 43 h 43"/>
                  <a:gd name="T2" fmla="*/ 22 w 306"/>
                  <a:gd name="T3" fmla="*/ 43 h 43"/>
                  <a:gd name="T4" fmla="*/ 0 w 306"/>
                  <a:gd name="T5" fmla="*/ 22 h 43"/>
                  <a:gd name="T6" fmla="*/ 22 w 306"/>
                  <a:gd name="T7" fmla="*/ 0 h 43"/>
                  <a:gd name="T8" fmla="*/ 285 w 306"/>
                  <a:gd name="T9" fmla="*/ 0 h 43"/>
                  <a:gd name="T10" fmla="*/ 306 w 306"/>
                  <a:gd name="T11" fmla="*/ 22 h 43"/>
                  <a:gd name="T12" fmla="*/ 285 w 306"/>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6" h="43">
                    <a:moveTo>
                      <a:pt x="285" y="43"/>
                    </a:moveTo>
                    <a:cubicBezTo>
                      <a:pt x="22" y="43"/>
                      <a:pt x="22" y="43"/>
                      <a:pt x="22" y="43"/>
                    </a:cubicBezTo>
                    <a:cubicBezTo>
                      <a:pt x="10" y="43"/>
                      <a:pt x="0" y="33"/>
                      <a:pt x="0" y="22"/>
                    </a:cubicBezTo>
                    <a:cubicBezTo>
                      <a:pt x="0" y="10"/>
                      <a:pt x="10" y="0"/>
                      <a:pt x="22" y="0"/>
                    </a:cubicBezTo>
                    <a:cubicBezTo>
                      <a:pt x="285" y="0"/>
                      <a:pt x="285" y="0"/>
                      <a:pt x="285" y="0"/>
                    </a:cubicBezTo>
                    <a:cubicBezTo>
                      <a:pt x="296" y="0"/>
                      <a:pt x="306" y="10"/>
                      <a:pt x="306" y="22"/>
                    </a:cubicBezTo>
                    <a:cubicBezTo>
                      <a:pt x="306" y="33"/>
                      <a:pt x="296" y="43"/>
                      <a:pt x="285" y="4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 name="Freeform 113"/>
              <p:cNvSpPr>
                <a:spLocks/>
              </p:cNvSpPr>
              <p:nvPr/>
            </p:nvSpPr>
            <p:spPr bwMode="auto">
              <a:xfrm>
                <a:off x="3818" y="3501"/>
                <a:ext cx="23" cy="27"/>
              </a:xfrm>
              <a:custGeom>
                <a:avLst/>
                <a:gdLst>
                  <a:gd name="T0" fmla="*/ 16 w 37"/>
                  <a:gd name="T1" fmla="*/ 22 h 43"/>
                  <a:gd name="T2" fmla="*/ 37 w 37"/>
                  <a:gd name="T3" fmla="*/ 0 h 43"/>
                  <a:gd name="T4" fmla="*/ 22 w 37"/>
                  <a:gd name="T5" fmla="*/ 0 h 43"/>
                  <a:gd name="T6" fmla="*/ 0 w 37"/>
                  <a:gd name="T7" fmla="*/ 22 h 43"/>
                  <a:gd name="T8" fmla="*/ 22 w 37"/>
                  <a:gd name="T9" fmla="*/ 43 h 43"/>
                  <a:gd name="T10" fmla="*/ 37 w 37"/>
                  <a:gd name="T11" fmla="*/ 43 h 43"/>
                  <a:gd name="T12" fmla="*/ 16 w 37"/>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37" h="43">
                    <a:moveTo>
                      <a:pt x="16" y="22"/>
                    </a:moveTo>
                    <a:cubicBezTo>
                      <a:pt x="16" y="10"/>
                      <a:pt x="25" y="0"/>
                      <a:pt x="37" y="0"/>
                    </a:cubicBezTo>
                    <a:cubicBezTo>
                      <a:pt x="22" y="0"/>
                      <a:pt x="22" y="0"/>
                      <a:pt x="22" y="0"/>
                    </a:cubicBezTo>
                    <a:cubicBezTo>
                      <a:pt x="10" y="0"/>
                      <a:pt x="0" y="10"/>
                      <a:pt x="0" y="22"/>
                    </a:cubicBezTo>
                    <a:cubicBezTo>
                      <a:pt x="0" y="33"/>
                      <a:pt x="10" y="43"/>
                      <a:pt x="22" y="43"/>
                    </a:cubicBezTo>
                    <a:cubicBezTo>
                      <a:pt x="37" y="43"/>
                      <a:pt x="37" y="43"/>
                      <a:pt x="37" y="43"/>
                    </a:cubicBezTo>
                    <a:cubicBezTo>
                      <a:pt x="25" y="43"/>
                      <a:pt x="16" y="33"/>
                      <a:pt x="16" y="2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 name="Freeform 114"/>
              <p:cNvSpPr>
                <a:spLocks/>
              </p:cNvSpPr>
              <p:nvPr/>
            </p:nvSpPr>
            <p:spPr bwMode="auto">
              <a:xfrm>
                <a:off x="3804" y="3327"/>
                <a:ext cx="119" cy="101"/>
              </a:xfrm>
              <a:custGeom>
                <a:avLst/>
                <a:gdLst>
                  <a:gd name="T0" fmla="*/ 32 w 188"/>
                  <a:gd name="T1" fmla="*/ 0 h 159"/>
                  <a:gd name="T2" fmla="*/ 0 w 188"/>
                  <a:gd name="T3" fmla="*/ 32 h 159"/>
                  <a:gd name="T4" fmla="*/ 0 w 188"/>
                  <a:gd name="T5" fmla="*/ 127 h 159"/>
                  <a:gd name="T6" fmla="*/ 32 w 188"/>
                  <a:gd name="T7" fmla="*/ 159 h 159"/>
                  <a:gd name="T8" fmla="*/ 156 w 188"/>
                  <a:gd name="T9" fmla="*/ 159 h 159"/>
                  <a:gd name="T10" fmla="*/ 188 w 188"/>
                  <a:gd name="T11" fmla="*/ 127 h 159"/>
                  <a:gd name="T12" fmla="*/ 188 w 188"/>
                  <a:gd name="T13" fmla="*/ 32 h 159"/>
                  <a:gd name="T14" fmla="*/ 156 w 188"/>
                  <a:gd name="T15" fmla="*/ 0 h 159"/>
                  <a:gd name="T16" fmla="*/ 32 w 18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59">
                    <a:moveTo>
                      <a:pt x="32" y="0"/>
                    </a:moveTo>
                    <a:cubicBezTo>
                      <a:pt x="14" y="0"/>
                      <a:pt x="0" y="14"/>
                      <a:pt x="0" y="32"/>
                    </a:cubicBezTo>
                    <a:cubicBezTo>
                      <a:pt x="0" y="127"/>
                      <a:pt x="0" y="127"/>
                      <a:pt x="0" y="127"/>
                    </a:cubicBezTo>
                    <a:cubicBezTo>
                      <a:pt x="0" y="144"/>
                      <a:pt x="14" y="159"/>
                      <a:pt x="32" y="159"/>
                    </a:cubicBezTo>
                    <a:cubicBezTo>
                      <a:pt x="156" y="159"/>
                      <a:pt x="156" y="159"/>
                      <a:pt x="156" y="159"/>
                    </a:cubicBezTo>
                    <a:cubicBezTo>
                      <a:pt x="173" y="159"/>
                      <a:pt x="188" y="144"/>
                      <a:pt x="188" y="127"/>
                    </a:cubicBezTo>
                    <a:cubicBezTo>
                      <a:pt x="188" y="32"/>
                      <a:pt x="188" y="32"/>
                      <a:pt x="188" y="32"/>
                    </a:cubicBezTo>
                    <a:cubicBezTo>
                      <a:pt x="188" y="14"/>
                      <a:pt x="173" y="0"/>
                      <a:pt x="156" y="0"/>
                    </a:cubicBezTo>
                    <a:lnTo>
                      <a:pt x="32"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 name="Freeform 115"/>
              <p:cNvSpPr>
                <a:spLocks/>
              </p:cNvSpPr>
              <p:nvPr/>
            </p:nvSpPr>
            <p:spPr bwMode="auto">
              <a:xfrm>
                <a:off x="3804" y="3327"/>
                <a:ext cx="27" cy="101"/>
              </a:xfrm>
              <a:custGeom>
                <a:avLst/>
                <a:gdLst>
                  <a:gd name="T0" fmla="*/ 11 w 43"/>
                  <a:gd name="T1" fmla="*/ 127 h 159"/>
                  <a:gd name="T2" fmla="*/ 11 w 43"/>
                  <a:gd name="T3" fmla="*/ 32 h 159"/>
                  <a:gd name="T4" fmla="*/ 43 w 43"/>
                  <a:gd name="T5" fmla="*/ 0 h 159"/>
                  <a:gd name="T6" fmla="*/ 32 w 43"/>
                  <a:gd name="T7" fmla="*/ 0 h 159"/>
                  <a:gd name="T8" fmla="*/ 0 w 43"/>
                  <a:gd name="T9" fmla="*/ 32 h 159"/>
                  <a:gd name="T10" fmla="*/ 0 w 43"/>
                  <a:gd name="T11" fmla="*/ 127 h 159"/>
                  <a:gd name="T12" fmla="*/ 32 w 43"/>
                  <a:gd name="T13" fmla="*/ 159 h 159"/>
                  <a:gd name="T14" fmla="*/ 43 w 43"/>
                  <a:gd name="T15" fmla="*/ 159 h 159"/>
                  <a:gd name="T16" fmla="*/ 11 w 43"/>
                  <a:gd name="T17" fmla="*/ 12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9">
                    <a:moveTo>
                      <a:pt x="11" y="127"/>
                    </a:moveTo>
                    <a:cubicBezTo>
                      <a:pt x="11" y="32"/>
                      <a:pt x="11" y="32"/>
                      <a:pt x="11" y="32"/>
                    </a:cubicBezTo>
                    <a:cubicBezTo>
                      <a:pt x="11" y="14"/>
                      <a:pt x="26" y="0"/>
                      <a:pt x="43" y="0"/>
                    </a:cubicBezTo>
                    <a:cubicBezTo>
                      <a:pt x="32" y="0"/>
                      <a:pt x="32" y="0"/>
                      <a:pt x="32" y="0"/>
                    </a:cubicBezTo>
                    <a:cubicBezTo>
                      <a:pt x="14" y="0"/>
                      <a:pt x="0" y="14"/>
                      <a:pt x="0" y="32"/>
                    </a:cubicBezTo>
                    <a:cubicBezTo>
                      <a:pt x="0" y="127"/>
                      <a:pt x="0" y="127"/>
                      <a:pt x="0" y="127"/>
                    </a:cubicBezTo>
                    <a:cubicBezTo>
                      <a:pt x="0" y="144"/>
                      <a:pt x="14" y="159"/>
                      <a:pt x="32" y="159"/>
                    </a:cubicBezTo>
                    <a:cubicBezTo>
                      <a:pt x="43" y="159"/>
                      <a:pt x="43" y="159"/>
                      <a:pt x="43" y="159"/>
                    </a:cubicBezTo>
                    <a:cubicBezTo>
                      <a:pt x="26" y="159"/>
                      <a:pt x="11" y="144"/>
                      <a:pt x="11" y="12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 name="Freeform 116"/>
              <p:cNvSpPr>
                <a:spLocks/>
              </p:cNvSpPr>
              <p:nvPr/>
            </p:nvSpPr>
            <p:spPr bwMode="auto">
              <a:xfrm>
                <a:off x="3822" y="3273"/>
                <a:ext cx="137" cy="182"/>
              </a:xfrm>
              <a:custGeom>
                <a:avLst/>
                <a:gdLst>
                  <a:gd name="T0" fmla="*/ 120 w 216"/>
                  <a:gd name="T1" fmla="*/ 0 h 289"/>
                  <a:gd name="T2" fmla="*/ 112 w 216"/>
                  <a:gd name="T3" fmla="*/ 0 h 289"/>
                  <a:gd name="T4" fmla="*/ 100 w 216"/>
                  <a:gd name="T5" fmla="*/ 0 h 289"/>
                  <a:gd name="T6" fmla="*/ 4 w 216"/>
                  <a:gd name="T7" fmla="*/ 98 h 289"/>
                  <a:gd name="T8" fmla="*/ 4 w 216"/>
                  <a:gd name="T9" fmla="*/ 289 h 289"/>
                  <a:gd name="T10" fmla="*/ 216 w 216"/>
                  <a:gd name="T11" fmla="*/ 289 h 289"/>
                  <a:gd name="T12" fmla="*/ 216 w 216"/>
                  <a:gd name="T13" fmla="*/ 84 h 289"/>
                  <a:gd name="T14" fmla="*/ 120 w 216"/>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89">
                    <a:moveTo>
                      <a:pt x="120" y="0"/>
                    </a:moveTo>
                    <a:cubicBezTo>
                      <a:pt x="120" y="0"/>
                      <a:pt x="113" y="0"/>
                      <a:pt x="112" y="0"/>
                    </a:cubicBezTo>
                    <a:cubicBezTo>
                      <a:pt x="107" y="0"/>
                      <a:pt x="100" y="0"/>
                      <a:pt x="100" y="0"/>
                    </a:cubicBezTo>
                    <a:cubicBezTo>
                      <a:pt x="0" y="6"/>
                      <a:pt x="4" y="98"/>
                      <a:pt x="4" y="98"/>
                    </a:cubicBezTo>
                    <a:cubicBezTo>
                      <a:pt x="4" y="289"/>
                      <a:pt x="4" y="289"/>
                      <a:pt x="4" y="289"/>
                    </a:cubicBezTo>
                    <a:cubicBezTo>
                      <a:pt x="216" y="289"/>
                      <a:pt x="216" y="289"/>
                      <a:pt x="216" y="289"/>
                    </a:cubicBezTo>
                    <a:cubicBezTo>
                      <a:pt x="216" y="84"/>
                      <a:pt x="216" y="84"/>
                      <a:pt x="216" y="84"/>
                    </a:cubicBezTo>
                    <a:cubicBezTo>
                      <a:pt x="216" y="84"/>
                      <a:pt x="205" y="9"/>
                      <a:pt x="120"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 name="Freeform 117"/>
              <p:cNvSpPr>
                <a:spLocks/>
              </p:cNvSpPr>
              <p:nvPr/>
            </p:nvSpPr>
            <p:spPr bwMode="auto">
              <a:xfrm>
                <a:off x="3887" y="3273"/>
                <a:ext cx="72" cy="182"/>
              </a:xfrm>
              <a:custGeom>
                <a:avLst/>
                <a:gdLst>
                  <a:gd name="T0" fmla="*/ 17 w 113"/>
                  <a:gd name="T1" fmla="*/ 0 h 289"/>
                  <a:gd name="T2" fmla="*/ 9 w 113"/>
                  <a:gd name="T3" fmla="*/ 0 h 289"/>
                  <a:gd name="T4" fmla="*/ 0 w 113"/>
                  <a:gd name="T5" fmla="*/ 0 h 289"/>
                  <a:gd name="T6" fmla="*/ 2 w 113"/>
                  <a:gd name="T7" fmla="*/ 0 h 289"/>
                  <a:gd name="T8" fmla="*/ 99 w 113"/>
                  <a:gd name="T9" fmla="*/ 98 h 289"/>
                  <a:gd name="T10" fmla="*/ 99 w 113"/>
                  <a:gd name="T11" fmla="*/ 289 h 289"/>
                  <a:gd name="T12" fmla="*/ 113 w 113"/>
                  <a:gd name="T13" fmla="*/ 289 h 289"/>
                  <a:gd name="T14" fmla="*/ 113 w 113"/>
                  <a:gd name="T15" fmla="*/ 84 h 289"/>
                  <a:gd name="T16" fmla="*/ 17 w 113"/>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89">
                    <a:moveTo>
                      <a:pt x="17" y="0"/>
                    </a:moveTo>
                    <a:cubicBezTo>
                      <a:pt x="17" y="0"/>
                      <a:pt x="10" y="0"/>
                      <a:pt x="9" y="0"/>
                    </a:cubicBezTo>
                    <a:cubicBezTo>
                      <a:pt x="6" y="0"/>
                      <a:pt x="2" y="0"/>
                      <a:pt x="0" y="0"/>
                    </a:cubicBezTo>
                    <a:cubicBezTo>
                      <a:pt x="1" y="0"/>
                      <a:pt x="2" y="0"/>
                      <a:pt x="2" y="0"/>
                    </a:cubicBezTo>
                    <a:cubicBezTo>
                      <a:pt x="88" y="9"/>
                      <a:pt x="99" y="98"/>
                      <a:pt x="99" y="98"/>
                    </a:cubicBezTo>
                    <a:cubicBezTo>
                      <a:pt x="99" y="289"/>
                      <a:pt x="99" y="289"/>
                      <a:pt x="99" y="289"/>
                    </a:cubicBezTo>
                    <a:cubicBezTo>
                      <a:pt x="113" y="289"/>
                      <a:pt x="113" y="289"/>
                      <a:pt x="113" y="289"/>
                    </a:cubicBezTo>
                    <a:cubicBezTo>
                      <a:pt x="113" y="84"/>
                      <a:pt x="113" y="84"/>
                      <a:pt x="113" y="84"/>
                    </a:cubicBezTo>
                    <a:cubicBezTo>
                      <a:pt x="113" y="84"/>
                      <a:pt x="102" y="9"/>
                      <a:pt x="17" y="0"/>
                    </a:cubicBezTo>
                    <a:close/>
                  </a:path>
                </a:pathLst>
              </a:custGeom>
              <a:solidFill>
                <a:srgbClr val="400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 name="Freeform 118"/>
              <p:cNvSpPr>
                <a:spLocks/>
              </p:cNvSpPr>
              <p:nvPr/>
            </p:nvSpPr>
            <p:spPr bwMode="auto">
              <a:xfrm>
                <a:off x="3884" y="3285"/>
                <a:ext cx="34" cy="86"/>
              </a:xfrm>
              <a:custGeom>
                <a:avLst/>
                <a:gdLst>
                  <a:gd name="T0" fmla="*/ 0 w 34"/>
                  <a:gd name="T1" fmla="*/ 0 h 86"/>
                  <a:gd name="T2" fmla="*/ 34 w 34"/>
                  <a:gd name="T3" fmla="*/ 86 h 86"/>
                  <a:gd name="T4" fmla="*/ 34 w 34"/>
                  <a:gd name="T5" fmla="*/ 0 h 86"/>
                  <a:gd name="T6" fmla="*/ 0 w 34"/>
                  <a:gd name="T7" fmla="*/ 0 h 86"/>
                </a:gdLst>
                <a:ahLst/>
                <a:cxnLst>
                  <a:cxn ang="0">
                    <a:pos x="T0" y="T1"/>
                  </a:cxn>
                  <a:cxn ang="0">
                    <a:pos x="T2" y="T3"/>
                  </a:cxn>
                  <a:cxn ang="0">
                    <a:pos x="T4" y="T5"/>
                  </a:cxn>
                  <a:cxn ang="0">
                    <a:pos x="T6" y="T7"/>
                  </a:cxn>
                </a:cxnLst>
                <a:rect l="0" t="0" r="r" b="b"/>
                <a:pathLst>
                  <a:path w="34" h="86">
                    <a:moveTo>
                      <a:pt x="0" y="0"/>
                    </a:moveTo>
                    <a:lnTo>
                      <a:pt x="34" y="86"/>
                    </a:lnTo>
                    <a:lnTo>
                      <a:pt x="3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 name="Oval 119"/>
              <p:cNvSpPr>
                <a:spLocks noChangeArrowheads="1"/>
              </p:cNvSpPr>
              <p:nvPr/>
            </p:nvSpPr>
            <p:spPr bwMode="auto">
              <a:xfrm>
                <a:off x="3907" y="3304"/>
                <a:ext cx="6" cy="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 name="Oval 120"/>
              <p:cNvSpPr>
                <a:spLocks noChangeArrowheads="1"/>
              </p:cNvSpPr>
              <p:nvPr/>
            </p:nvSpPr>
            <p:spPr bwMode="auto">
              <a:xfrm>
                <a:off x="3907" y="3317"/>
                <a:ext cx="6" cy="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 name="Freeform 121"/>
              <p:cNvSpPr>
                <a:spLocks/>
              </p:cNvSpPr>
              <p:nvPr/>
            </p:nvSpPr>
            <p:spPr bwMode="auto">
              <a:xfrm>
                <a:off x="3821" y="3273"/>
                <a:ext cx="75" cy="182"/>
              </a:xfrm>
              <a:custGeom>
                <a:avLst/>
                <a:gdLst>
                  <a:gd name="T0" fmla="*/ 116 w 119"/>
                  <a:gd name="T1" fmla="*/ 0 h 289"/>
                  <a:gd name="T2" fmla="*/ 119 w 119"/>
                  <a:gd name="T3" fmla="*/ 0 h 289"/>
                  <a:gd name="T4" fmla="*/ 114 w 119"/>
                  <a:gd name="T5" fmla="*/ 0 h 289"/>
                  <a:gd name="T6" fmla="*/ 102 w 119"/>
                  <a:gd name="T7" fmla="*/ 0 h 289"/>
                  <a:gd name="T8" fmla="*/ 6 w 119"/>
                  <a:gd name="T9" fmla="*/ 98 h 289"/>
                  <a:gd name="T10" fmla="*/ 6 w 119"/>
                  <a:gd name="T11" fmla="*/ 289 h 289"/>
                  <a:gd name="T12" fmla="*/ 20 w 119"/>
                  <a:gd name="T13" fmla="*/ 289 h 289"/>
                  <a:gd name="T14" fmla="*/ 20 w 119"/>
                  <a:gd name="T15" fmla="*/ 98 h 289"/>
                  <a:gd name="T16" fmla="*/ 116 w 11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89">
                    <a:moveTo>
                      <a:pt x="116" y="0"/>
                    </a:moveTo>
                    <a:cubicBezTo>
                      <a:pt x="116" y="0"/>
                      <a:pt x="118" y="0"/>
                      <a:pt x="119" y="0"/>
                    </a:cubicBezTo>
                    <a:cubicBezTo>
                      <a:pt x="117" y="0"/>
                      <a:pt x="114" y="0"/>
                      <a:pt x="114" y="0"/>
                    </a:cubicBezTo>
                    <a:cubicBezTo>
                      <a:pt x="109" y="0"/>
                      <a:pt x="102" y="0"/>
                      <a:pt x="102" y="0"/>
                    </a:cubicBezTo>
                    <a:cubicBezTo>
                      <a:pt x="0" y="8"/>
                      <a:pt x="6" y="98"/>
                      <a:pt x="6" y="98"/>
                    </a:cubicBezTo>
                    <a:cubicBezTo>
                      <a:pt x="6" y="289"/>
                      <a:pt x="6" y="289"/>
                      <a:pt x="6" y="289"/>
                    </a:cubicBezTo>
                    <a:cubicBezTo>
                      <a:pt x="20" y="289"/>
                      <a:pt x="20" y="289"/>
                      <a:pt x="20" y="289"/>
                    </a:cubicBezTo>
                    <a:cubicBezTo>
                      <a:pt x="20" y="98"/>
                      <a:pt x="20" y="98"/>
                      <a:pt x="20" y="98"/>
                    </a:cubicBezTo>
                    <a:cubicBezTo>
                      <a:pt x="20" y="98"/>
                      <a:pt x="31" y="9"/>
                      <a:pt x="116" y="0"/>
                    </a:cubicBez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 name="Freeform 122"/>
              <p:cNvSpPr>
                <a:spLocks/>
              </p:cNvSpPr>
              <p:nvPr/>
            </p:nvSpPr>
            <p:spPr bwMode="auto">
              <a:xfrm>
                <a:off x="3967" y="3466"/>
                <a:ext cx="115" cy="183"/>
              </a:xfrm>
              <a:custGeom>
                <a:avLst/>
                <a:gdLst>
                  <a:gd name="T0" fmla="*/ 171 w 182"/>
                  <a:gd name="T1" fmla="*/ 291 h 291"/>
                  <a:gd name="T2" fmla="*/ 121 w 182"/>
                  <a:gd name="T3" fmla="*/ 291 h 291"/>
                  <a:gd name="T4" fmla="*/ 107 w 182"/>
                  <a:gd name="T5" fmla="*/ 61 h 291"/>
                  <a:gd name="T6" fmla="*/ 0 w 182"/>
                  <a:gd name="T7" fmla="*/ 61 h 291"/>
                  <a:gd name="T8" fmla="*/ 0 w 182"/>
                  <a:gd name="T9" fmla="*/ 0 h 291"/>
                  <a:gd name="T10" fmla="*/ 152 w 182"/>
                  <a:gd name="T11" fmla="*/ 0 h 291"/>
                  <a:gd name="T12" fmla="*/ 182 w 182"/>
                  <a:gd name="T13" fmla="*/ 30 h 291"/>
                  <a:gd name="T14" fmla="*/ 171 w 182"/>
                  <a:gd name="T15" fmla="*/ 291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91">
                    <a:moveTo>
                      <a:pt x="171" y="291"/>
                    </a:moveTo>
                    <a:cubicBezTo>
                      <a:pt x="121" y="291"/>
                      <a:pt x="121" y="291"/>
                      <a:pt x="121" y="291"/>
                    </a:cubicBezTo>
                    <a:cubicBezTo>
                      <a:pt x="107" y="61"/>
                      <a:pt x="107" y="61"/>
                      <a:pt x="107" y="61"/>
                    </a:cubicBezTo>
                    <a:cubicBezTo>
                      <a:pt x="0" y="61"/>
                      <a:pt x="0" y="61"/>
                      <a:pt x="0" y="61"/>
                    </a:cubicBezTo>
                    <a:cubicBezTo>
                      <a:pt x="0" y="0"/>
                      <a:pt x="0" y="0"/>
                      <a:pt x="0" y="0"/>
                    </a:cubicBezTo>
                    <a:cubicBezTo>
                      <a:pt x="152" y="0"/>
                      <a:pt x="152" y="0"/>
                      <a:pt x="152" y="0"/>
                    </a:cubicBezTo>
                    <a:cubicBezTo>
                      <a:pt x="168" y="0"/>
                      <a:pt x="182" y="14"/>
                      <a:pt x="182" y="30"/>
                    </a:cubicBezTo>
                    <a:lnTo>
                      <a:pt x="171" y="29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 name="Freeform 123"/>
              <p:cNvSpPr>
                <a:spLocks/>
              </p:cNvSpPr>
              <p:nvPr/>
            </p:nvSpPr>
            <p:spPr bwMode="auto">
              <a:xfrm>
                <a:off x="4036" y="3466"/>
                <a:ext cx="46" cy="26"/>
              </a:xfrm>
              <a:custGeom>
                <a:avLst/>
                <a:gdLst>
                  <a:gd name="T0" fmla="*/ 71 w 72"/>
                  <a:gd name="T1" fmla="*/ 41 h 41"/>
                  <a:gd name="T2" fmla="*/ 72 w 72"/>
                  <a:gd name="T3" fmla="*/ 30 h 41"/>
                  <a:gd name="T4" fmla="*/ 42 w 72"/>
                  <a:gd name="T5" fmla="*/ 0 h 41"/>
                  <a:gd name="T6" fmla="*/ 0 w 72"/>
                  <a:gd name="T7" fmla="*/ 0 h 41"/>
                  <a:gd name="T8" fmla="*/ 9 w 72"/>
                  <a:gd name="T9" fmla="*/ 15 h 41"/>
                  <a:gd name="T10" fmla="*/ 42 w 72"/>
                  <a:gd name="T11" fmla="*/ 15 h 41"/>
                  <a:gd name="T12" fmla="*/ 71 w 7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72" h="41">
                    <a:moveTo>
                      <a:pt x="71" y="41"/>
                    </a:moveTo>
                    <a:cubicBezTo>
                      <a:pt x="72" y="30"/>
                      <a:pt x="72" y="30"/>
                      <a:pt x="72" y="30"/>
                    </a:cubicBezTo>
                    <a:cubicBezTo>
                      <a:pt x="72" y="14"/>
                      <a:pt x="58" y="0"/>
                      <a:pt x="42" y="0"/>
                    </a:cubicBezTo>
                    <a:cubicBezTo>
                      <a:pt x="0" y="0"/>
                      <a:pt x="0" y="0"/>
                      <a:pt x="0" y="0"/>
                    </a:cubicBezTo>
                    <a:cubicBezTo>
                      <a:pt x="9" y="15"/>
                      <a:pt x="9" y="15"/>
                      <a:pt x="9" y="15"/>
                    </a:cubicBezTo>
                    <a:cubicBezTo>
                      <a:pt x="42" y="15"/>
                      <a:pt x="42" y="15"/>
                      <a:pt x="42" y="15"/>
                    </a:cubicBezTo>
                    <a:cubicBezTo>
                      <a:pt x="57" y="15"/>
                      <a:pt x="69" y="26"/>
                      <a:pt x="71" y="41"/>
                    </a:cubicBez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4" name="Freeform 124"/>
              <p:cNvSpPr>
                <a:spLocks/>
              </p:cNvSpPr>
              <p:nvPr/>
            </p:nvSpPr>
            <p:spPr bwMode="auto">
              <a:xfrm>
                <a:off x="4041" y="3632"/>
                <a:ext cx="96" cy="47"/>
              </a:xfrm>
              <a:custGeom>
                <a:avLst/>
                <a:gdLst>
                  <a:gd name="T0" fmla="*/ 140 w 152"/>
                  <a:gd name="T1" fmla="*/ 36 h 75"/>
                  <a:gd name="T2" fmla="*/ 66 w 152"/>
                  <a:gd name="T3" fmla="*/ 1 h 75"/>
                  <a:gd name="T4" fmla="*/ 66 w 152"/>
                  <a:gd name="T5" fmla="*/ 1 h 75"/>
                  <a:gd name="T6" fmla="*/ 62 w 152"/>
                  <a:gd name="T7" fmla="*/ 0 h 75"/>
                  <a:gd name="T8" fmla="*/ 54 w 152"/>
                  <a:gd name="T9" fmla="*/ 6 h 75"/>
                  <a:gd name="T10" fmla="*/ 54 w 152"/>
                  <a:gd name="T11" fmla="*/ 6 h 75"/>
                  <a:gd name="T12" fmla="*/ 27 w 152"/>
                  <a:gd name="T13" fmla="*/ 25 h 75"/>
                  <a:gd name="T14" fmla="*/ 2 w 152"/>
                  <a:gd name="T15" fmla="*/ 9 h 75"/>
                  <a:gd name="T16" fmla="*/ 1 w 152"/>
                  <a:gd name="T17" fmla="*/ 62 h 75"/>
                  <a:gd name="T18" fmla="*/ 12 w 152"/>
                  <a:gd name="T19" fmla="*/ 72 h 75"/>
                  <a:gd name="T20" fmla="*/ 142 w 152"/>
                  <a:gd name="T21" fmla="*/ 74 h 75"/>
                  <a:gd name="T22" fmla="*/ 150 w 152"/>
                  <a:gd name="T23" fmla="*/ 65 h 75"/>
                  <a:gd name="T24" fmla="*/ 150 w 152"/>
                  <a:gd name="T25" fmla="*/ 48 h 75"/>
                  <a:gd name="T26" fmla="*/ 140 w 152"/>
                  <a:gd name="T2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5">
                    <a:moveTo>
                      <a:pt x="140" y="36"/>
                    </a:moveTo>
                    <a:cubicBezTo>
                      <a:pt x="128" y="29"/>
                      <a:pt x="66" y="1"/>
                      <a:pt x="66" y="1"/>
                    </a:cubicBezTo>
                    <a:cubicBezTo>
                      <a:pt x="66" y="1"/>
                      <a:pt x="66" y="1"/>
                      <a:pt x="66" y="1"/>
                    </a:cubicBezTo>
                    <a:cubicBezTo>
                      <a:pt x="65" y="0"/>
                      <a:pt x="63" y="0"/>
                      <a:pt x="62" y="0"/>
                    </a:cubicBezTo>
                    <a:cubicBezTo>
                      <a:pt x="58" y="0"/>
                      <a:pt x="55" y="2"/>
                      <a:pt x="54" y="6"/>
                    </a:cubicBezTo>
                    <a:cubicBezTo>
                      <a:pt x="54" y="6"/>
                      <a:pt x="54" y="6"/>
                      <a:pt x="54" y="6"/>
                    </a:cubicBezTo>
                    <a:cubicBezTo>
                      <a:pt x="53" y="13"/>
                      <a:pt x="45" y="25"/>
                      <a:pt x="27" y="25"/>
                    </a:cubicBezTo>
                    <a:cubicBezTo>
                      <a:pt x="2" y="9"/>
                      <a:pt x="2" y="9"/>
                      <a:pt x="2" y="9"/>
                    </a:cubicBezTo>
                    <a:cubicBezTo>
                      <a:pt x="1" y="62"/>
                      <a:pt x="1" y="62"/>
                      <a:pt x="1" y="62"/>
                    </a:cubicBezTo>
                    <a:cubicBezTo>
                      <a:pt x="1" y="62"/>
                      <a:pt x="0" y="72"/>
                      <a:pt x="12" y="72"/>
                    </a:cubicBezTo>
                    <a:cubicBezTo>
                      <a:pt x="142" y="74"/>
                      <a:pt x="142" y="74"/>
                      <a:pt x="142" y="74"/>
                    </a:cubicBezTo>
                    <a:cubicBezTo>
                      <a:pt x="142" y="74"/>
                      <a:pt x="150" y="75"/>
                      <a:pt x="150" y="65"/>
                    </a:cubicBezTo>
                    <a:cubicBezTo>
                      <a:pt x="150" y="48"/>
                      <a:pt x="150" y="48"/>
                      <a:pt x="150" y="48"/>
                    </a:cubicBezTo>
                    <a:cubicBezTo>
                      <a:pt x="150" y="48"/>
                      <a:pt x="152" y="42"/>
                      <a:pt x="140"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 name="Freeform 125"/>
              <p:cNvSpPr>
                <a:spLocks/>
              </p:cNvSpPr>
              <p:nvPr/>
            </p:nvSpPr>
            <p:spPr bwMode="auto">
              <a:xfrm>
                <a:off x="3825" y="3455"/>
                <a:ext cx="282" cy="206"/>
              </a:xfrm>
              <a:custGeom>
                <a:avLst/>
                <a:gdLst>
                  <a:gd name="T0" fmla="*/ 353 w 445"/>
                  <a:gd name="T1" fmla="*/ 43 h 326"/>
                  <a:gd name="T2" fmla="*/ 317 w 445"/>
                  <a:gd name="T3" fmla="*/ 0 h 326"/>
                  <a:gd name="T4" fmla="*/ 257 w 445"/>
                  <a:gd name="T5" fmla="*/ 0 h 326"/>
                  <a:gd name="T6" fmla="*/ 0 w 445"/>
                  <a:gd name="T7" fmla="*/ 0 h 326"/>
                  <a:gd name="T8" fmla="*/ 0 w 445"/>
                  <a:gd name="T9" fmla="*/ 0 h 326"/>
                  <a:gd name="T10" fmla="*/ 74 w 445"/>
                  <a:gd name="T11" fmla="*/ 78 h 326"/>
                  <a:gd name="T12" fmla="*/ 74 w 445"/>
                  <a:gd name="T13" fmla="*/ 78 h 326"/>
                  <a:gd name="T14" fmla="*/ 280 w 445"/>
                  <a:gd name="T15" fmla="*/ 78 h 326"/>
                  <a:gd name="T16" fmla="*/ 386 w 445"/>
                  <a:gd name="T17" fmla="*/ 326 h 326"/>
                  <a:gd name="T18" fmla="*/ 445 w 445"/>
                  <a:gd name="T19" fmla="*/ 326 h 326"/>
                  <a:gd name="T20" fmla="*/ 353 w 445"/>
                  <a:gd name="T21" fmla="*/ 4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5" h="326">
                    <a:moveTo>
                      <a:pt x="353" y="43"/>
                    </a:moveTo>
                    <a:cubicBezTo>
                      <a:pt x="344" y="16"/>
                      <a:pt x="327" y="0"/>
                      <a:pt x="317" y="0"/>
                    </a:cubicBezTo>
                    <a:cubicBezTo>
                      <a:pt x="257" y="0"/>
                      <a:pt x="257" y="0"/>
                      <a:pt x="257" y="0"/>
                    </a:cubicBezTo>
                    <a:cubicBezTo>
                      <a:pt x="0" y="0"/>
                      <a:pt x="0" y="0"/>
                      <a:pt x="0" y="0"/>
                    </a:cubicBezTo>
                    <a:cubicBezTo>
                      <a:pt x="0" y="0"/>
                      <a:pt x="0" y="0"/>
                      <a:pt x="0" y="0"/>
                    </a:cubicBezTo>
                    <a:cubicBezTo>
                      <a:pt x="0" y="42"/>
                      <a:pt x="33" y="76"/>
                      <a:pt x="74" y="78"/>
                    </a:cubicBezTo>
                    <a:cubicBezTo>
                      <a:pt x="74" y="78"/>
                      <a:pt x="74" y="78"/>
                      <a:pt x="74" y="78"/>
                    </a:cubicBezTo>
                    <a:cubicBezTo>
                      <a:pt x="75" y="78"/>
                      <a:pt x="280" y="78"/>
                      <a:pt x="280" y="78"/>
                    </a:cubicBezTo>
                    <a:cubicBezTo>
                      <a:pt x="386" y="326"/>
                      <a:pt x="386" y="326"/>
                      <a:pt x="386" y="326"/>
                    </a:cubicBezTo>
                    <a:cubicBezTo>
                      <a:pt x="445" y="326"/>
                      <a:pt x="445" y="326"/>
                      <a:pt x="445" y="326"/>
                    </a:cubicBezTo>
                    <a:lnTo>
                      <a:pt x="353" y="43"/>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 name="Freeform 126"/>
              <p:cNvSpPr>
                <a:spLocks/>
              </p:cNvSpPr>
              <p:nvPr/>
            </p:nvSpPr>
            <p:spPr bwMode="auto">
              <a:xfrm>
                <a:off x="3845" y="3495"/>
                <a:ext cx="227" cy="166"/>
              </a:xfrm>
              <a:custGeom>
                <a:avLst/>
                <a:gdLst>
                  <a:gd name="T0" fmla="*/ 354 w 359"/>
                  <a:gd name="T1" fmla="*/ 263 h 263"/>
                  <a:gd name="T2" fmla="*/ 359 w 359"/>
                  <a:gd name="T3" fmla="*/ 263 h 263"/>
                  <a:gd name="T4" fmla="*/ 288 w 359"/>
                  <a:gd name="T5" fmla="*/ 43 h 263"/>
                  <a:gd name="T6" fmla="*/ 252 w 359"/>
                  <a:gd name="T7" fmla="*/ 0 h 263"/>
                  <a:gd name="T8" fmla="*/ 192 w 359"/>
                  <a:gd name="T9" fmla="*/ 0 h 263"/>
                  <a:gd name="T10" fmla="*/ 0 w 359"/>
                  <a:gd name="T11" fmla="*/ 0 h 263"/>
                  <a:gd name="T12" fmla="*/ 42 w 359"/>
                  <a:gd name="T13" fmla="*/ 15 h 263"/>
                  <a:gd name="T14" fmla="*/ 42 w 359"/>
                  <a:gd name="T15" fmla="*/ 15 h 263"/>
                  <a:gd name="T16" fmla="*/ 248 w 359"/>
                  <a:gd name="T17" fmla="*/ 15 h 263"/>
                  <a:gd name="T18" fmla="*/ 354 w 359"/>
                  <a:gd name="T1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263">
                    <a:moveTo>
                      <a:pt x="354" y="263"/>
                    </a:moveTo>
                    <a:cubicBezTo>
                      <a:pt x="359" y="263"/>
                      <a:pt x="359" y="263"/>
                      <a:pt x="359" y="263"/>
                    </a:cubicBezTo>
                    <a:cubicBezTo>
                      <a:pt x="288" y="43"/>
                      <a:pt x="288" y="43"/>
                      <a:pt x="288" y="43"/>
                    </a:cubicBezTo>
                    <a:cubicBezTo>
                      <a:pt x="279" y="15"/>
                      <a:pt x="262" y="0"/>
                      <a:pt x="252" y="0"/>
                    </a:cubicBezTo>
                    <a:cubicBezTo>
                      <a:pt x="192" y="0"/>
                      <a:pt x="192" y="0"/>
                      <a:pt x="192" y="0"/>
                    </a:cubicBezTo>
                    <a:cubicBezTo>
                      <a:pt x="0" y="0"/>
                      <a:pt x="0" y="0"/>
                      <a:pt x="0" y="0"/>
                    </a:cubicBezTo>
                    <a:cubicBezTo>
                      <a:pt x="12" y="9"/>
                      <a:pt x="26" y="14"/>
                      <a:pt x="42" y="15"/>
                    </a:cubicBezTo>
                    <a:cubicBezTo>
                      <a:pt x="42" y="15"/>
                      <a:pt x="42" y="15"/>
                      <a:pt x="42" y="15"/>
                    </a:cubicBezTo>
                    <a:cubicBezTo>
                      <a:pt x="43" y="15"/>
                      <a:pt x="248" y="15"/>
                      <a:pt x="248" y="15"/>
                    </a:cubicBezTo>
                    <a:lnTo>
                      <a:pt x="354" y="263"/>
                    </a:ln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 name="Freeform 127"/>
              <p:cNvSpPr>
                <a:spLocks/>
              </p:cNvSpPr>
              <p:nvPr/>
            </p:nvSpPr>
            <p:spPr bwMode="auto">
              <a:xfrm>
                <a:off x="4062" y="3639"/>
                <a:ext cx="97" cy="48"/>
              </a:xfrm>
              <a:custGeom>
                <a:avLst/>
                <a:gdLst>
                  <a:gd name="T0" fmla="*/ 141 w 153"/>
                  <a:gd name="T1" fmla="*/ 36 h 76"/>
                  <a:gd name="T2" fmla="*/ 66 w 153"/>
                  <a:gd name="T3" fmla="*/ 1 h 76"/>
                  <a:gd name="T4" fmla="*/ 66 w 153"/>
                  <a:gd name="T5" fmla="*/ 1 h 76"/>
                  <a:gd name="T6" fmla="*/ 62 w 153"/>
                  <a:gd name="T7" fmla="*/ 0 h 76"/>
                  <a:gd name="T8" fmla="*/ 55 w 153"/>
                  <a:gd name="T9" fmla="*/ 7 h 76"/>
                  <a:gd name="T10" fmla="*/ 54 w 153"/>
                  <a:gd name="T11" fmla="*/ 7 h 76"/>
                  <a:gd name="T12" fmla="*/ 28 w 153"/>
                  <a:gd name="T13" fmla="*/ 26 h 76"/>
                  <a:gd name="T14" fmla="*/ 2 w 153"/>
                  <a:gd name="T15" fmla="*/ 10 h 76"/>
                  <a:gd name="T16" fmla="*/ 2 w 153"/>
                  <a:gd name="T17" fmla="*/ 63 h 76"/>
                  <a:gd name="T18" fmla="*/ 12 w 153"/>
                  <a:gd name="T19" fmla="*/ 73 h 76"/>
                  <a:gd name="T20" fmla="*/ 142 w 153"/>
                  <a:gd name="T21" fmla="*/ 74 h 76"/>
                  <a:gd name="T22" fmla="*/ 151 w 153"/>
                  <a:gd name="T23" fmla="*/ 66 h 76"/>
                  <a:gd name="T24" fmla="*/ 151 w 153"/>
                  <a:gd name="T25" fmla="*/ 49 h 76"/>
                  <a:gd name="T26" fmla="*/ 141 w 153"/>
                  <a:gd name="T27"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76">
                    <a:moveTo>
                      <a:pt x="141" y="36"/>
                    </a:moveTo>
                    <a:cubicBezTo>
                      <a:pt x="128" y="30"/>
                      <a:pt x="66" y="1"/>
                      <a:pt x="66" y="1"/>
                    </a:cubicBezTo>
                    <a:cubicBezTo>
                      <a:pt x="66" y="1"/>
                      <a:pt x="66" y="1"/>
                      <a:pt x="66" y="1"/>
                    </a:cubicBezTo>
                    <a:cubicBezTo>
                      <a:pt x="65" y="1"/>
                      <a:pt x="64" y="0"/>
                      <a:pt x="62" y="0"/>
                    </a:cubicBezTo>
                    <a:cubicBezTo>
                      <a:pt x="59" y="0"/>
                      <a:pt x="55" y="3"/>
                      <a:pt x="55" y="7"/>
                    </a:cubicBezTo>
                    <a:cubicBezTo>
                      <a:pt x="54" y="7"/>
                      <a:pt x="54" y="7"/>
                      <a:pt x="54" y="7"/>
                    </a:cubicBezTo>
                    <a:cubicBezTo>
                      <a:pt x="53" y="14"/>
                      <a:pt x="46" y="26"/>
                      <a:pt x="28" y="26"/>
                    </a:cubicBezTo>
                    <a:cubicBezTo>
                      <a:pt x="2" y="10"/>
                      <a:pt x="2" y="10"/>
                      <a:pt x="2" y="10"/>
                    </a:cubicBezTo>
                    <a:cubicBezTo>
                      <a:pt x="2" y="63"/>
                      <a:pt x="2" y="63"/>
                      <a:pt x="2" y="63"/>
                    </a:cubicBezTo>
                    <a:cubicBezTo>
                      <a:pt x="2" y="63"/>
                      <a:pt x="0" y="73"/>
                      <a:pt x="12" y="73"/>
                    </a:cubicBezTo>
                    <a:cubicBezTo>
                      <a:pt x="142" y="74"/>
                      <a:pt x="142" y="74"/>
                      <a:pt x="142" y="74"/>
                    </a:cubicBezTo>
                    <a:cubicBezTo>
                      <a:pt x="142" y="74"/>
                      <a:pt x="150" y="76"/>
                      <a:pt x="151" y="66"/>
                    </a:cubicBezTo>
                    <a:cubicBezTo>
                      <a:pt x="151" y="49"/>
                      <a:pt x="151" y="49"/>
                      <a:pt x="151" y="49"/>
                    </a:cubicBezTo>
                    <a:cubicBezTo>
                      <a:pt x="151" y="49"/>
                      <a:pt x="153" y="43"/>
                      <a:pt x="141"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 name="Freeform 128"/>
              <p:cNvSpPr>
                <a:spLocks/>
              </p:cNvSpPr>
              <p:nvPr/>
            </p:nvSpPr>
            <p:spPr bwMode="auto">
              <a:xfrm>
                <a:off x="3856" y="3406"/>
                <a:ext cx="581" cy="357"/>
              </a:xfrm>
              <a:custGeom>
                <a:avLst/>
                <a:gdLst>
                  <a:gd name="T0" fmla="*/ 540 w 916"/>
                  <a:gd name="T1" fmla="*/ 67 h 568"/>
                  <a:gd name="T2" fmla="*/ 916 w 916"/>
                  <a:gd name="T3" fmla="*/ 34 h 568"/>
                  <a:gd name="T4" fmla="*/ 458 w 916"/>
                  <a:gd name="T5" fmla="*/ 0 h 568"/>
                  <a:gd name="T6" fmla="*/ 0 w 916"/>
                  <a:gd name="T7" fmla="*/ 34 h 568"/>
                  <a:gd name="T8" fmla="*/ 375 w 916"/>
                  <a:gd name="T9" fmla="*/ 67 h 568"/>
                  <a:gd name="T10" fmla="*/ 434 w 916"/>
                  <a:gd name="T11" fmla="*/ 178 h 568"/>
                  <a:gd name="T12" fmla="*/ 434 w 916"/>
                  <a:gd name="T13" fmla="*/ 436 h 568"/>
                  <a:gd name="T14" fmla="*/ 330 w 916"/>
                  <a:gd name="T15" fmla="*/ 505 h 568"/>
                  <a:gd name="T16" fmla="*/ 246 w 916"/>
                  <a:gd name="T17" fmla="*/ 533 h 568"/>
                  <a:gd name="T18" fmla="*/ 458 w 916"/>
                  <a:gd name="T19" fmla="*/ 568 h 568"/>
                  <a:gd name="T20" fmla="*/ 670 w 916"/>
                  <a:gd name="T21" fmla="*/ 533 h 568"/>
                  <a:gd name="T22" fmla="*/ 586 w 916"/>
                  <a:gd name="T23" fmla="*/ 505 h 568"/>
                  <a:gd name="T24" fmla="*/ 482 w 916"/>
                  <a:gd name="T25" fmla="*/ 436 h 568"/>
                  <a:gd name="T26" fmla="*/ 482 w 916"/>
                  <a:gd name="T27" fmla="*/ 178 h 568"/>
                  <a:gd name="T28" fmla="*/ 540 w 916"/>
                  <a:gd name="T29" fmla="*/ 6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6" h="568">
                    <a:moveTo>
                      <a:pt x="540" y="67"/>
                    </a:moveTo>
                    <a:cubicBezTo>
                      <a:pt x="754" y="64"/>
                      <a:pt x="916" y="50"/>
                      <a:pt x="916" y="34"/>
                    </a:cubicBezTo>
                    <a:cubicBezTo>
                      <a:pt x="916" y="15"/>
                      <a:pt x="711" y="0"/>
                      <a:pt x="458" y="0"/>
                    </a:cubicBezTo>
                    <a:cubicBezTo>
                      <a:pt x="205" y="0"/>
                      <a:pt x="0" y="15"/>
                      <a:pt x="0" y="34"/>
                    </a:cubicBezTo>
                    <a:cubicBezTo>
                      <a:pt x="0" y="50"/>
                      <a:pt x="162" y="64"/>
                      <a:pt x="375" y="67"/>
                    </a:cubicBezTo>
                    <a:cubicBezTo>
                      <a:pt x="394" y="83"/>
                      <a:pt x="423" y="117"/>
                      <a:pt x="434" y="178"/>
                    </a:cubicBezTo>
                    <a:cubicBezTo>
                      <a:pt x="434" y="436"/>
                      <a:pt x="434" y="436"/>
                      <a:pt x="434" y="436"/>
                    </a:cubicBezTo>
                    <a:cubicBezTo>
                      <a:pt x="424" y="461"/>
                      <a:pt x="396" y="490"/>
                      <a:pt x="330" y="505"/>
                    </a:cubicBezTo>
                    <a:cubicBezTo>
                      <a:pt x="279" y="512"/>
                      <a:pt x="246" y="522"/>
                      <a:pt x="246" y="533"/>
                    </a:cubicBezTo>
                    <a:cubicBezTo>
                      <a:pt x="246" y="553"/>
                      <a:pt x="341" y="568"/>
                      <a:pt x="458" y="568"/>
                    </a:cubicBezTo>
                    <a:cubicBezTo>
                      <a:pt x="575" y="568"/>
                      <a:pt x="670" y="553"/>
                      <a:pt x="670" y="533"/>
                    </a:cubicBezTo>
                    <a:cubicBezTo>
                      <a:pt x="670" y="522"/>
                      <a:pt x="637" y="512"/>
                      <a:pt x="586" y="505"/>
                    </a:cubicBezTo>
                    <a:cubicBezTo>
                      <a:pt x="519" y="490"/>
                      <a:pt x="492" y="461"/>
                      <a:pt x="482" y="436"/>
                    </a:cubicBezTo>
                    <a:cubicBezTo>
                      <a:pt x="482" y="178"/>
                      <a:pt x="482" y="178"/>
                      <a:pt x="482" y="178"/>
                    </a:cubicBezTo>
                    <a:cubicBezTo>
                      <a:pt x="493" y="117"/>
                      <a:pt x="522" y="83"/>
                      <a:pt x="54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 name="Freeform 129"/>
              <p:cNvSpPr>
                <a:spLocks/>
              </p:cNvSpPr>
              <p:nvPr/>
            </p:nvSpPr>
            <p:spPr bwMode="auto">
              <a:xfrm>
                <a:off x="3985" y="3440"/>
                <a:ext cx="322" cy="49"/>
              </a:xfrm>
              <a:custGeom>
                <a:avLst/>
                <a:gdLst>
                  <a:gd name="T0" fmla="*/ 255 w 509"/>
                  <a:gd name="T1" fmla="*/ 0 h 78"/>
                  <a:gd name="T2" fmla="*/ 0 w 509"/>
                  <a:gd name="T3" fmla="*/ 6 h 78"/>
                  <a:gd name="T4" fmla="*/ 172 w 509"/>
                  <a:gd name="T5" fmla="*/ 12 h 78"/>
                  <a:gd name="T6" fmla="*/ 218 w 509"/>
                  <a:gd name="T7" fmla="*/ 78 h 78"/>
                  <a:gd name="T8" fmla="*/ 255 w 509"/>
                  <a:gd name="T9" fmla="*/ 78 h 78"/>
                  <a:gd name="T10" fmla="*/ 292 w 509"/>
                  <a:gd name="T11" fmla="*/ 78 h 78"/>
                  <a:gd name="T12" fmla="*/ 337 w 509"/>
                  <a:gd name="T13" fmla="*/ 12 h 78"/>
                  <a:gd name="T14" fmla="*/ 509 w 509"/>
                  <a:gd name="T15" fmla="*/ 6 h 78"/>
                  <a:gd name="T16" fmla="*/ 255 w 509"/>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 h="78">
                    <a:moveTo>
                      <a:pt x="255" y="0"/>
                    </a:moveTo>
                    <a:cubicBezTo>
                      <a:pt x="161" y="0"/>
                      <a:pt x="73" y="2"/>
                      <a:pt x="0" y="6"/>
                    </a:cubicBezTo>
                    <a:cubicBezTo>
                      <a:pt x="51" y="9"/>
                      <a:pt x="110" y="11"/>
                      <a:pt x="172" y="12"/>
                    </a:cubicBezTo>
                    <a:cubicBezTo>
                      <a:pt x="186" y="23"/>
                      <a:pt x="204" y="44"/>
                      <a:pt x="218" y="78"/>
                    </a:cubicBezTo>
                    <a:cubicBezTo>
                      <a:pt x="230" y="78"/>
                      <a:pt x="242" y="78"/>
                      <a:pt x="255" y="78"/>
                    </a:cubicBezTo>
                    <a:cubicBezTo>
                      <a:pt x="267" y="78"/>
                      <a:pt x="280" y="78"/>
                      <a:pt x="292" y="78"/>
                    </a:cubicBezTo>
                    <a:cubicBezTo>
                      <a:pt x="305" y="44"/>
                      <a:pt x="324" y="23"/>
                      <a:pt x="337" y="12"/>
                    </a:cubicBezTo>
                    <a:cubicBezTo>
                      <a:pt x="400" y="11"/>
                      <a:pt x="458" y="9"/>
                      <a:pt x="509" y="6"/>
                    </a:cubicBezTo>
                    <a:cubicBezTo>
                      <a:pt x="436" y="2"/>
                      <a:pt x="349" y="0"/>
                      <a:pt x="255" y="0"/>
                    </a:cubicBez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 name="Rectangle 130"/>
              <p:cNvSpPr>
                <a:spLocks noChangeArrowheads="1"/>
              </p:cNvSpPr>
              <p:nvPr/>
            </p:nvSpPr>
            <p:spPr bwMode="auto">
              <a:xfrm>
                <a:off x="3852" y="3426"/>
                <a:ext cx="588" cy="9"/>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 name="Oval 131"/>
              <p:cNvSpPr>
                <a:spLocks noChangeArrowheads="1"/>
              </p:cNvSpPr>
              <p:nvPr/>
            </p:nvSpPr>
            <p:spPr bwMode="auto">
              <a:xfrm>
                <a:off x="3852" y="3411"/>
                <a:ext cx="588" cy="48"/>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 name="Oval 132"/>
              <p:cNvSpPr>
                <a:spLocks noChangeArrowheads="1"/>
              </p:cNvSpPr>
              <p:nvPr/>
            </p:nvSpPr>
            <p:spPr bwMode="auto">
              <a:xfrm>
                <a:off x="3852" y="3401"/>
                <a:ext cx="588" cy="4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 name="Freeform 133"/>
              <p:cNvSpPr>
                <a:spLocks/>
              </p:cNvSpPr>
              <p:nvPr/>
            </p:nvSpPr>
            <p:spPr bwMode="auto">
              <a:xfrm>
                <a:off x="3935" y="3387"/>
                <a:ext cx="59" cy="29"/>
              </a:xfrm>
              <a:custGeom>
                <a:avLst/>
                <a:gdLst>
                  <a:gd name="T0" fmla="*/ 88 w 93"/>
                  <a:gd name="T1" fmla="*/ 36 h 46"/>
                  <a:gd name="T2" fmla="*/ 87 w 93"/>
                  <a:gd name="T3" fmla="*/ 36 h 46"/>
                  <a:gd name="T4" fmla="*/ 88 w 93"/>
                  <a:gd name="T5" fmla="*/ 39 h 46"/>
                  <a:gd name="T6" fmla="*/ 85 w 93"/>
                  <a:gd name="T7" fmla="*/ 46 h 46"/>
                  <a:gd name="T8" fmla="*/ 4 w 93"/>
                  <a:gd name="T9" fmla="*/ 46 h 46"/>
                  <a:gd name="T10" fmla="*/ 0 w 93"/>
                  <a:gd name="T11" fmla="*/ 2 h 46"/>
                  <a:gd name="T12" fmla="*/ 28 w 93"/>
                  <a:gd name="T13" fmla="*/ 1 h 46"/>
                  <a:gd name="T14" fmla="*/ 65 w 93"/>
                  <a:gd name="T15" fmla="*/ 1 h 46"/>
                  <a:gd name="T16" fmla="*/ 83 w 93"/>
                  <a:gd name="T17" fmla="*/ 8 h 46"/>
                  <a:gd name="T18" fmla="*/ 90 w 93"/>
                  <a:gd name="T19" fmla="*/ 18 h 46"/>
                  <a:gd name="T20" fmla="*/ 88 w 93"/>
                  <a:gd name="T21"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6">
                    <a:moveTo>
                      <a:pt x="88" y="36"/>
                    </a:moveTo>
                    <a:cubicBezTo>
                      <a:pt x="87" y="36"/>
                      <a:pt x="87" y="36"/>
                      <a:pt x="87" y="36"/>
                    </a:cubicBezTo>
                    <a:cubicBezTo>
                      <a:pt x="88" y="37"/>
                      <a:pt x="88" y="38"/>
                      <a:pt x="88" y="39"/>
                    </a:cubicBezTo>
                    <a:cubicBezTo>
                      <a:pt x="88" y="42"/>
                      <a:pt x="87" y="44"/>
                      <a:pt x="85" y="46"/>
                    </a:cubicBezTo>
                    <a:cubicBezTo>
                      <a:pt x="4" y="46"/>
                      <a:pt x="4" y="46"/>
                      <a:pt x="4" y="46"/>
                    </a:cubicBezTo>
                    <a:cubicBezTo>
                      <a:pt x="0" y="2"/>
                      <a:pt x="0" y="2"/>
                      <a:pt x="0" y="2"/>
                    </a:cubicBezTo>
                    <a:cubicBezTo>
                      <a:pt x="28" y="1"/>
                      <a:pt x="28" y="1"/>
                      <a:pt x="28" y="1"/>
                    </a:cubicBezTo>
                    <a:cubicBezTo>
                      <a:pt x="44" y="0"/>
                      <a:pt x="56" y="0"/>
                      <a:pt x="65" y="1"/>
                    </a:cubicBezTo>
                    <a:cubicBezTo>
                      <a:pt x="83" y="8"/>
                      <a:pt x="83" y="8"/>
                      <a:pt x="83" y="8"/>
                    </a:cubicBezTo>
                    <a:cubicBezTo>
                      <a:pt x="88" y="9"/>
                      <a:pt x="91" y="13"/>
                      <a:pt x="90" y="18"/>
                    </a:cubicBezTo>
                    <a:cubicBezTo>
                      <a:pt x="90" y="18"/>
                      <a:pt x="93" y="36"/>
                      <a:pt x="88" y="36"/>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 name="Freeform 134"/>
              <p:cNvSpPr>
                <a:spLocks/>
              </p:cNvSpPr>
              <p:nvPr/>
            </p:nvSpPr>
            <p:spPr bwMode="auto">
              <a:xfrm>
                <a:off x="3832" y="3289"/>
                <a:ext cx="121" cy="128"/>
              </a:xfrm>
              <a:custGeom>
                <a:avLst/>
                <a:gdLst>
                  <a:gd name="T0" fmla="*/ 74 w 191"/>
                  <a:gd name="T1" fmla="*/ 142 h 203"/>
                  <a:gd name="T2" fmla="*/ 58 w 191"/>
                  <a:gd name="T3" fmla="*/ 36 h 203"/>
                  <a:gd name="T4" fmla="*/ 33 w 191"/>
                  <a:gd name="T5" fmla="*/ 3 h 203"/>
                  <a:gd name="T6" fmla="*/ 0 w 191"/>
                  <a:gd name="T7" fmla="*/ 27 h 203"/>
                  <a:gd name="T8" fmla="*/ 12 w 191"/>
                  <a:gd name="T9" fmla="*/ 168 h 203"/>
                  <a:gd name="T10" fmla="*/ 19 w 191"/>
                  <a:gd name="T11" fmla="*/ 192 h 203"/>
                  <a:gd name="T12" fmla="*/ 22 w 191"/>
                  <a:gd name="T13" fmla="*/ 195 h 203"/>
                  <a:gd name="T14" fmla="*/ 42 w 191"/>
                  <a:gd name="T15" fmla="*/ 202 h 203"/>
                  <a:gd name="T16" fmla="*/ 191 w 191"/>
                  <a:gd name="T17" fmla="*/ 203 h 203"/>
                  <a:gd name="T18" fmla="*/ 191 w 191"/>
                  <a:gd name="T19" fmla="*/ 151 h 203"/>
                  <a:gd name="T20" fmla="*/ 75 w 191"/>
                  <a:gd name="T21" fmla="*/ 14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203">
                    <a:moveTo>
                      <a:pt x="74" y="142"/>
                    </a:moveTo>
                    <a:cubicBezTo>
                      <a:pt x="58" y="36"/>
                      <a:pt x="58" y="36"/>
                      <a:pt x="58" y="36"/>
                    </a:cubicBezTo>
                    <a:cubicBezTo>
                      <a:pt x="60" y="20"/>
                      <a:pt x="49" y="5"/>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cubicBezTo>
                      <a:pt x="42" y="202"/>
                      <a:pt x="190" y="203"/>
                      <a:pt x="191" y="203"/>
                    </a:cubicBezTo>
                    <a:cubicBezTo>
                      <a:pt x="191" y="151"/>
                      <a:pt x="191" y="151"/>
                      <a:pt x="191" y="151"/>
                    </a:cubicBezTo>
                    <a:cubicBezTo>
                      <a:pt x="75" y="143"/>
                      <a:pt x="75" y="143"/>
                      <a:pt x="75" y="143"/>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 name="Freeform 135"/>
              <p:cNvSpPr>
                <a:spLocks/>
              </p:cNvSpPr>
              <p:nvPr/>
            </p:nvSpPr>
            <p:spPr bwMode="auto">
              <a:xfrm>
                <a:off x="3839" y="3394"/>
                <a:ext cx="114" cy="23"/>
              </a:xfrm>
              <a:custGeom>
                <a:avLst/>
                <a:gdLst>
                  <a:gd name="T0" fmla="*/ 180 w 181"/>
                  <a:gd name="T1" fmla="*/ 26 h 36"/>
                  <a:gd name="T2" fmla="*/ 32 w 181"/>
                  <a:gd name="T3" fmla="*/ 25 h 36"/>
                  <a:gd name="T4" fmla="*/ 12 w 181"/>
                  <a:gd name="T5" fmla="*/ 18 h 36"/>
                  <a:gd name="T6" fmla="*/ 9 w 181"/>
                  <a:gd name="T7" fmla="*/ 15 h 36"/>
                  <a:gd name="T8" fmla="*/ 2 w 181"/>
                  <a:gd name="T9" fmla="*/ 0 h 36"/>
                  <a:gd name="T10" fmla="*/ 2 w 181"/>
                  <a:gd name="T11" fmla="*/ 0 h 36"/>
                  <a:gd name="T12" fmla="*/ 2 w 181"/>
                  <a:gd name="T13" fmla="*/ 1 h 36"/>
                  <a:gd name="T14" fmla="*/ 9 w 181"/>
                  <a:gd name="T15" fmla="*/ 25 h 36"/>
                  <a:gd name="T16" fmla="*/ 12 w 181"/>
                  <a:gd name="T17" fmla="*/ 28 h 36"/>
                  <a:gd name="T18" fmla="*/ 32 w 181"/>
                  <a:gd name="T19" fmla="*/ 35 h 36"/>
                  <a:gd name="T20" fmla="*/ 181 w 181"/>
                  <a:gd name="T21" fmla="*/ 36 h 36"/>
                  <a:gd name="T22" fmla="*/ 180 w 181"/>
                  <a:gd name="T2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36">
                    <a:moveTo>
                      <a:pt x="180" y="26"/>
                    </a:moveTo>
                    <a:cubicBezTo>
                      <a:pt x="170" y="26"/>
                      <a:pt x="32" y="25"/>
                      <a:pt x="32" y="25"/>
                    </a:cubicBezTo>
                    <a:cubicBezTo>
                      <a:pt x="24" y="25"/>
                      <a:pt x="17" y="22"/>
                      <a:pt x="12" y="18"/>
                    </a:cubicBezTo>
                    <a:cubicBezTo>
                      <a:pt x="11" y="17"/>
                      <a:pt x="10" y="16"/>
                      <a:pt x="9" y="15"/>
                    </a:cubicBezTo>
                    <a:cubicBezTo>
                      <a:pt x="5" y="11"/>
                      <a:pt x="3" y="6"/>
                      <a:pt x="2" y="0"/>
                    </a:cubicBezTo>
                    <a:cubicBezTo>
                      <a:pt x="2" y="0"/>
                      <a:pt x="2" y="0"/>
                      <a:pt x="2" y="0"/>
                    </a:cubicBezTo>
                    <a:cubicBezTo>
                      <a:pt x="2" y="1"/>
                      <a:pt x="2" y="1"/>
                      <a:pt x="2" y="1"/>
                    </a:cubicBezTo>
                    <a:cubicBezTo>
                      <a:pt x="0" y="10"/>
                      <a:pt x="3" y="19"/>
                      <a:pt x="9" y="25"/>
                    </a:cubicBezTo>
                    <a:cubicBezTo>
                      <a:pt x="10" y="26"/>
                      <a:pt x="11" y="27"/>
                      <a:pt x="12" y="28"/>
                    </a:cubicBezTo>
                    <a:cubicBezTo>
                      <a:pt x="17" y="32"/>
                      <a:pt x="24" y="35"/>
                      <a:pt x="32" y="35"/>
                    </a:cubicBezTo>
                    <a:cubicBezTo>
                      <a:pt x="32" y="35"/>
                      <a:pt x="180" y="36"/>
                      <a:pt x="181" y="36"/>
                    </a:cubicBezTo>
                    <a:lnTo>
                      <a:pt x="180" y="2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 name="Freeform 136"/>
              <p:cNvSpPr>
                <a:spLocks/>
              </p:cNvSpPr>
              <p:nvPr/>
            </p:nvSpPr>
            <p:spPr bwMode="auto">
              <a:xfrm>
                <a:off x="3832" y="3289"/>
                <a:ext cx="33" cy="127"/>
              </a:xfrm>
              <a:custGeom>
                <a:avLst/>
                <a:gdLst>
                  <a:gd name="T0" fmla="*/ 51 w 51"/>
                  <a:gd name="T1" fmla="*/ 202 h 202"/>
                  <a:gd name="T2" fmla="*/ 31 w 51"/>
                  <a:gd name="T3" fmla="*/ 195 h 202"/>
                  <a:gd name="T4" fmla="*/ 28 w 51"/>
                  <a:gd name="T5" fmla="*/ 192 h 202"/>
                  <a:gd name="T6" fmla="*/ 21 w 51"/>
                  <a:gd name="T7" fmla="*/ 168 h 202"/>
                  <a:gd name="T8" fmla="*/ 9 w 51"/>
                  <a:gd name="T9" fmla="*/ 27 h 202"/>
                  <a:gd name="T10" fmla="*/ 33 w 51"/>
                  <a:gd name="T11" fmla="*/ 3 h 202"/>
                  <a:gd name="T12" fmla="*/ 33 w 51"/>
                  <a:gd name="T13" fmla="*/ 3 h 202"/>
                  <a:gd name="T14" fmla="*/ 0 w 51"/>
                  <a:gd name="T15" fmla="*/ 27 h 202"/>
                  <a:gd name="T16" fmla="*/ 12 w 51"/>
                  <a:gd name="T17" fmla="*/ 168 h 202"/>
                  <a:gd name="T18" fmla="*/ 19 w 51"/>
                  <a:gd name="T19" fmla="*/ 192 h 202"/>
                  <a:gd name="T20" fmla="*/ 22 w 51"/>
                  <a:gd name="T21" fmla="*/ 195 h 202"/>
                  <a:gd name="T22" fmla="*/ 42 w 51"/>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202">
                    <a:moveTo>
                      <a:pt x="51" y="202"/>
                    </a:moveTo>
                    <a:cubicBezTo>
                      <a:pt x="44" y="202"/>
                      <a:pt x="37" y="199"/>
                      <a:pt x="31" y="195"/>
                    </a:cubicBezTo>
                    <a:cubicBezTo>
                      <a:pt x="30" y="194"/>
                      <a:pt x="29" y="193"/>
                      <a:pt x="28" y="192"/>
                    </a:cubicBezTo>
                    <a:cubicBezTo>
                      <a:pt x="23" y="186"/>
                      <a:pt x="20" y="177"/>
                      <a:pt x="21" y="168"/>
                    </a:cubicBezTo>
                    <a:cubicBezTo>
                      <a:pt x="9" y="27"/>
                      <a:pt x="9" y="27"/>
                      <a:pt x="9" y="27"/>
                    </a:cubicBezTo>
                    <a:cubicBezTo>
                      <a:pt x="11" y="14"/>
                      <a:pt x="21" y="5"/>
                      <a:pt x="33" y="3"/>
                    </a:cubicBezTo>
                    <a:cubicBezTo>
                      <a:pt x="33" y="3"/>
                      <a:pt x="33" y="3"/>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path>
                </a:pathLst>
              </a:custGeom>
              <a:solidFill>
                <a:srgbClr val="654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 name="Freeform 137"/>
              <p:cNvSpPr>
                <a:spLocks/>
              </p:cNvSpPr>
              <p:nvPr/>
            </p:nvSpPr>
            <p:spPr bwMode="auto">
              <a:xfrm>
                <a:off x="3884" y="3241"/>
                <a:ext cx="35" cy="58"/>
              </a:xfrm>
              <a:custGeom>
                <a:avLst/>
                <a:gdLst>
                  <a:gd name="T0" fmla="*/ 0 w 55"/>
                  <a:gd name="T1" fmla="*/ 0 h 92"/>
                  <a:gd name="T2" fmla="*/ 0 w 55"/>
                  <a:gd name="T3" fmla="*/ 65 h 92"/>
                  <a:gd name="T4" fmla="*/ 27 w 55"/>
                  <a:gd name="T5" fmla="*/ 92 h 92"/>
                  <a:gd name="T6" fmla="*/ 55 w 55"/>
                  <a:gd name="T7" fmla="*/ 65 h 92"/>
                  <a:gd name="T8" fmla="*/ 55 w 55"/>
                  <a:gd name="T9" fmla="*/ 0 h 92"/>
                  <a:gd name="T10" fmla="*/ 0 w 55"/>
                  <a:gd name="T11" fmla="*/ 0 h 92"/>
                </a:gdLst>
                <a:ahLst/>
                <a:cxnLst>
                  <a:cxn ang="0">
                    <a:pos x="T0" y="T1"/>
                  </a:cxn>
                  <a:cxn ang="0">
                    <a:pos x="T2" y="T3"/>
                  </a:cxn>
                  <a:cxn ang="0">
                    <a:pos x="T4" y="T5"/>
                  </a:cxn>
                  <a:cxn ang="0">
                    <a:pos x="T6" y="T7"/>
                  </a:cxn>
                  <a:cxn ang="0">
                    <a:pos x="T8" y="T9"/>
                  </a:cxn>
                  <a:cxn ang="0">
                    <a:pos x="T10" y="T11"/>
                  </a:cxn>
                </a:cxnLst>
                <a:rect l="0" t="0" r="r" b="b"/>
                <a:pathLst>
                  <a:path w="55" h="92">
                    <a:moveTo>
                      <a:pt x="0" y="0"/>
                    </a:moveTo>
                    <a:cubicBezTo>
                      <a:pt x="0" y="65"/>
                      <a:pt x="0" y="65"/>
                      <a:pt x="0" y="65"/>
                    </a:cubicBezTo>
                    <a:cubicBezTo>
                      <a:pt x="0" y="80"/>
                      <a:pt x="12" y="92"/>
                      <a:pt x="27" y="92"/>
                    </a:cubicBezTo>
                    <a:cubicBezTo>
                      <a:pt x="42" y="92"/>
                      <a:pt x="55" y="80"/>
                      <a:pt x="55" y="65"/>
                    </a:cubicBezTo>
                    <a:cubicBezTo>
                      <a:pt x="55" y="0"/>
                      <a:pt x="55" y="0"/>
                      <a:pt x="55"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 name="Freeform 138"/>
              <p:cNvSpPr>
                <a:spLocks/>
              </p:cNvSpPr>
              <p:nvPr/>
            </p:nvSpPr>
            <p:spPr bwMode="auto">
              <a:xfrm>
                <a:off x="3841" y="3138"/>
                <a:ext cx="121" cy="120"/>
              </a:xfrm>
              <a:custGeom>
                <a:avLst/>
                <a:gdLst>
                  <a:gd name="T0" fmla="*/ 189 w 191"/>
                  <a:gd name="T1" fmla="*/ 99 h 191"/>
                  <a:gd name="T2" fmla="*/ 92 w 191"/>
                  <a:gd name="T3" fmla="*/ 189 h 191"/>
                  <a:gd name="T4" fmla="*/ 2 w 191"/>
                  <a:gd name="T5" fmla="*/ 92 h 191"/>
                  <a:gd name="T6" fmla="*/ 99 w 191"/>
                  <a:gd name="T7" fmla="*/ 2 h 191"/>
                  <a:gd name="T8" fmla="*/ 189 w 191"/>
                  <a:gd name="T9" fmla="*/ 99 h 191"/>
                </a:gdLst>
                <a:ahLst/>
                <a:cxnLst>
                  <a:cxn ang="0">
                    <a:pos x="T0" y="T1"/>
                  </a:cxn>
                  <a:cxn ang="0">
                    <a:pos x="T2" y="T3"/>
                  </a:cxn>
                  <a:cxn ang="0">
                    <a:pos x="T4" y="T5"/>
                  </a:cxn>
                  <a:cxn ang="0">
                    <a:pos x="T6" y="T7"/>
                  </a:cxn>
                  <a:cxn ang="0">
                    <a:pos x="T8" y="T9"/>
                  </a:cxn>
                </a:cxnLst>
                <a:rect l="0" t="0" r="r" b="b"/>
                <a:pathLst>
                  <a:path w="191" h="191">
                    <a:moveTo>
                      <a:pt x="189" y="99"/>
                    </a:moveTo>
                    <a:cubicBezTo>
                      <a:pt x="187" y="151"/>
                      <a:pt x="143" y="191"/>
                      <a:pt x="92" y="189"/>
                    </a:cubicBezTo>
                    <a:cubicBezTo>
                      <a:pt x="40" y="187"/>
                      <a:pt x="0" y="144"/>
                      <a:pt x="2" y="92"/>
                    </a:cubicBezTo>
                    <a:cubicBezTo>
                      <a:pt x="3" y="40"/>
                      <a:pt x="47" y="0"/>
                      <a:pt x="99" y="2"/>
                    </a:cubicBezTo>
                    <a:cubicBezTo>
                      <a:pt x="150" y="4"/>
                      <a:pt x="191" y="47"/>
                      <a:pt x="189" y="99"/>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9" name="Oval 139"/>
              <p:cNvSpPr>
                <a:spLocks noChangeArrowheads="1"/>
              </p:cNvSpPr>
              <p:nvPr/>
            </p:nvSpPr>
            <p:spPr bwMode="auto">
              <a:xfrm>
                <a:off x="3848" y="3202"/>
                <a:ext cx="24" cy="23"/>
              </a:xfrm>
              <a:prstGeom prst="ellipse">
                <a:avLst/>
              </a:pr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0" name="Freeform 140"/>
              <p:cNvSpPr>
                <a:spLocks/>
              </p:cNvSpPr>
              <p:nvPr/>
            </p:nvSpPr>
            <p:spPr bwMode="auto">
              <a:xfrm>
                <a:off x="3848" y="3202"/>
                <a:ext cx="23" cy="19"/>
              </a:xfrm>
              <a:custGeom>
                <a:avLst/>
                <a:gdLst>
                  <a:gd name="T0" fmla="*/ 22 w 36"/>
                  <a:gd name="T1" fmla="*/ 4 h 30"/>
                  <a:gd name="T2" fmla="*/ 3 w 36"/>
                  <a:gd name="T3" fmla="*/ 22 h 30"/>
                  <a:gd name="T4" fmla="*/ 4 w 36"/>
                  <a:gd name="T5" fmla="*/ 30 h 30"/>
                  <a:gd name="T6" fmla="*/ 0 w 36"/>
                  <a:gd name="T7" fmla="*/ 18 h 30"/>
                  <a:gd name="T8" fmla="*/ 19 w 36"/>
                  <a:gd name="T9" fmla="*/ 0 h 30"/>
                  <a:gd name="T10" fmla="*/ 36 w 36"/>
                  <a:gd name="T11" fmla="*/ 11 h 30"/>
                  <a:gd name="T12" fmla="*/ 22 w 36"/>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2" y="4"/>
                    </a:moveTo>
                    <a:cubicBezTo>
                      <a:pt x="11" y="4"/>
                      <a:pt x="3" y="12"/>
                      <a:pt x="3" y="22"/>
                    </a:cubicBezTo>
                    <a:cubicBezTo>
                      <a:pt x="3" y="25"/>
                      <a:pt x="3" y="27"/>
                      <a:pt x="4" y="30"/>
                    </a:cubicBezTo>
                    <a:cubicBezTo>
                      <a:pt x="2" y="26"/>
                      <a:pt x="0" y="22"/>
                      <a:pt x="0" y="18"/>
                    </a:cubicBezTo>
                    <a:cubicBezTo>
                      <a:pt x="0" y="8"/>
                      <a:pt x="9" y="0"/>
                      <a:pt x="19" y="0"/>
                    </a:cubicBezTo>
                    <a:cubicBezTo>
                      <a:pt x="27" y="0"/>
                      <a:pt x="33" y="4"/>
                      <a:pt x="36" y="11"/>
                    </a:cubicBezTo>
                    <a:cubicBezTo>
                      <a:pt x="33" y="7"/>
                      <a:pt x="27" y="4"/>
                      <a:pt x="22" y="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 name="Freeform 141"/>
              <p:cNvSpPr>
                <a:spLocks/>
              </p:cNvSpPr>
              <p:nvPr/>
            </p:nvSpPr>
            <p:spPr bwMode="auto">
              <a:xfrm>
                <a:off x="3867" y="3182"/>
                <a:ext cx="87" cy="91"/>
              </a:xfrm>
              <a:custGeom>
                <a:avLst/>
                <a:gdLst>
                  <a:gd name="T0" fmla="*/ 138 w 138"/>
                  <a:gd name="T1" fmla="*/ 11 h 144"/>
                  <a:gd name="T2" fmla="*/ 129 w 138"/>
                  <a:gd name="T3" fmla="*/ 1 h 144"/>
                  <a:gd name="T4" fmla="*/ 9 w 138"/>
                  <a:gd name="T5" fmla="*/ 0 h 144"/>
                  <a:gd name="T6" fmla="*/ 0 w 138"/>
                  <a:gd name="T7" fmla="*/ 10 h 144"/>
                  <a:gd name="T8" fmla="*/ 0 w 138"/>
                  <a:gd name="T9" fmla="*/ 91 h 144"/>
                  <a:gd name="T10" fmla="*/ 0 w 138"/>
                  <a:gd name="T11" fmla="*/ 93 h 144"/>
                  <a:gd name="T12" fmla="*/ 0 w 138"/>
                  <a:gd name="T13" fmla="*/ 94 h 144"/>
                  <a:gd name="T14" fmla="*/ 6 w 138"/>
                  <a:gd name="T15" fmla="*/ 109 h 144"/>
                  <a:gd name="T16" fmla="*/ 6 w 138"/>
                  <a:gd name="T17" fmla="*/ 109 h 144"/>
                  <a:gd name="T18" fmla="*/ 6 w 138"/>
                  <a:gd name="T19" fmla="*/ 109 h 144"/>
                  <a:gd name="T20" fmla="*/ 11 w 138"/>
                  <a:gd name="T21" fmla="*/ 112 h 144"/>
                  <a:gd name="T22" fmla="*/ 55 w 138"/>
                  <a:gd name="T23" fmla="*/ 139 h 144"/>
                  <a:gd name="T24" fmla="*/ 92 w 138"/>
                  <a:gd name="T25" fmla="*/ 139 h 144"/>
                  <a:gd name="T26" fmla="*/ 126 w 138"/>
                  <a:gd name="T27" fmla="*/ 113 h 144"/>
                  <a:gd name="T28" fmla="*/ 132 w 138"/>
                  <a:gd name="T29" fmla="*/ 108 h 144"/>
                  <a:gd name="T30" fmla="*/ 132 w 138"/>
                  <a:gd name="T31" fmla="*/ 108 h 144"/>
                  <a:gd name="T32" fmla="*/ 132 w 138"/>
                  <a:gd name="T33" fmla="*/ 108 h 144"/>
                  <a:gd name="T34" fmla="*/ 138 w 138"/>
                  <a:gd name="T35" fmla="*/ 95 h 144"/>
                  <a:gd name="T36" fmla="*/ 138 w 138"/>
                  <a:gd name="T37" fmla="*/ 94 h 144"/>
                  <a:gd name="T38" fmla="*/ 138 w 138"/>
                  <a:gd name="T39" fmla="*/ 92 h 144"/>
                  <a:gd name="T40" fmla="*/ 138 w 138"/>
                  <a:gd name="T41"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44">
                    <a:moveTo>
                      <a:pt x="138" y="11"/>
                    </a:moveTo>
                    <a:cubicBezTo>
                      <a:pt x="138" y="6"/>
                      <a:pt x="134" y="1"/>
                      <a:pt x="129" y="1"/>
                    </a:cubicBezTo>
                    <a:cubicBezTo>
                      <a:pt x="9" y="0"/>
                      <a:pt x="9" y="0"/>
                      <a:pt x="9" y="0"/>
                    </a:cubicBezTo>
                    <a:cubicBezTo>
                      <a:pt x="4" y="0"/>
                      <a:pt x="0" y="5"/>
                      <a:pt x="0" y="10"/>
                    </a:cubicBezTo>
                    <a:cubicBezTo>
                      <a:pt x="0" y="91"/>
                      <a:pt x="0" y="91"/>
                      <a:pt x="0" y="91"/>
                    </a:cubicBezTo>
                    <a:cubicBezTo>
                      <a:pt x="0" y="92"/>
                      <a:pt x="0" y="92"/>
                      <a:pt x="0" y="93"/>
                    </a:cubicBezTo>
                    <a:cubicBezTo>
                      <a:pt x="0" y="93"/>
                      <a:pt x="0" y="94"/>
                      <a:pt x="0" y="94"/>
                    </a:cubicBezTo>
                    <a:cubicBezTo>
                      <a:pt x="0" y="100"/>
                      <a:pt x="2" y="105"/>
                      <a:pt x="6" y="109"/>
                    </a:cubicBezTo>
                    <a:cubicBezTo>
                      <a:pt x="6" y="109"/>
                      <a:pt x="6" y="109"/>
                      <a:pt x="6" y="109"/>
                    </a:cubicBezTo>
                    <a:cubicBezTo>
                      <a:pt x="6" y="109"/>
                      <a:pt x="6" y="109"/>
                      <a:pt x="6" y="109"/>
                    </a:cubicBezTo>
                    <a:cubicBezTo>
                      <a:pt x="7" y="110"/>
                      <a:pt x="9" y="111"/>
                      <a:pt x="11" y="112"/>
                    </a:cubicBezTo>
                    <a:cubicBezTo>
                      <a:pt x="55" y="139"/>
                      <a:pt x="55" y="139"/>
                      <a:pt x="55" y="139"/>
                    </a:cubicBezTo>
                    <a:cubicBezTo>
                      <a:pt x="57" y="143"/>
                      <a:pt x="90" y="144"/>
                      <a:pt x="92" y="139"/>
                    </a:cubicBezTo>
                    <a:cubicBezTo>
                      <a:pt x="126" y="113"/>
                      <a:pt x="126" y="113"/>
                      <a:pt x="126" y="113"/>
                    </a:cubicBezTo>
                    <a:cubicBezTo>
                      <a:pt x="128" y="112"/>
                      <a:pt x="130" y="110"/>
                      <a:pt x="132" y="108"/>
                    </a:cubicBezTo>
                    <a:cubicBezTo>
                      <a:pt x="132" y="108"/>
                      <a:pt x="132" y="108"/>
                      <a:pt x="132" y="108"/>
                    </a:cubicBezTo>
                    <a:cubicBezTo>
                      <a:pt x="132" y="108"/>
                      <a:pt x="132" y="108"/>
                      <a:pt x="132" y="108"/>
                    </a:cubicBezTo>
                    <a:cubicBezTo>
                      <a:pt x="136" y="105"/>
                      <a:pt x="138" y="101"/>
                      <a:pt x="138" y="95"/>
                    </a:cubicBezTo>
                    <a:cubicBezTo>
                      <a:pt x="138" y="95"/>
                      <a:pt x="138" y="94"/>
                      <a:pt x="138" y="94"/>
                    </a:cubicBezTo>
                    <a:cubicBezTo>
                      <a:pt x="138" y="93"/>
                      <a:pt x="138" y="93"/>
                      <a:pt x="138" y="92"/>
                    </a:cubicBezTo>
                    <a:lnTo>
                      <a:pt x="138" y="1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 name="Freeform 142"/>
              <p:cNvSpPr>
                <a:spLocks/>
              </p:cNvSpPr>
              <p:nvPr/>
            </p:nvSpPr>
            <p:spPr bwMode="auto">
              <a:xfrm>
                <a:off x="3911" y="3188"/>
                <a:ext cx="43" cy="84"/>
              </a:xfrm>
              <a:custGeom>
                <a:avLst/>
                <a:gdLst>
                  <a:gd name="T0" fmla="*/ 61 w 68"/>
                  <a:gd name="T1" fmla="*/ 0 h 133"/>
                  <a:gd name="T2" fmla="*/ 61 w 68"/>
                  <a:gd name="T3" fmla="*/ 81 h 133"/>
                  <a:gd name="T4" fmla="*/ 61 w 68"/>
                  <a:gd name="T5" fmla="*/ 82 h 133"/>
                  <a:gd name="T6" fmla="*/ 61 w 68"/>
                  <a:gd name="T7" fmla="*/ 84 h 133"/>
                  <a:gd name="T8" fmla="*/ 54 w 68"/>
                  <a:gd name="T9" fmla="*/ 98 h 133"/>
                  <a:gd name="T10" fmla="*/ 54 w 68"/>
                  <a:gd name="T11" fmla="*/ 98 h 133"/>
                  <a:gd name="T12" fmla="*/ 53 w 68"/>
                  <a:gd name="T13" fmla="*/ 98 h 133"/>
                  <a:gd name="T14" fmla="*/ 48 w 68"/>
                  <a:gd name="T15" fmla="*/ 103 h 133"/>
                  <a:gd name="T16" fmla="*/ 14 w 68"/>
                  <a:gd name="T17" fmla="*/ 129 h 133"/>
                  <a:gd name="T18" fmla="*/ 0 w 68"/>
                  <a:gd name="T19" fmla="*/ 132 h 133"/>
                  <a:gd name="T20" fmla="*/ 22 w 68"/>
                  <a:gd name="T21" fmla="*/ 129 h 133"/>
                  <a:gd name="T22" fmla="*/ 56 w 68"/>
                  <a:gd name="T23" fmla="*/ 103 h 133"/>
                  <a:gd name="T24" fmla="*/ 62 w 68"/>
                  <a:gd name="T25" fmla="*/ 98 h 133"/>
                  <a:gd name="T26" fmla="*/ 62 w 68"/>
                  <a:gd name="T27" fmla="*/ 98 h 133"/>
                  <a:gd name="T28" fmla="*/ 62 w 68"/>
                  <a:gd name="T29" fmla="*/ 98 h 133"/>
                  <a:gd name="T30" fmla="*/ 68 w 68"/>
                  <a:gd name="T31" fmla="*/ 85 h 133"/>
                  <a:gd name="T32" fmla="*/ 68 w 68"/>
                  <a:gd name="T33" fmla="*/ 84 h 133"/>
                  <a:gd name="T34" fmla="*/ 68 w 68"/>
                  <a:gd name="T35" fmla="*/ 82 h 133"/>
                  <a:gd name="T36" fmla="*/ 68 w 68"/>
                  <a:gd name="T37" fmla="*/ 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33">
                    <a:moveTo>
                      <a:pt x="61" y="0"/>
                    </a:moveTo>
                    <a:cubicBezTo>
                      <a:pt x="61" y="81"/>
                      <a:pt x="61" y="81"/>
                      <a:pt x="61" y="81"/>
                    </a:cubicBezTo>
                    <a:cubicBezTo>
                      <a:pt x="61" y="81"/>
                      <a:pt x="61" y="82"/>
                      <a:pt x="61" y="82"/>
                    </a:cubicBezTo>
                    <a:cubicBezTo>
                      <a:pt x="61" y="83"/>
                      <a:pt x="61" y="83"/>
                      <a:pt x="61" y="84"/>
                    </a:cubicBezTo>
                    <a:cubicBezTo>
                      <a:pt x="61" y="89"/>
                      <a:pt x="57" y="95"/>
                      <a:pt x="54" y="98"/>
                    </a:cubicBezTo>
                    <a:cubicBezTo>
                      <a:pt x="54" y="98"/>
                      <a:pt x="54" y="98"/>
                      <a:pt x="54" y="98"/>
                    </a:cubicBezTo>
                    <a:cubicBezTo>
                      <a:pt x="53" y="98"/>
                      <a:pt x="53" y="98"/>
                      <a:pt x="53" y="98"/>
                    </a:cubicBezTo>
                    <a:cubicBezTo>
                      <a:pt x="52" y="100"/>
                      <a:pt x="50" y="102"/>
                      <a:pt x="48" y="103"/>
                    </a:cubicBezTo>
                    <a:cubicBezTo>
                      <a:pt x="14" y="129"/>
                      <a:pt x="14" y="129"/>
                      <a:pt x="14" y="129"/>
                    </a:cubicBezTo>
                    <a:cubicBezTo>
                      <a:pt x="13" y="131"/>
                      <a:pt x="7" y="132"/>
                      <a:pt x="0" y="132"/>
                    </a:cubicBezTo>
                    <a:cubicBezTo>
                      <a:pt x="10" y="133"/>
                      <a:pt x="21" y="132"/>
                      <a:pt x="22" y="129"/>
                    </a:cubicBezTo>
                    <a:cubicBezTo>
                      <a:pt x="56" y="103"/>
                      <a:pt x="56" y="103"/>
                      <a:pt x="56" y="103"/>
                    </a:cubicBezTo>
                    <a:cubicBezTo>
                      <a:pt x="58" y="102"/>
                      <a:pt x="60" y="100"/>
                      <a:pt x="62" y="98"/>
                    </a:cubicBezTo>
                    <a:cubicBezTo>
                      <a:pt x="62" y="98"/>
                      <a:pt x="62" y="98"/>
                      <a:pt x="62" y="98"/>
                    </a:cubicBezTo>
                    <a:cubicBezTo>
                      <a:pt x="62" y="98"/>
                      <a:pt x="62" y="98"/>
                      <a:pt x="62" y="98"/>
                    </a:cubicBezTo>
                    <a:cubicBezTo>
                      <a:pt x="66" y="95"/>
                      <a:pt x="68" y="91"/>
                      <a:pt x="68" y="85"/>
                    </a:cubicBezTo>
                    <a:cubicBezTo>
                      <a:pt x="68" y="85"/>
                      <a:pt x="68" y="84"/>
                      <a:pt x="68" y="84"/>
                    </a:cubicBezTo>
                    <a:cubicBezTo>
                      <a:pt x="68" y="83"/>
                      <a:pt x="68" y="83"/>
                      <a:pt x="68" y="82"/>
                    </a:cubicBezTo>
                    <a:cubicBezTo>
                      <a:pt x="68" y="1"/>
                      <a:pt x="68" y="1"/>
                      <a:pt x="68" y="1"/>
                    </a:cubicBezTo>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 name="Freeform 143"/>
              <p:cNvSpPr>
                <a:spLocks/>
              </p:cNvSpPr>
              <p:nvPr/>
            </p:nvSpPr>
            <p:spPr bwMode="auto">
              <a:xfrm>
                <a:off x="3899" y="3213"/>
                <a:ext cx="11" cy="9"/>
              </a:xfrm>
              <a:custGeom>
                <a:avLst/>
                <a:gdLst>
                  <a:gd name="T0" fmla="*/ 8 w 17"/>
                  <a:gd name="T1" fmla="*/ 13 h 14"/>
                  <a:gd name="T2" fmla="*/ 15 w 17"/>
                  <a:gd name="T3" fmla="*/ 14 h 14"/>
                  <a:gd name="T4" fmla="*/ 17 w 17"/>
                  <a:gd name="T5" fmla="*/ 8 h 14"/>
                  <a:gd name="T6" fmla="*/ 8 w 17"/>
                  <a:gd name="T7" fmla="*/ 0 h 14"/>
                  <a:gd name="T8" fmla="*/ 0 w 17"/>
                  <a:gd name="T9" fmla="*/ 8 h 14"/>
                  <a:gd name="T10" fmla="*/ 2 w 17"/>
                  <a:gd name="T11" fmla="*/ 14 h 14"/>
                  <a:gd name="T12" fmla="*/ 8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8" y="13"/>
                    </a:moveTo>
                    <a:cubicBezTo>
                      <a:pt x="11" y="13"/>
                      <a:pt x="13" y="13"/>
                      <a:pt x="15" y="14"/>
                    </a:cubicBezTo>
                    <a:cubicBezTo>
                      <a:pt x="16" y="12"/>
                      <a:pt x="17" y="11"/>
                      <a:pt x="17" y="8"/>
                    </a:cubicBezTo>
                    <a:cubicBezTo>
                      <a:pt x="17" y="4"/>
                      <a:pt x="13" y="0"/>
                      <a:pt x="8" y="0"/>
                    </a:cubicBezTo>
                    <a:cubicBezTo>
                      <a:pt x="4" y="0"/>
                      <a:pt x="0" y="4"/>
                      <a:pt x="0" y="8"/>
                    </a:cubicBezTo>
                    <a:cubicBezTo>
                      <a:pt x="0" y="10"/>
                      <a:pt x="0" y="12"/>
                      <a:pt x="2" y="14"/>
                    </a:cubicBezTo>
                    <a:cubicBezTo>
                      <a:pt x="4" y="13"/>
                      <a:pt x="6" y="13"/>
                      <a:pt x="8"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 name="Freeform 144"/>
              <p:cNvSpPr>
                <a:spLocks/>
              </p:cNvSpPr>
              <p:nvPr/>
            </p:nvSpPr>
            <p:spPr bwMode="auto">
              <a:xfrm>
                <a:off x="3932" y="3213"/>
                <a:ext cx="11" cy="9"/>
              </a:xfrm>
              <a:custGeom>
                <a:avLst/>
                <a:gdLst>
                  <a:gd name="T0" fmla="*/ 9 w 17"/>
                  <a:gd name="T1" fmla="*/ 13 h 14"/>
                  <a:gd name="T2" fmla="*/ 15 w 17"/>
                  <a:gd name="T3" fmla="*/ 14 h 14"/>
                  <a:gd name="T4" fmla="*/ 17 w 17"/>
                  <a:gd name="T5" fmla="*/ 8 h 14"/>
                  <a:gd name="T6" fmla="*/ 9 w 17"/>
                  <a:gd name="T7" fmla="*/ 0 h 14"/>
                  <a:gd name="T8" fmla="*/ 0 w 17"/>
                  <a:gd name="T9" fmla="*/ 8 h 14"/>
                  <a:gd name="T10" fmla="*/ 3 w 17"/>
                  <a:gd name="T11" fmla="*/ 14 h 14"/>
                  <a:gd name="T12" fmla="*/ 9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9" y="13"/>
                    </a:moveTo>
                    <a:cubicBezTo>
                      <a:pt x="11" y="13"/>
                      <a:pt x="13" y="13"/>
                      <a:pt x="15" y="14"/>
                    </a:cubicBezTo>
                    <a:cubicBezTo>
                      <a:pt x="17" y="12"/>
                      <a:pt x="17" y="11"/>
                      <a:pt x="17" y="8"/>
                    </a:cubicBezTo>
                    <a:cubicBezTo>
                      <a:pt x="17" y="4"/>
                      <a:pt x="14" y="0"/>
                      <a:pt x="9" y="0"/>
                    </a:cubicBezTo>
                    <a:cubicBezTo>
                      <a:pt x="4" y="0"/>
                      <a:pt x="0" y="4"/>
                      <a:pt x="0" y="8"/>
                    </a:cubicBezTo>
                    <a:cubicBezTo>
                      <a:pt x="0" y="10"/>
                      <a:pt x="1" y="12"/>
                      <a:pt x="3" y="14"/>
                    </a:cubicBezTo>
                    <a:cubicBezTo>
                      <a:pt x="5" y="13"/>
                      <a:pt x="7" y="13"/>
                      <a:pt x="9"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 name="Freeform 145"/>
              <p:cNvSpPr>
                <a:spLocks/>
              </p:cNvSpPr>
              <p:nvPr/>
            </p:nvSpPr>
            <p:spPr bwMode="auto">
              <a:xfrm>
                <a:off x="3875" y="3175"/>
                <a:ext cx="81" cy="33"/>
              </a:xfrm>
              <a:custGeom>
                <a:avLst/>
                <a:gdLst>
                  <a:gd name="T0" fmla="*/ 129 w 129"/>
                  <a:gd name="T1" fmla="*/ 19 h 52"/>
                  <a:gd name="T2" fmla="*/ 129 w 129"/>
                  <a:gd name="T3" fmla="*/ 50 h 52"/>
                  <a:gd name="T4" fmla="*/ 0 w 129"/>
                  <a:gd name="T5" fmla="*/ 0 h 52"/>
                  <a:gd name="T6" fmla="*/ 120 w 129"/>
                  <a:gd name="T7" fmla="*/ 1 h 52"/>
                </a:gdLst>
                <a:ahLst/>
                <a:cxnLst>
                  <a:cxn ang="0">
                    <a:pos x="T0" y="T1"/>
                  </a:cxn>
                  <a:cxn ang="0">
                    <a:pos x="T2" y="T3"/>
                  </a:cxn>
                  <a:cxn ang="0">
                    <a:pos x="T4" y="T5"/>
                  </a:cxn>
                  <a:cxn ang="0">
                    <a:pos x="T6" y="T7"/>
                  </a:cxn>
                </a:cxnLst>
                <a:rect l="0" t="0" r="r" b="b"/>
                <a:pathLst>
                  <a:path w="129" h="52">
                    <a:moveTo>
                      <a:pt x="129" y="19"/>
                    </a:moveTo>
                    <a:cubicBezTo>
                      <a:pt x="129" y="50"/>
                      <a:pt x="129" y="50"/>
                      <a:pt x="129" y="50"/>
                    </a:cubicBezTo>
                    <a:cubicBezTo>
                      <a:pt x="129" y="50"/>
                      <a:pt x="6" y="52"/>
                      <a:pt x="0" y="0"/>
                    </a:cubicBezTo>
                    <a:cubicBezTo>
                      <a:pt x="89" y="9"/>
                      <a:pt x="120" y="1"/>
                      <a:pt x="120" y="1"/>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 name="Freeform 146"/>
              <p:cNvSpPr>
                <a:spLocks/>
              </p:cNvSpPr>
              <p:nvPr/>
            </p:nvSpPr>
            <p:spPr bwMode="auto">
              <a:xfrm>
                <a:off x="3907" y="3243"/>
                <a:ext cx="28" cy="8"/>
              </a:xfrm>
              <a:custGeom>
                <a:avLst/>
                <a:gdLst>
                  <a:gd name="T0" fmla="*/ 0 w 44"/>
                  <a:gd name="T1" fmla="*/ 0 h 13"/>
                  <a:gd name="T2" fmla="*/ 22 w 44"/>
                  <a:gd name="T3" fmla="*/ 13 h 13"/>
                  <a:gd name="T4" fmla="*/ 44 w 44"/>
                  <a:gd name="T5" fmla="*/ 0 h 13"/>
                  <a:gd name="T6" fmla="*/ 0 w 44"/>
                  <a:gd name="T7" fmla="*/ 0 h 13"/>
                </a:gdLst>
                <a:ahLst/>
                <a:cxnLst>
                  <a:cxn ang="0">
                    <a:pos x="T0" y="T1"/>
                  </a:cxn>
                  <a:cxn ang="0">
                    <a:pos x="T2" y="T3"/>
                  </a:cxn>
                  <a:cxn ang="0">
                    <a:pos x="T4" y="T5"/>
                  </a:cxn>
                  <a:cxn ang="0">
                    <a:pos x="T6" y="T7"/>
                  </a:cxn>
                </a:cxnLst>
                <a:rect l="0" t="0" r="r" b="b"/>
                <a:pathLst>
                  <a:path w="44" h="13">
                    <a:moveTo>
                      <a:pt x="0" y="0"/>
                    </a:moveTo>
                    <a:cubicBezTo>
                      <a:pt x="4" y="8"/>
                      <a:pt x="12" y="13"/>
                      <a:pt x="22" y="13"/>
                    </a:cubicBezTo>
                    <a:cubicBezTo>
                      <a:pt x="32" y="13"/>
                      <a:pt x="40" y="8"/>
                      <a:pt x="44" y="0"/>
                    </a:cubicBezTo>
                    <a:lnTo>
                      <a:pt x="0" y="0"/>
                    </a:ln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 name="Freeform 147"/>
              <p:cNvSpPr>
                <a:spLocks/>
              </p:cNvSpPr>
              <p:nvPr/>
            </p:nvSpPr>
            <p:spPr bwMode="auto">
              <a:xfrm>
                <a:off x="3858" y="3176"/>
                <a:ext cx="23" cy="58"/>
              </a:xfrm>
              <a:custGeom>
                <a:avLst/>
                <a:gdLst>
                  <a:gd name="T0" fmla="*/ 0 w 36"/>
                  <a:gd name="T1" fmla="*/ 0 h 92"/>
                  <a:gd name="T2" fmla="*/ 0 w 36"/>
                  <a:gd name="T3" fmla="*/ 92 h 92"/>
                  <a:gd name="T4" fmla="*/ 7 w 36"/>
                  <a:gd name="T5" fmla="*/ 88 h 92"/>
                  <a:gd name="T6" fmla="*/ 36 w 36"/>
                  <a:gd name="T7" fmla="*/ 0 h 92"/>
                  <a:gd name="T8" fmla="*/ 0 w 36"/>
                  <a:gd name="T9" fmla="*/ 0 h 92"/>
                </a:gdLst>
                <a:ahLst/>
                <a:cxnLst>
                  <a:cxn ang="0">
                    <a:pos x="T0" y="T1"/>
                  </a:cxn>
                  <a:cxn ang="0">
                    <a:pos x="T2" y="T3"/>
                  </a:cxn>
                  <a:cxn ang="0">
                    <a:pos x="T4" y="T5"/>
                  </a:cxn>
                  <a:cxn ang="0">
                    <a:pos x="T6" y="T7"/>
                  </a:cxn>
                  <a:cxn ang="0">
                    <a:pos x="T8" y="T9"/>
                  </a:cxn>
                </a:cxnLst>
                <a:rect l="0" t="0" r="r" b="b"/>
                <a:pathLst>
                  <a:path w="36" h="92">
                    <a:moveTo>
                      <a:pt x="0" y="0"/>
                    </a:moveTo>
                    <a:cubicBezTo>
                      <a:pt x="0" y="92"/>
                      <a:pt x="0" y="92"/>
                      <a:pt x="0" y="92"/>
                    </a:cubicBezTo>
                    <a:cubicBezTo>
                      <a:pt x="7" y="88"/>
                      <a:pt x="7" y="88"/>
                      <a:pt x="7" y="88"/>
                    </a:cubicBezTo>
                    <a:cubicBezTo>
                      <a:pt x="7" y="88"/>
                      <a:pt x="36" y="27"/>
                      <a:pt x="36" y="0"/>
                    </a:cubicBezTo>
                    <a:cubicBezTo>
                      <a:pt x="0" y="0"/>
                      <a:pt x="0" y="0"/>
                      <a:pt x="0" y="0"/>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 name="Freeform 148"/>
              <p:cNvSpPr>
                <a:spLocks/>
              </p:cNvSpPr>
              <p:nvPr/>
            </p:nvSpPr>
            <p:spPr bwMode="auto">
              <a:xfrm>
                <a:off x="4157" y="3503"/>
                <a:ext cx="124" cy="246"/>
              </a:xfrm>
              <a:custGeom>
                <a:avLst/>
                <a:gdLst>
                  <a:gd name="T0" fmla="*/ 111 w 195"/>
                  <a:gd name="T1" fmla="*/ 350 h 390"/>
                  <a:gd name="T2" fmla="*/ 7 w 195"/>
                  <a:gd name="T3" fmla="*/ 281 h 390"/>
                  <a:gd name="T4" fmla="*/ 7 w 195"/>
                  <a:gd name="T5" fmla="*/ 23 h 390"/>
                  <a:gd name="T6" fmla="*/ 12 w 195"/>
                  <a:gd name="T7" fmla="*/ 0 h 390"/>
                  <a:gd name="T8" fmla="*/ 0 w 195"/>
                  <a:gd name="T9" fmla="*/ 44 h 390"/>
                  <a:gd name="T10" fmla="*/ 0 w 195"/>
                  <a:gd name="T11" fmla="*/ 301 h 390"/>
                  <a:gd name="T12" fmla="*/ 104 w 195"/>
                  <a:gd name="T13" fmla="*/ 371 h 390"/>
                  <a:gd name="T14" fmla="*/ 182 w 195"/>
                  <a:gd name="T15" fmla="*/ 390 h 390"/>
                  <a:gd name="T16" fmla="*/ 195 w 195"/>
                  <a:gd name="T17" fmla="*/ 378 h 390"/>
                  <a:gd name="T18" fmla="*/ 111 w 195"/>
                  <a:gd name="T19" fmla="*/ 3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390">
                    <a:moveTo>
                      <a:pt x="111" y="350"/>
                    </a:moveTo>
                    <a:cubicBezTo>
                      <a:pt x="44" y="335"/>
                      <a:pt x="17" y="306"/>
                      <a:pt x="7" y="281"/>
                    </a:cubicBezTo>
                    <a:cubicBezTo>
                      <a:pt x="7" y="23"/>
                      <a:pt x="7" y="23"/>
                      <a:pt x="7" y="23"/>
                    </a:cubicBezTo>
                    <a:cubicBezTo>
                      <a:pt x="8" y="15"/>
                      <a:pt x="10" y="7"/>
                      <a:pt x="12" y="0"/>
                    </a:cubicBezTo>
                    <a:cubicBezTo>
                      <a:pt x="7" y="13"/>
                      <a:pt x="3" y="27"/>
                      <a:pt x="0" y="44"/>
                    </a:cubicBezTo>
                    <a:cubicBezTo>
                      <a:pt x="0" y="301"/>
                      <a:pt x="0" y="301"/>
                      <a:pt x="0" y="301"/>
                    </a:cubicBezTo>
                    <a:cubicBezTo>
                      <a:pt x="10" y="326"/>
                      <a:pt x="38" y="355"/>
                      <a:pt x="104" y="371"/>
                    </a:cubicBezTo>
                    <a:cubicBezTo>
                      <a:pt x="142" y="375"/>
                      <a:pt x="170" y="382"/>
                      <a:pt x="182" y="390"/>
                    </a:cubicBezTo>
                    <a:cubicBezTo>
                      <a:pt x="190" y="387"/>
                      <a:pt x="195" y="382"/>
                      <a:pt x="195" y="378"/>
                    </a:cubicBezTo>
                    <a:cubicBezTo>
                      <a:pt x="195" y="367"/>
                      <a:pt x="162" y="357"/>
                      <a:pt x="111" y="35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 name="Freeform 149"/>
              <p:cNvSpPr>
                <a:spLocks noEditPoints="1"/>
              </p:cNvSpPr>
              <p:nvPr/>
            </p:nvSpPr>
            <p:spPr bwMode="auto">
              <a:xfrm>
                <a:off x="4323" y="3367"/>
                <a:ext cx="70" cy="59"/>
              </a:xfrm>
              <a:custGeom>
                <a:avLst/>
                <a:gdLst>
                  <a:gd name="T0" fmla="*/ 9 w 111"/>
                  <a:gd name="T1" fmla="*/ 36 h 95"/>
                  <a:gd name="T2" fmla="*/ 18 w 111"/>
                  <a:gd name="T3" fmla="*/ 27 h 95"/>
                  <a:gd name="T4" fmla="*/ 32 w 111"/>
                  <a:gd name="T5" fmla="*/ 27 h 95"/>
                  <a:gd name="T6" fmla="*/ 32 w 111"/>
                  <a:gd name="T7" fmla="*/ 62 h 95"/>
                  <a:gd name="T8" fmla="*/ 18 w 111"/>
                  <a:gd name="T9" fmla="*/ 62 h 95"/>
                  <a:gd name="T10" fmla="*/ 9 w 111"/>
                  <a:gd name="T11" fmla="*/ 53 h 95"/>
                  <a:gd name="T12" fmla="*/ 9 w 111"/>
                  <a:gd name="T13" fmla="*/ 36 h 95"/>
                  <a:gd name="T14" fmla="*/ 18 w 111"/>
                  <a:gd name="T15" fmla="*/ 18 h 95"/>
                  <a:gd name="T16" fmla="*/ 0 w 111"/>
                  <a:gd name="T17" fmla="*/ 36 h 95"/>
                  <a:gd name="T18" fmla="*/ 0 w 111"/>
                  <a:gd name="T19" fmla="*/ 53 h 95"/>
                  <a:gd name="T20" fmla="*/ 18 w 111"/>
                  <a:gd name="T21" fmla="*/ 71 h 95"/>
                  <a:gd name="T22" fmla="*/ 32 w 111"/>
                  <a:gd name="T23" fmla="*/ 71 h 95"/>
                  <a:gd name="T24" fmla="*/ 32 w 111"/>
                  <a:gd name="T25" fmla="*/ 87 h 95"/>
                  <a:gd name="T26" fmla="*/ 35 w 111"/>
                  <a:gd name="T27" fmla="*/ 91 h 95"/>
                  <a:gd name="T28" fmla="*/ 38 w 111"/>
                  <a:gd name="T29" fmla="*/ 91 h 95"/>
                  <a:gd name="T30" fmla="*/ 38 w 111"/>
                  <a:gd name="T31" fmla="*/ 95 h 95"/>
                  <a:gd name="T32" fmla="*/ 104 w 111"/>
                  <a:gd name="T33" fmla="*/ 95 h 95"/>
                  <a:gd name="T34" fmla="*/ 104 w 111"/>
                  <a:gd name="T35" fmla="*/ 91 h 95"/>
                  <a:gd name="T36" fmla="*/ 108 w 111"/>
                  <a:gd name="T37" fmla="*/ 91 h 95"/>
                  <a:gd name="T38" fmla="*/ 111 w 111"/>
                  <a:gd name="T39" fmla="*/ 87 h 95"/>
                  <a:gd name="T40" fmla="*/ 111 w 111"/>
                  <a:gd name="T41" fmla="*/ 3 h 95"/>
                  <a:gd name="T42" fmla="*/ 108 w 111"/>
                  <a:gd name="T43" fmla="*/ 0 h 95"/>
                  <a:gd name="T44" fmla="*/ 35 w 111"/>
                  <a:gd name="T45" fmla="*/ 0 h 95"/>
                  <a:gd name="T46" fmla="*/ 32 w 111"/>
                  <a:gd name="T47" fmla="*/ 3 h 95"/>
                  <a:gd name="T48" fmla="*/ 32 w 111"/>
                  <a:gd name="T49" fmla="*/ 18 h 95"/>
                  <a:gd name="T50" fmla="*/ 18 w 111"/>
                  <a:gd name="T51"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95">
                    <a:moveTo>
                      <a:pt x="9" y="36"/>
                    </a:moveTo>
                    <a:cubicBezTo>
                      <a:pt x="9" y="31"/>
                      <a:pt x="13" y="27"/>
                      <a:pt x="18" y="27"/>
                    </a:cubicBezTo>
                    <a:cubicBezTo>
                      <a:pt x="32" y="27"/>
                      <a:pt x="32" y="27"/>
                      <a:pt x="32" y="27"/>
                    </a:cubicBezTo>
                    <a:cubicBezTo>
                      <a:pt x="32" y="62"/>
                      <a:pt x="32" y="62"/>
                      <a:pt x="32" y="62"/>
                    </a:cubicBezTo>
                    <a:cubicBezTo>
                      <a:pt x="18" y="62"/>
                      <a:pt x="18" y="62"/>
                      <a:pt x="18" y="62"/>
                    </a:cubicBezTo>
                    <a:cubicBezTo>
                      <a:pt x="13" y="62"/>
                      <a:pt x="9" y="58"/>
                      <a:pt x="9" y="53"/>
                    </a:cubicBezTo>
                    <a:lnTo>
                      <a:pt x="9" y="36"/>
                    </a:lnTo>
                    <a:close/>
                    <a:moveTo>
                      <a:pt x="18" y="18"/>
                    </a:moveTo>
                    <a:cubicBezTo>
                      <a:pt x="8" y="18"/>
                      <a:pt x="0" y="26"/>
                      <a:pt x="0" y="36"/>
                    </a:cubicBezTo>
                    <a:cubicBezTo>
                      <a:pt x="0" y="53"/>
                      <a:pt x="0" y="53"/>
                      <a:pt x="0" y="53"/>
                    </a:cubicBezTo>
                    <a:cubicBezTo>
                      <a:pt x="0" y="63"/>
                      <a:pt x="8" y="71"/>
                      <a:pt x="18" y="71"/>
                    </a:cubicBezTo>
                    <a:cubicBezTo>
                      <a:pt x="32" y="71"/>
                      <a:pt x="32" y="71"/>
                      <a:pt x="32" y="71"/>
                    </a:cubicBezTo>
                    <a:cubicBezTo>
                      <a:pt x="32" y="87"/>
                      <a:pt x="32" y="87"/>
                      <a:pt x="32" y="87"/>
                    </a:cubicBezTo>
                    <a:cubicBezTo>
                      <a:pt x="32" y="89"/>
                      <a:pt x="33" y="91"/>
                      <a:pt x="35" y="91"/>
                    </a:cubicBezTo>
                    <a:cubicBezTo>
                      <a:pt x="38" y="91"/>
                      <a:pt x="38" y="91"/>
                      <a:pt x="38" y="91"/>
                    </a:cubicBezTo>
                    <a:cubicBezTo>
                      <a:pt x="38" y="95"/>
                      <a:pt x="38" y="95"/>
                      <a:pt x="38" y="95"/>
                    </a:cubicBezTo>
                    <a:cubicBezTo>
                      <a:pt x="104" y="95"/>
                      <a:pt x="104" y="95"/>
                      <a:pt x="104" y="95"/>
                    </a:cubicBezTo>
                    <a:cubicBezTo>
                      <a:pt x="104" y="91"/>
                      <a:pt x="104" y="91"/>
                      <a:pt x="104" y="91"/>
                    </a:cubicBezTo>
                    <a:cubicBezTo>
                      <a:pt x="108" y="91"/>
                      <a:pt x="108" y="91"/>
                      <a:pt x="108" y="91"/>
                    </a:cubicBezTo>
                    <a:cubicBezTo>
                      <a:pt x="110" y="91"/>
                      <a:pt x="111" y="89"/>
                      <a:pt x="111" y="87"/>
                    </a:cubicBezTo>
                    <a:cubicBezTo>
                      <a:pt x="111" y="3"/>
                      <a:pt x="111" y="3"/>
                      <a:pt x="111" y="3"/>
                    </a:cubicBezTo>
                    <a:cubicBezTo>
                      <a:pt x="111" y="1"/>
                      <a:pt x="110" y="0"/>
                      <a:pt x="108" y="0"/>
                    </a:cubicBezTo>
                    <a:cubicBezTo>
                      <a:pt x="35" y="0"/>
                      <a:pt x="35" y="0"/>
                      <a:pt x="35" y="0"/>
                    </a:cubicBezTo>
                    <a:cubicBezTo>
                      <a:pt x="33" y="0"/>
                      <a:pt x="32" y="1"/>
                      <a:pt x="32" y="3"/>
                    </a:cubicBezTo>
                    <a:cubicBezTo>
                      <a:pt x="32" y="18"/>
                      <a:pt x="32" y="18"/>
                      <a:pt x="32" y="18"/>
                    </a:cubicBezTo>
                    <a:cubicBezTo>
                      <a:pt x="18" y="18"/>
                      <a:pt x="18" y="18"/>
                      <a:pt x="18" y="18"/>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0" name="Freeform 150"/>
              <p:cNvSpPr>
                <a:spLocks/>
              </p:cNvSpPr>
              <p:nvPr/>
            </p:nvSpPr>
            <p:spPr bwMode="auto">
              <a:xfrm>
                <a:off x="4381" y="3367"/>
                <a:ext cx="12" cy="59"/>
              </a:xfrm>
              <a:custGeom>
                <a:avLst/>
                <a:gdLst>
                  <a:gd name="T0" fmla="*/ 16 w 19"/>
                  <a:gd name="T1" fmla="*/ 0 h 95"/>
                  <a:gd name="T2" fmla="*/ 4 w 19"/>
                  <a:gd name="T3" fmla="*/ 0 h 95"/>
                  <a:gd name="T4" fmla="*/ 7 w 19"/>
                  <a:gd name="T5" fmla="*/ 3 h 95"/>
                  <a:gd name="T6" fmla="*/ 7 w 19"/>
                  <a:gd name="T7" fmla="*/ 87 h 95"/>
                  <a:gd name="T8" fmla="*/ 4 w 19"/>
                  <a:gd name="T9" fmla="*/ 91 h 95"/>
                  <a:gd name="T10" fmla="*/ 0 w 19"/>
                  <a:gd name="T11" fmla="*/ 91 h 95"/>
                  <a:gd name="T12" fmla="*/ 0 w 19"/>
                  <a:gd name="T13" fmla="*/ 95 h 95"/>
                  <a:gd name="T14" fmla="*/ 12 w 19"/>
                  <a:gd name="T15" fmla="*/ 95 h 95"/>
                  <a:gd name="T16" fmla="*/ 12 w 19"/>
                  <a:gd name="T17" fmla="*/ 91 h 95"/>
                  <a:gd name="T18" fmla="*/ 16 w 19"/>
                  <a:gd name="T19" fmla="*/ 91 h 95"/>
                  <a:gd name="T20" fmla="*/ 19 w 19"/>
                  <a:gd name="T21" fmla="*/ 87 h 95"/>
                  <a:gd name="T22" fmla="*/ 19 w 19"/>
                  <a:gd name="T23" fmla="*/ 3 h 95"/>
                  <a:gd name="T24" fmla="*/ 16 w 19"/>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95">
                    <a:moveTo>
                      <a:pt x="16" y="0"/>
                    </a:moveTo>
                    <a:cubicBezTo>
                      <a:pt x="4" y="0"/>
                      <a:pt x="4" y="0"/>
                      <a:pt x="4" y="0"/>
                    </a:cubicBezTo>
                    <a:cubicBezTo>
                      <a:pt x="6" y="0"/>
                      <a:pt x="7" y="1"/>
                      <a:pt x="7" y="3"/>
                    </a:cubicBezTo>
                    <a:cubicBezTo>
                      <a:pt x="7" y="87"/>
                      <a:pt x="7" y="87"/>
                      <a:pt x="7" y="87"/>
                    </a:cubicBezTo>
                    <a:cubicBezTo>
                      <a:pt x="7" y="89"/>
                      <a:pt x="6" y="91"/>
                      <a:pt x="4" y="91"/>
                    </a:cubicBezTo>
                    <a:cubicBezTo>
                      <a:pt x="0" y="91"/>
                      <a:pt x="0" y="91"/>
                      <a:pt x="0" y="91"/>
                    </a:cubicBezTo>
                    <a:cubicBezTo>
                      <a:pt x="0" y="95"/>
                      <a:pt x="0" y="95"/>
                      <a:pt x="0" y="95"/>
                    </a:cubicBezTo>
                    <a:cubicBezTo>
                      <a:pt x="12" y="95"/>
                      <a:pt x="12" y="95"/>
                      <a:pt x="12" y="95"/>
                    </a:cubicBezTo>
                    <a:cubicBezTo>
                      <a:pt x="12" y="91"/>
                      <a:pt x="12" y="91"/>
                      <a:pt x="12" y="91"/>
                    </a:cubicBezTo>
                    <a:cubicBezTo>
                      <a:pt x="16" y="91"/>
                      <a:pt x="16" y="91"/>
                      <a:pt x="16" y="91"/>
                    </a:cubicBezTo>
                    <a:cubicBezTo>
                      <a:pt x="18" y="91"/>
                      <a:pt x="19" y="89"/>
                      <a:pt x="19" y="87"/>
                    </a:cubicBezTo>
                    <a:cubicBezTo>
                      <a:pt x="19" y="3"/>
                      <a:pt x="19" y="3"/>
                      <a:pt x="19" y="3"/>
                    </a:cubicBezTo>
                    <a:cubicBezTo>
                      <a:pt x="19" y="1"/>
                      <a:pt x="18" y="0"/>
                      <a:pt x="1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 name="Freeform 151"/>
              <p:cNvSpPr>
                <a:spLocks/>
              </p:cNvSpPr>
              <p:nvPr/>
            </p:nvSpPr>
            <p:spPr bwMode="auto">
              <a:xfrm>
                <a:off x="4273" y="3370"/>
                <a:ext cx="43" cy="46"/>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 name="Freeform 152"/>
              <p:cNvSpPr>
                <a:spLocks/>
              </p:cNvSpPr>
              <p:nvPr/>
            </p:nvSpPr>
            <p:spPr bwMode="auto">
              <a:xfrm>
                <a:off x="4102" y="3305"/>
                <a:ext cx="207" cy="121"/>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 name="Freeform 153"/>
              <p:cNvSpPr>
                <a:spLocks/>
              </p:cNvSpPr>
              <p:nvPr/>
            </p:nvSpPr>
            <p:spPr bwMode="auto">
              <a:xfrm>
                <a:off x="4153" y="3346"/>
                <a:ext cx="24" cy="7"/>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 name="Freeform 154"/>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 name="Freeform 155"/>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 name="Freeform 156"/>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 name="Freeform 157"/>
              <p:cNvSpPr>
                <a:spLocks/>
              </p:cNvSpPr>
              <p:nvPr/>
            </p:nvSpPr>
            <p:spPr bwMode="auto">
              <a:xfrm>
                <a:off x="4215" y="3333"/>
                <a:ext cx="24" cy="7"/>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 name="Freeform 158"/>
              <p:cNvSpPr>
                <a:spLocks/>
              </p:cNvSpPr>
              <p:nvPr/>
            </p:nvSpPr>
            <p:spPr bwMode="auto">
              <a:xfrm>
                <a:off x="4121" y="3320"/>
                <a:ext cx="171" cy="92"/>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 name="Freeform 159"/>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 name="Freeform 160"/>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 name="Freeform 161"/>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 name="Freeform 162"/>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 name="Freeform 163"/>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 name="Freeform 164"/>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 name="Freeform 165"/>
              <p:cNvSpPr>
                <a:spLocks/>
              </p:cNvSpPr>
              <p:nvPr/>
            </p:nvSpPr>
            <p:spPr bwMode="auto">
              <a:xfrm>
                <a:off x="4207" y="3337"/>
                <a:ext cx="19" cy="58"/>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 name="Freeform 166"/>
              <p:cNvSpPr>
                <a:spLocks/>
              </p:cNvSpPr>
              <p:nvPr/>
            </p:nvSpPr>
            <p:spPr bwMode="auto">
              <a:xfrm>
                <a:off x="4207" y="3337"/>
                <a:ext cx="19" cy="58"/>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 name="Freeform 167"/>
              <p:cNvSpPr>
                <a:spLocks/>
              </p:cNvSpPr>
              <p:nvPr/>
            </p:nvSpPr>
            <p:spPr bwMode="auto">
              <a:xfrm>
                <a:off x="4215" y="3333"/>
                <a:ext cx="24" cy="7"/>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 name="Freeform 168"/>
              <p:cNvSpPr>
                <a:spLocks/>
              </p:cNvSpPr>
              <p:nvPr/>
            </p:nvSpPr>
            <p:spPr bwMode="auto">
              <a:xfrm>
                <a:off x="4121" y="3321"/>
                <a:ext cx="153" cy="91"/>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 name="Freeform 169"/>
              <p:cNvSpPr>
                <a:spLocks/>
              </p:cNvSpPr>
              <p:nvPr/>
            </p:nvSpPr>
            <p:spPr bwMode="auto">
              <a:xfrm>
                <a:off x="4188" y="3362"/>
                <a:ext cx="17" cy="32"/>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 name="Freeform 170"/>
              <p:cNvSpPr>
                <a:spLocks/>
              </p:cNvSpPr>
              <p:nvPr/>
            </p:nvSpPr>
            <p:spPr bwMode="auto">
              <a:xfrm>
                <a:off x="4188" y="3362"/>
                <a:ext cx="17" cy="32"/>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 name="Freeform 171"/>
              <p:cNvSpPr>
                <a:spLocks/>
              </p:cNvSpPr>
              <p:nvPr/>
            </p:nvSpPr>
            <p:spPr bwMode="auto">
              <a:xfrm>
                <a:off x="4181" y="3357"/>
                <a:ext cx="19" cy="7"/>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2" name="Freeform 172"/>
              <p:cNvSpPr>
                <a:spLocks/>
              </p:cNvSpPr>
              <p:nvPr/>
            </p:nvSpPr>
            <p:spPr bwMode="auto">
              <a:xfrm>
                <a:off x="4181" y="3357"/>
                <a:ext cx="19" cy="7"/>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3" name="Freeform 173"/>
              <p:cNvSpPr>
                <a:spLocks/>
              </p:cNvSpPr>
              <p:nvPr/>
            </p:nvSpPr>
            <p:spPr bwMode="auto">
              <a:xfrm>
                <a:off x="4219" y="3376"/>
                <a:ext cx="13" cy="19"/>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4" name="Freeform 174"/>
              <p:cNvSpPr>
                <a:spLocks/>
              </p:cNvSpPr>
              <p:nvPr/>
            </p:nvSpPr>
            <p:spPr bwMode="auto">
              <a:xfrm>
                <a:off x="4219" y="3376"/>
                <a:ext cx="13" cy="19"/>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5" name="Freeform 175"/>
              <p:cNvSpPr>
                <a:spLocks/>
              </p:cNvSpPr>
              <p:nvPr/>
            </p:nvSpPr>
            <p:spPr bwMode="auto">
              <a:xfrm>
                <a:off x="4207" y="3368"/>
                <a:ext cx="14" cy="27"/>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6" name="Freeform 176"/>
              <p:cNvSpPr>
                <a:spLocks/>
              </p:cNvSpPr>
              <p:nvPr/>
            </p:nvSpPr>
            <p:spPr bwMode="auto">
              <a:xfrm>
                <a:off x="4207" y="3368"/>
                <a:ext cx="14" cy="27"/>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7" name="Freeform 177"/>
              <p:cNvSpPr>
                <a:spLocks/>
              </p:cNvSpPr>
              <p:nvPr/>
            </p:nvSpPr>
            <p:spPr bwMode="auto">
              <a:xfrm>
                <a:off x="4133" y="3327"/>
                <a:ext cx="131" cy="73"/>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8" name="Freeform 178"/>
              <p:cNvSpPr>
                <a:spLocks/>
              </p:cNvSpPr>
              <p:nvPr/>
            </p:nvSpPr>
            <p:spPr bwMode="auto">
              <a:xfrm>
                <a:off x="3990" y="3390"/>
                <a:ext cx="18" cy="46"/>
              </a:xfrm>
              <a:custGeom>
                <a:avLst/>
                <a:gdLst>
                  <a:gd name="T0" fmla="*/ 0 w 18"/>
                  <a:gd name="T1" fmla="*/ 46 h 46"/>
                  <a:gd name="T2" fmla="*/ 18 w 18"/>
                  <a:gd name="T3" fmla="*/ 41 h 46"/>
                  <a:gd name="T4" fmla="*/ 18 w 18"/>
                  <a:gd name="T5" fmla="*/ 0 h 46"/>
                  <a:gd name="T6" fmla="*/ 0 w 18"/>
                  <a:gd name="T7" fmla="*/ 6 h 46"/>
                  <a:gd name="T8" fmla="*/ 0 w 18"/>
                  <a:gd name="T9" fmla="*/ 46 h 46"/>
                </a:gdLst>
                <a:ahLst/>
                <a:cxnLst>
                  <a:cxn ang="0">
                    <a:pos x="T0" y="T1"/>
                  </a:cxn>
                  <a:cxn ang="0">
                    <a:pos x="T2" y="T3"/>
                  </a:cxn>
                  <a:cxn ang="0">
                    <a:pos x="T4" y="T5"/>
                  </a:cxn>
                  <a:cxn ang="0">
                    <a:pos x="T6" y="T7"/>
                  </a:cxn>
                  <a:cxn ang="0">
                    <a:pos x="T8" y="T9"/>
                  </a:cxn>
                </a:cxnLst>
                <a:rect l="0" t="0" r="r" b="b"/>
                <a:pathLst>
                  <a:path w="18" h="46">
                    <a:moveTo>
                      <a:pt x="0" y="46"/>
                    </a:moveTo>
                    <a:lnTo>
                      <a:pt x="18" y="41"/>
                    </a:lnTo>
                    <a:lnTo>
                      <a:pt x="18" y="0"/>
                    </a:lnTo>
                    <a:lnTo>
                      <a:pt x="0" y="6"/>
                    </a:lnTo>
                    <a:lnTo>
                      <a:pt x="0" y="4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 name="Freeform 179"/>
              <p:cNvSpPr>
                <a:spLocks/>
              </p:cNvSpPr>
              <p:nvPr/>
            </p:nvSpPr>
            <p:spPr bwMode="auto">
              <a:xfrm>
                <a:off x="3990" y="3390"/>
                <a:ext cx="18" cy="46"/>
              </a:xfrm>
              <a:custGeom>
                <a:avLst/>
                <a:gdLst>
                  <a:gd name="T0" fmla="*/ 0 w 18"/>
                  <a:gd name="T1" fmla="*/ 46 h 46"/>
                  <a:gd name="T2" fmla="*/ 18 w 18"/>
                  <a:gd name="T3" fmla="*/ 41 h 46"/>
                  <a:gd name="T4" fmla="*/ 18 w 18"/>
                  <a:gd name="T5" fmla="*/ 0 h 46"/>
                  <a:gd name="T6" fmla="*/ 0 w 18"/>
                  <a:gd name="T7" fmla="*/ 6 h 46"/>
                  <a:gd name="T8" fmla="*/ 0 w 18"/>
                  <a:gd name="T9" fmla="*/ 46 h 46"/>
                </a:gdLst>
                <a:ahLst/>
                <a:cxnLst>
                  <a:cxn ang="0">
                    <a:pos x="T0" y="T1"/>
                  </a:cxn>
                  <a:cxn ang="0">
                    <a:pos x="T2" y="T3"/>
                  </a:cxn>
                  <a:cxn ang="0">
                    <a:pos x="T4" y="T5"/>
                  </a:cxn>
                  <a:cxn ang="0">
                    <a:pos x="T6" y="T7"/>
                  </a:cxn>
                  <a:cxn ang="0">
                    <a:pos x="T8" y="T9"/>
                  </a:cxn>
                </a:cxnLst>
                <a:rect l="0" t="0" r="r" b="b"/>
                <a:pathLst>
                  <a:path w="18" h="46">
                    <a:moveTo>
                      <a:pt x="0" y="46"/>
                    </a:moveTo>
                    <a:lnTo>
                      <a:pt x="18" y="41"/>
                    </a:lnTo>
                    <a:lnTo>
                      <a:pt x="18" y="0"/>
                    </a:lnTo>
                    <a:lnTo>
                      <a:pt x="0" y="6"/>
                    </a:lnTo>
                    <a:lnTo>
                      <a:pt x="0" y="46"/>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 name="Freeform 180"/>
              <p:cNvSpPr>
                <a:spLocks/>
              </p:cNvSpPr>
              <p:nvPr/>
            </p:nvSpPr>
            <p:spPr bwMode="auto">
              <a:xfrm>
                <a:off x="3972" y="3390"/>
                <a:ext cx="18" cy="46"/>
              </a:xfrm>
              <a:custGeom>
                <a:avLst/>
                <a:gdLst>
                  <a:gd name="T0" fmla="*/ 18 w 18"/>
                  <a:gd name="T1" fmla="*/ 46 h 46"/>
                  <a:gd name="T2" fmla="*/ 0 w 18"/>
                  <a:gd name="T3" fmla="*/ 41 h 46"/>
                  <a:gd name="T4" fmla="*/ 0 w 18"/>
                  <a:gd name="T5" fmla="*/ 0 h 46"/>
                  <a:gd name="T6" fmla="*/ 18 w 18"/>
                  <a:gd name="T7" fmla="*/ 6 h 46"/>
                  <a:gd name="T8" fmla="*/ 18 w 18"/>
                  <a:gd name="T9" fmla="*/ 46 h 46"/>
                </a:gdLst>
                <a:ahLst/>
                <a:cxnLst>
                  <a:cxn ang="0">
                    <a:pos x="T0" y="T1"/>
                  </a:cxn>
                  <a:cxn ang="0">
                    <a:pos x="T2" y="T3"/>
                  </a:cxn>
                  <a:cxn ang="0">
                    <a:pos x="T4" y="T5"/>
                  </a:cxn>
                  <a:cxn ang="0">
                    <a:pos x="T6" y="T7"/>
                  </a:cxn>
                  <a:cxn ang="0">
                    <a:pos x="T8" y="T9"/>
                  </a:cxn>
                </a:cxnLst>
                <a:rect l="0" t="0" r="r" b="b"/>
                <a:pathLst>
                  <a:path w="18" h="46">
                    <a:moveTo>
                      <a:pt x="18" y="46"/>
                    </a:moveTo>
                    <a:lnTo>
                      <a:pt x="0" y="41"/>
                    </a:lnTo>
                    <a:lnTo>
                      <a:pt x="0" y="0"/>
                    </a:lnTo>
                    <a:lnTo>
                      <a:pt x="18" y="6"/>
                    </a:lnTo>
                    <a:lnTo>
                      <a:pt x="18" y="46"/>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1" name="Freeform 181"/>
              <p:cNvSpPr>
                <a:spLocks/>
              </p:cNvSpPr>
              <p:nvPr/>
            </p:nvSpPr>
            <p:spPr bwMode="auto">
              <a:xfrm>
                <a:off x="3972" y="3385"/>
                <a:ext cx="36" cy="11"/>
              </a:xfrm>
              <a:custGeom>
                <a:avLst/>
                <a:gdLst>
                  <a:gd name="T0" fmla="*/ 36 w 36"/>
                  <a:gd name="T1" fmla="*/ 5 h 11"/>
                  <a:gd name="T2" fmla="*/ 18 w 36"/>
                  <a:gd name="T3" fmla="*/ 11 h 11"/>
                  <a:gd name="T4" fmla="*/ 0 w 36"/>
                  <a:gd name="T5" fmla="*/ 5 h 11"/>
                  <a:gd name="T6" fmla="*/ 18 w 36"/>
                  <a:gd name="T7" fmla="*/ 0 h 11"/>
                  <a:gd name="T8" fmla="*/ 36 w 36"/>
                  <a:gd name="T9" fmla="*/ 5 h 11"/>
                </a:gdLst>
                <a:ahLst/>
                <a:cxnLst>
                  <a:cxn ang="0">
                    <a:pos x="T0" y="T1"/>
                  </a:cxn>
                  <a:cxn ang="0">
                    <a:pos x="T2" y="T3"/>
                  </a:cxn>
                  <a:cxn ang="0">
                    <a:pos x="T4" y="T5"/>
                  </a:cxn>
                  <a:cxn ang="0">
                    <a:pos x="T6" y="T7"/>
                  </a:cxn>
                  <a:cxn ang="0">
                    <a:pos x="T8" y="T9"/>
                  </a:cxn>
                </a:cxnLst>
                <a:rect l="0" t="0" r="r" b="b"/>
                <a:pathLst>
                  <a:path w="36" h="11">
                    <a:moveTo>
                      <a:pt x="36" y="5"/>
                    </a:moveTo>
                    <a:lnTo>
                      <a:pt x="18" y="11"/>
                    </a:lnTo>
                    <a:lnTo>
                      <a:pt x="0" y="5"/>
                    </a:lnTo>
                    <a:lnTo>
                      <a:pt x="18" y="0"/>
                    </a:lnTo>
                    <a:lnTo>
                      <a:pt x="36" y="5"/>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2" name="Freeform 182"/>
              <p:cNvSpPr>
                <a:spLocks/>
              </p:cNvSpPr>
              <p:nvPr/>
            </p:nvSpPr>
            <p:spPr bwMode="auto">
              <a:xfrm>
                <a:off x="3972" y="3385"/>
                <a:ext cx="36" cy="11"/>
              </a:xfrm>
              <a:custGeom>
                <a:avLst/>
                <a:gdLst>
                  <a:gd name="T0" fmla="*/ 36 w 36"/>
                  <a:gd name="T1" fmla="*/ 5 h 11"/>
                  <a:gd name="T2" fmla="*/ 18 w 36"/>
                  <a:gd name="T3" fmla="*/ 11 h 11"/>
                  <a:gd name="T4" fmla="*/ 0 w 36"/>
                  <a:gd name="T5" fmla="*/ 5 h 11"/>
                  <a:gd name="T6" fmla="*/ 18 w 36"/>
                  <a:gd name="T7" fmla="*/ 0 h 11"/>
                  <a:gd name="T8" fmla="*/ 36 w 36"/>
                  <a:gd name="T9" fmla="*/ 5 h 11"/>
                </a:gdLst>
                <a:ahLst/>
                <a:cxnLst>
                  <a:cxn ang="0">
                    <a:pos x="T0" y="T1"/>
                  </a:cxn>
                  <a:cxn ang="0">
                    <a:pos x="T2" y="T3"/>
                  </a:cxn>
                  <a:cxn ang="0">
                    <a:pos x="T4" y="T5"/>
                  </a:cxn>
                  <a:cxn ang="0">
                    <a:pos x="T6" y="T7"/>
                  </a:cxn>
                  <a:cxn ang="0">
                    <a:pos x="T8" y="T9"/>
                  </a:cxn>
                </a:cxnLst>
                <a:rect l="0" t="0" r="r" b="b"/>
                <a:pathLst>
                  <a:path w="36" h="11">
                    <a:moveTo>
                      <a:pt x="36" y="5"/>
                    </a:moveTo>
                    <a:lnTo>
                      <a:pt x="18" y="11"/>
                    </a:lnTo>
                    <a:lnTo>
                      <a:pt x="0" y="5"/>
                    </a:lnTo>
                    <a:lnTo>
                      <a:pt x="18" y="0"/>
                    </a:lnTo>
                    <a:lnTo>
                      <a:pt x="36" y="5"/>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3" name="Freeform 183"/>
              <p:cNvSpPr>
                <a:spLocks/>
              </p:cNvSpPr>
              <p:nvPr/>
            </p:nvSpPr>
            <p:spPr bwMode="auto">
              <a:xfrm>
                <a:off x="3914" y="3214"/>
                <a:ext cx="7" cy="21"/>
              </a:xfrm>
              <a:custGeom>
                <a:avLst/>
                <a:gdLst>
                  <a:gd name="T0" fmla="*/ 11 w 11"/>
                  <a:gd name="T1" fmla="*/ 34 h 34"/>
                  <a:gd name="T2" fmla="*/ 11 w 11"/>
                  <a:gd name="T3" fmla="*/ 0 h 34"/>
                  <a:gd name="T4" fmla="*/ 4 w 11"/>
                  <a:gd name="T5" fmla="*/ 7 h 34"/>
                  <a:gd name="T6" fmla="*/ 0 w 11"/>
                  <a:gd name="T7" fmla="*/ 34 h 34"/>
                  <a:gd name="T8" fmla="*/ 11 w 11"/>
                  <a:gd name="T9" fmla="*/ 34 h 34"/>
                </a:gdLst>
                <a:ahLst/>
                <a:cxnLst>
                  <a:cxn ang="0">
                    <a:pos x="T0" y="T1"/>
                  </a:cxn>
                  <a:cxn ang="0">
                    <a:pos x="T2" y="T3"/>
                  </a:cxn>
                  <a:cxn ang="0">
                    <a:pos x="T4" y="T5"/>
                  </a:cxn>
                  <a:cxn ang="0">
                    <a:pos x="T6" y="T7"/>
                  </a:cxn>
                  <a:cxn ang="0">
                    <a:pos x="T8" y="T9"/>
                  </a:cxn>
                </a:cxnLst>
                <a:rect l="0" t="0" r="r" b="b"/>
                <a:pathLst>
                  <a:path w="11" h="34">
                    <a:moveTo>
                      <a:pt x="11" y="34"/>
                    </a:moveTo>
                    <a:cubicBezTo>
                      <a:pt x="11" y="0"/>
                      <a:pt x="11" y="0"/>
                      <a:pt x="11" y="0"/>
                    </a:cubicBezTo>
                    <a:cubicBezTo>
                      <a:pt x="7" y="0"/>
                      <a:pt x="4" y="3"/>
                      <a:pt x="4" y="7"/>
                    </a:cubicBezTo>
                    <a:cubicBezTo>
                      <a:pt x="0" y="34"/>
                      <a:pt x="0" y="34"/>
                      <a:pt x="0" y="34"/>
                    </a:cubicBezTo>
                    <a:lnTo>
                      <a:pt x="11" y="34"/>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4" name="Freeform 184"/>
              <p:cNvSpPr>
                <a:spLocks/>
              </p:cNvSpPr>
              <p:nvPr/>
            </p:nvSpPr>
            <p:spPr bwMode="auto">
              <a:xfrm>
                <a:off x="3914" y="3235"/>
                <a:ext cx="16" cy="5"/>
              </a:xfrm>
              <a:custGeom>
                <a:avLst/>
                <a:gdLst>
                  <a:gd name="T0" fmla="*/ 0 w 26"/>
                  <a:gd name="T1" fmla="*/ 0 h 7"/>
                  <a:gd name="T2" fmla="*/ 13 w 26"/>
                  <a:gd name="T3" fmla="*/ 7 h 7"/>
                  <a:gd name="T4" fmla="*/ 26 w 26"/>
                  <a:gd name="T5" fmla="*/ 0 h 7"/>
                  <a:gd name="T6" fmla="*/ 0 w 26"/>
                  <a:gd name="T7" fmla="*/ 0 h 7"/>
                </a:gdLst>
                <a:ahLst/>
                <a:cxnLst>
                  <a:cxn ang="0">
                    <a:pos x="T0" y="T1"/>
                  </a:cxn>
                  <a:cxn ang="0">
                    <a:pos x="T2" y="T3"/>
                  </a:cxn>
                  <a:cxn ang="0">
                    <a:pos x="T4" y="T5"/>
                  </a:cxn>
                  <a:cxn ang="0">
                    <a:pos x="T6" y="T7"/>
                  </a:cxn>
                </a:cxnLst>
                <a:rect l="0" t="0" r="r" b="b"/>
                <a:pathLst>
                  <a:path w="26" h="7">
                    <a:moveTo>
                      <a:pt x="0" y="0"/>
                    </a:moveTo>
                    <a:cubicBezTo>
                      <a:pt x="3" y="4"/>
                      <a:pt x="7" y="7"/>
                      <a:pt x="13" y="7"/>
                    </a:cubicBezTo>
                    <a:cubicBezTo>
                      <a:pt x="18" y="7"/>
                      <a:pt x="23" y="4"/>
                      <a:pt x="26"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5" name="Freeform 185"/>
              <p:cNvSpPr>
                <a:spLocks/>
              </p:cNvSpPr>
              <p:nvPr/>
            </p:nvSpPr>
            <p:spPr bwMode="auto">
              <a:xfrm>
                <a:off x="3907" y="3243"/>
                <a:ext cx="28" cy="6"/>
              </a:xfrm>
              <a:custGeom>
                <a:avLst/>
                <a:gdLst>
                  <a:gd name="T0" fmla="*/ 0 w 44"/>
                  <a:gd name="T1" fmla="*/ 0 h 10"/>
                  <a:gd name="T2" fmla="*/ 22 w 44"/>
                  <a:gd name="T3" fmla="*/ 10 h 10"/>
                  <a:gd name="T4" fmla="*/ 44 w 44"/>
                  <a:gd name="T5" fmla="*/ 0 h 10"/>
                  <a:gd name="T6" fmla="*/ 0 w 44"/>
                  <a:gd name="T7" fmla="*/ 0 h 10"/>
                </a:gdLst>
                <a:ahLst/>
                <a:cxnLst>
                  <a:cxn ang="0">
                    <a:pos x="T0" y="T1"/>
                  </a:cxn>
                  <a:cxn ang="0">
                    <a:pos x="T2" y="T3"/>
                  </a:cxn>
                  <a:cxn ang="0">
                    <a:pos x="T4" y="T5"/>
                  </a:cxn>
                  <a:cxn ang="0">
                    <a:pos x="T6" y="T7"/>
                  </a:cxn>
                </a:cxnLst>
                <a:rect l="0" t="0" r="r" b="b"/>
                <a:pathLst>
                  <a:path w="44" h="10">
                    <a:moveTo>
                      <a:pt x="0" y="0"/>
                    </a:moveTo>
                    <a:cubicBezTo>
                      <a:pt x="4" y="8"/>
                      <a:pt x="12" y="10"/>
                      <a:pt x="22" y="10"/>
                    </a:cubicBezTo>
                    <a:cubicBezTo>
                      <a:pt x="32" y="10"/>
                      <a:pt x="40" y="8"/>
                      <a:pt x="4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6" name="Freeform 186"/>
              <p:cNvSpPr>
                <a:spLocks/>
              </p:cNvSpPr>
              <p:nvPr/>
            </p:nvSpPr>
            <p:spPr bwMode="auto">
              <a:xfrm>
                <a:off x="4153" y="3346"/>
                <a:ext cx="24" cy="7"/>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7" name="Freeform 187"/>
              <p:cNvSpPr>
                <a:spLocks/>
              </p:cNvSpPr>
              <p:nvPr/>
            </p:nvSpPr>
            <p:spPr bwMode="auto">
              <a:xfrm>
                <a:off x="4159" y="3350"/>
                <a:ext cx="18" cy="44"/>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 name="Freeform 188"/>
              <p:cNvSpPr>
                <a:spLocks/>
              </p:cNvSpPr>
              <p:nvPr/>
            </p:nvSpPr>
            <p:spPr bwMode="auto">
              <a:xfrm>
                <a:off x="4159" y="3350"/>
                <a:ext cx="18" cy="44"/>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 name="Freeform 189"/>
              <p:cNvSpPr>
                <a:spLocks/>
              </p:cNvSpPr>
              <p:nvPr/>
            </p:nvSpPr>
            <p:spPr bwMode="auto">
              <a:xfrm>
                <a:off x="4147" y="3350"/>
                <a:ext cx="17" cy="44"/>
              </a:xfrm>
              <a:custGeom>
                <a:avLst/>
                <a:gdLst>
                  <a:gd name="T0" fmla="*/ 12 w 17"/>
                  <a:gd name="T1" fmla="*/ 44 h 44"/>
                  <a:gd name="T2" fmla="*/ 0 w 17"/>
                  <a:gd name="T3" fmla="*/ 40 h 44"/>
                  <a:gd name="T4" fmla="*/ 6 w 17"/>
                  <a:gd name="T5" fmla="*/ 0 h 44"/>
                  <a:gd name="T6" fmla="*/ 17 w 17"/>
                  <a:gd name="T7" fmla="*/ 3 h 44"/>
                  <a:gd name="T8" fmla="*/ 12 w 17"/>
                  <a:gd name="T9" fmla="*/ 44 h 44"/>
                </a:gdLst>
                <a:ahLst/>
                <a:cxnLst>
                  <a:cxn ang="0">
                    <a:pos x="T0" y="T1"/>
                  </a:cxn>
                  <a:cxn ang="0">
                    <a:pos x="T2" y="T3"/>
                  </a:cxn>
                  <a:cxn ang="0">
                    <a:pos x="T4" y="T5"/>
                  </a:cxn>
                  <a:cxn ang="0">
                    <a:pos x="T6" y="T7"/>
                  </a:cxn>
                  <a:cxn ang="0">
                    <a:pos x="T8" y="T9"/>
                  </a:cxn>
                </a:cxnLst>
                <a:rect l="0" t="0" r="r" b="b"/>
                <a:pathLst>
                  <a:path w="17" h="44">
                    <a:moveTo>
                      <a:pt x="12" y="44"/>
                    </a:moveTo>
                    <a:lnTo>
                      <a:pt x="0" y="40"/>
                    </a:lnTo>
                    <a:lnTo>
                      <a:pt x="6" y="0"/>
                    </a:lnTo>
                    <a:lnTo>
                      <a:pt x="17" y="3"/>
                    </a:lnTo>
                    <a:lnTo>
                      <a:pt x="12"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 name="Freeform 190"/>
              <p:cNvSpPr>
                <a:spLocks/>
              </p:cNvSpPr>
              <p:nvPr/>
            </p:nvSpPr>
            <p:spPr bwMode="auto">
              <a:xfrm>
                <a:off x="4177" y="3360"/>
                <a:ext cx="16" cy="34"/>
              </a:xfrm>
              <a:custGeom>
                <a:avLst/>
                <a:gdLst>
                  <a:gd name="T0" fmla="*/ 11 w 16"/>
                  <a:gd name="T1" fmla="*/ 34 h 34"/>
                  <a:gd name="T2" fmla="*/ 0 w 16"/>
                  <a:gd name="T3" fmla="*/ 31 h 34"/>
                  <a:gd name="T4" fmla="*/ 4 w 16"/>
                  <a:gd name="T5" fmla="*/ 0 h 34"/>
                  <a:gd name="T6" fmla="*/ 16 w 16"/>
                  <a:gd name="T7" fmla="*/ 4 h 34"/>
                  <a:gd name="T8" fmla="*/ 11 w 16"/>
                  <a:gd name="T9" fmla="*/ 34 h 34"/>
                </a:gdLst>
                <a:ahLst/>
                <a:cxnLst>
                  <a:cxn ang="0">
                    <a:pos x="T0" y="T1"/>
                  </a:cxn>
                  <a:cxn ang="0">
                    <a:pos x="T2" y="T3"/>
                  </a:cxn>
                  <a:cxn ang="0">
                    <a:pos x="T4" y="T5"/>
                  </a:cxn>
                  <a:cxn ang="0">
                    <a:pos x="T6" y="T7"/>
                  </a:cxn>
                  <a:cxn ang="0">
                    <a:pos x="T8" y="T9"/>
                  </a:cxn>
                </a:cxnLst>
                <a:rect l="0" t="0" r="r" b="b"/>
                <a:pathLst>
                  <a:path w="16" h="34">
                    <a:moveTo>
                      <a:pt x="11" y="34"/>
                    </a:moveTo>
                    <a:lnTo>
                      <a:pt x="0" y="31"/>
                    </a:lnTo>
                    <a:lnTo>
                      <a:pt x="4" y="0"/>
                    </a:lnTo>
                    <a:lnTo>
                      <a:pt x="16" y="4"/>
                    </a:lnTo>
                    <a:lnTo>
                      <a:pt x="11"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pic>
          <p:nvPicPr>
            <p:cNvPr id="6" name="Picture 5"/>
            <p:cNvPicPr>
              <a:picLocks noChangeAspect="1"/>
            </p:cNvPicPr>
            <p:nvPr/>
          </p:nvPicPr>
          <p:blipFill>
            <a:blip r:embed="rId3"/>
            <a:stretch>
              <a:fillRect/>
            </a:stretch>
          </p:blipFill>
          <p:spPr>
            <a:xfrm>
              <a:off x="4930489" y="4535503"/>
              <a:ext cx="206356" cy="740572"/>
            </a:xfrm>
            <a:prstGeom prst="rect">
              <a:avLst/>
            </a:prstGeom>
          </p:spPr>
        </p:pic>
        <p:pic>
          <p:nvPicPr>
            <p:cNvPr id="7" name="Picture 6"/>
            <p:cNvPicPr>
              <a:picLocks noChangeAspect="1"/>
            </p:cNvPicPr>
            <p:nvPr/>
          </p:nvPicPr>
          <p:blipFill>
            <a:blip r:embed="rId3"/>
            <a:stretch>
              <a:fillRect/>
            </a:stretch>
          </p:blipFill>
          <p:spPr>
            <a:xfrm>
              <a:off x="5170637" y="4534553"/>
              <a:ext cx="206356" cy="740572"/>
            </a:xfrm>
            <a:prstGeom prst="rect">
              <a:avLst/>
            </a:prstGeom>
          </p:spPr>
        </p:pic>
        <p:pic>
          <p:nvPicPr>
            <p:cNvPr id="8" name="Picture 7"/>
            <p:cNvPicPr>
              <a:picLocks noChangeAspect="1"/>
            </p:cNvPicPr>
            <p:nvPr/>
          </p:nvPicPr>
          <p:blipFill>
            <a:blip r:embed="rId3"/>
            <a:stretch>
              <a:fillRect/>
            </a:stretch>
          </p:blipFill>
          <p:spPr>
            <a:xfrm>
              <a:off x="5407786" y="4534553"/>
              <a:ext cx="206356" cy="740572"/>
            </a:xfrm>
            <a:prstGeom prst="rect">
              <a:avLst/>
            </a:prstGeom>
          </p:spPr>
        </p:pic>
      </p:grpSp>
      <p:cxnSp>
        <p:nvCxnSpPr>
          <p:cNvPr id="243" name="Straight Connector 242"/>
          <p:cNvCxnSpPr>
            <a:cxnSpLocks/>
          </p:cNvCxnSpPr>
          <p:nvPr/>
        </p:nvCxnSpPr>
        <p:spPr>
          <a:xfrm flipV="1">
            <a:off x="1019422" y="3575651"/>
            <a:ext cx="219162" cy="503218"/>
          </a:xfrm>
          <a:prstGeom prst="line">
            <a:avLst/>
          </a:prstGeom>
          <a:ln w="571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8" name="Arrow: Pentagon 198"/>
          <p:cNvSpPr/>
          <p:nvPr/>
        </p:nvSpPr>
        <p:spPr bwMode="auto">
          <a:xfrm>
            <a:off x="3099385" y="2559985"/>
            <a:ext cx="3893039" cy="687971"/>
          </a:xfrm>
          <a:prstGeom prst="homePlate">
            <a:avLst/>
          </a:prstGeom>
          <a:solidFill>
            <a:srgbClr val="FFB900"/>
          </a:solidFill>
          <a:ln>
            <a:solidFill>
              <a:srgbClr val="7C7C7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83" name="Rectangle 182">
            <a:extLst/>
          </p:cNvPr>
          <p:cNvSpPr/>
          <p:nvPr/>
        </p:nvSpPr>
        <p:spPr>
          <a:xfrm>
            <a:off x="3107918" y="2619731"/>
            <a:ext cx="2385232" cy="579805"/>
          </a:xfrm>
          <a:prstGeom prst="rect">
            <a:avLst/>
          </a:prstGeom>
          <a:noFill/>
          <a:ln w="28575" cap="flat" cmpd="sng" algn="ctr">
            <a:noFill/>
            <a:prstDash val="solid"/>
            <a:miter lim="800000"/>
          </a:ln>
          <a:effectLst/>
        </p:spPr>
        <p:txBody>
          <a:bodyPr tIns="44821" rtlCol="0" anchor="ctr" anchorCtr="0"/>
          <a:lstStyle/>
          <a:p>
            <a:pPr defTabSz="896386">
              <a:defRPr/>
            </a:pPr>
            <a:r>
              <a:rPr lang="en-US" sz="1765" kern="0" dirty="0">
                <a:solidFill>
                  <a:srgbClr val="353535"/>
                </a:solidFill>
                <a:latin typeface="Segoe UI" panose="020B0502040204020203" pitchFamily="34" charset="0"/>
                <a:cs typeface="Segoe UI" panose="020B0502040204020203" pitchFamily="34" charset="0"/>
              </a:rPr>
              <a:t>E2v3 US West WS VM</a:t>
            </a:r>
          </a:p>
        </p:txBody>
      </p:sp>
      <p:sp>
        <p:nvSpPr>
          <p:cNvPr id="187" name="Rectangle 186">
            <a:extLst/>
          </p:cNvPr>
          <p:cNvSpPr/>
          <p:nvPr/>
        </p:nvSpPr>
        <p:spPr>
          <a:xfrm>
            <a:off x="5452017" y="2564262"/>
            <a:ext cx="1025627" cy="690741"/>
          </a:xfrm>
          <a:prstGeom prst="rect">
            <a:avLst/>
          </a:prstGeom>
          <a:solidFill>
            <a:srgbClr val="AEAEAE"/>
          </a:solidFill>
          <a:ln w="28575" cap="flat" cmpd="sng" algn="ctr">
            <a:noFill/>
            <a:prstDash val="solid"/>
            <a:miter lim="800000"/>
          </a:ln>
          <a:effectLst/>
        </p:spPr>
        <p:txBody>
          <a:bodyPr lIns="0" tIns="0" rIns="0" bIns="0" rtlCol="0" anchor="ctr" anchorCtr="0"/>
          <a:lstStyle/>
          <a:p>
            <a:pPr algn="ctr" defTabSz="896386">
              <a:defRPr/>
            </a:pPr>
            <a:r>
              <a:rPr lang="en-US" sz="1568" kern="0" dirty="0">
                <a:solidFill>
                  <a:srgbClr val="353535"/>
                </a:solidFill>
                <a:latin typeface="Segoe UI" panose="020B0502040204020203" pitchFamily="34" charset="0"/>
                <a:cs typeface="Segoe UI" panose="020B0502040204020203" pitchFamily="34" charset="0"/>
              </a:rPr>
              <a:t>Azure Hybrid Benefit</a:t>
            </a:r>
          </a:p>
        </p:txBody>
      </p:sp>
      <p:sp>
        <p:nvSpPr>
          <p:cNvPr id="199" name="Arrow: Pentagon 198"/>
          <p:cNvSpPr/>
          <p:nvPr/>
        </p:nvSpPr>
        <p:spPr bwMode="auto">
          <a:xfrm>
            <a:off x="3099385" y="3318643"/>
            <a:ext cx="3893039" cy="719006"/>
          </a:xfrm>
          <a:prstGeom prst="homePlate">
            <a:avLst/>
          </a:prstGeom>
          <a:solidFill>
            <a:srgbClr val="FFB90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00B0F0"/>
              </a:solidFill>
              <a:latin typeface="Segoe UI" panose="020B0502040204020203" pitchFamily="34" charset="0"/>
              <a:ea typeface="Segoe UI" panose="020B0502040204020203" pitchFamily="34" charset="0"/>
              <a:cs typeface="Segoe UI" panose="020B0502040204020203" pitchFamily="34" charset="0"/>
            </a:endParaRPr>
          </a:p>
        </p:txBody>
      </p:sp>
      <p:sp>
        <p:nvSpPr>
          <p:cNvPr id="184" name="Rectangle 183">
            <a:extLst/>
          </p:cNvPr>
          <p:cNvSpPr/>
          <p:nvPr/>
        </p:nvSpPr>
        <p:spPr>
          <a:xfrm>
            <a:off x="3107918" y="3383349"/>
            <a:ext cx="2385232" cy="575043"/>
          </a:xfrm>
          <a:prstGeom prst="rect">
            <a:avLst/>
          </a:prstGeom>
          <a:noFill/>
          <a:ln w="28575" cap="flat" cmpd="sng" algn="ctr">
            <a:noFill/>
            <a:prstDash val="solid"/>
            <a:miter lim="800000"/>
          </a:ln>
          <a:effectLst/>
        </p:spPr>
        <p:txBody>
          <a:bodyPr tIns="44821" rtlCol="0" anchor="ctr" anchorCtr="0"/>
          <a:lstStyle/>
          <a:p>
            <a:pPr defTabSz="896386">
              <a:defRPr/>
            </a:pPr>
            <a:r>
              <a:rPr lang="en-US" sz="1765" kern="0" dirty="0">
                <a:solidFill>
                  <a:srgbClr val="353535"/>
                </a:solidFill>
                <a:latin typeface="Segoe UI" panose="020B0502040204020203" pitchFamily="34" charset="0"/>
                <a:cs typeface="Segoe UI" panose="020B0502040204020203" pitchFamily="34" charset="0"/>
              </a:rPr>
              <a:t>E2v3 US West WS VM</a:t>
            </a:r>
          </a:p>
        </p:txBody>
      </p:sp>
      <p:sp>
        <p:nvSpPr>
          <p:cNvPr id="188" name="Rectangle 187">
            <a:extLst/>
          </p:cNvPr>
          <p:cNvSpPr/>
          <p:nvPr/>
        </p:nvSpPr>
        <p:spPr>
          <a:xfrm>
            <a:off x="5452017" y="3315127"/>
            <a:ext cx="1025627" cy="711490"/>
          </a:xfrm>
          <a:prstGeom prst="rect">
            <a:avLst/>
          </a:prstGeom>
          <a:solidFill>
            <a:srgbClr val="AEAEAE"/>
          </a:solidFill>
          <a:ln w="28575" cap="flat" cmpd="sng" algn="ctr">
            <a:noFill/>
            <a:prstDash val="solid"/>
            <a:miter lim="800000"/>
          </a:ln>
          <a:effectLst/>
        </p:spPr>
        <p:txBody>
          <a:bodyPr lIns="0" tIns="0" rIns="0" bIns="0" rtlCol="0" anchor="ctr" anchorCtr="0"/>
          <a:lstStyle/>
          <a:p>
            <a:pPr algn="ctr" defTabSz="896386">
              <a:defRPr/>
            </a:pPr>
            <a:r>
              <a:rPr lang="en-US" sz="1568" kern="0" dirty="0">
                <a:solidFill>
                  <a:srgbClr val="353535"/>
                </a:solidFill>
                <a:latin typeface="Segoe UI" panose="020B0502040204020203" pitchFamily="34" charset="0"/>
                <a:cs typeface="Segoe UI" panose="020B0502040204020203" pitchFamily="34" charset="0"/>
              </a:rPr>
              <a:t>Hourly</a:t>
            </a:r>
          </a:p>
        </p:txBody>
      </p:sp>
      <p:sp>
        <p:nvSpPr>
          <p:cNvPr id="200" name="Arrow: Pentagon 199"/>
          <p:cNvSpPr/>
          <p:nvPr/>
        </p:nvSpPr>
        <p:spPr bwMode="auto">
          <a:xfrm>
            <a:off x="3099385" y="4110354"/>
            <a:ext cx="3893039" cy="713636"/>
          </a:xfrm>
          <a:prstGeom prst="homePlate">
            <a:avLst/>
          </a:prstGeom>
          <a:solidFill>
            <a:srgbClr val="FFB90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85" name="Rectangle 184">
            <a:extLst/>
          </p:cNvPr>
          <p:cNvSpPr/>
          <p:nvPr/>
        </p:nvSpPr>
        <p:spPr>
          <a:xfrm>
            <a:off x="3107918" y="4155615"/>
            <a:ext cx="2306652" cy="589555"/>
          </a:xfrm>
          <a:prstGeom prst="rect">
            <a:avLst/>
          </a:prstGeom>
          <a:noFill/>
          <a:ln w="28575" cap="flat" cmpd="sng" algn="ctr">
            <a:noFill/>
            <a:prstDash val="solid"/>
            <a:miter lim="800000"/>
          </a:ln>
          <a:effectLst/>
        </p:spPr>
        <p:txBody>
          <a:bodyPr tIns="44821" rtlCol="0" anchor="ctr" anchorCtr="0"/>
          <a:lstStyle/>
          <a:p>
            <a:pPr defTabSz="896386">
              <a:defRPr/>
            </a:pPr>
            <a:r>
              <a:rPr lang="en-US" sz="1765" kern="0" dirty="0">
                <a:solidFill>
                  <a:srgbClr val="353535"/>
                </a:solidFill>
                <a:latin typeface="Segoe UI" panose="020B0502040204020203" pitchFamily="34" charset="0"/>
                <a:cs typeface="Segoe UI" panose="020B0502040204020203" pitchFamily="34" charset="0"/>
              </a:rPr>
              <a:t>E2v3 US West VM</a:t>
            </a:r>
          </a:p>
        </p:txBody>
      </p:sp>
      <p:sp>
        <p:nvSpPr>
          <p:cNvPr id="191" name="Rectangle 190">
            <a:extLst/>
          </p:cNvPr>
          <p:cNvSpPr/>
          <p:nvPr/>
        </p:nvSpPr>
        <p:spPr>
          <a:xfrm>
            <a:off x="5452017" y="4110354"/>
            <a:ext cx="1025627" cy="718087"/>
          </a:xfrm>
          <a:prstGeom prst="rect">
            <a:avLst/>
          </a:prstGeom>
          <a:solidFill>
            <a:srgbClr val="AEAEAE"/>
          </a:solidFill>
          <a:ln w="28575" cap="flat" cmpd="sng" algn="ctr">
            <a:noFill/>
            <a:prstDash val="solid"/>
            <a:miter lim="800000"/>
          </a:ln>
          <a:effectLst/>
        </p:spPr>
        <p:txBody>
          <a:bodyPr lIns="0" tIns="0" rIns="0" bIns="0" rtlCol="0" anchor="ctr" anchorCtr="0"/>
          <a:lstStyle/>
          <a:p>
            <a:pPr algn="ctr" defTabSz="896386">
              <a:defRPr/>
            </a:pPr>
            <a:r>
              <a:rPr lang="en-US" sz="1568" kern="0" dirty="0">
                <a:solidFill>
                  <a:srgbClr val="353535"/>
                </a:solidFill>
                <a:latin typeface="Segoe UI" panose="020B0502040204020203" pitchFamily="34" charset="0"/>
                <a:cs typeface="Segoe UI" panose="020B0502040204020203" pitchFamily="34" charset="0"/>
              </a:rPr>
              <a:t>Non-Windows VM</a:t>
            </a:r>
          </a:p>
        </p:txBody>
      </p:sp>
      <p:sp>
        <p:nvSpPr>
          <p:cNvPr id="201" name="Arrow: Pentagon 200"/>
          <p:cNvSpPr/>
          <p:nvPr/>
        </p:nvSpPr>
        <p:spPr bwMode="auto">
          <a:xfrm>
            <a:off x="3099384" y="4902942"/>
            <a:ext cx="3893039" cy="712229"/>
          </a:xfrm>
          <a:prstGeom prst="homePlate">
            <a:avLst/>
          </a:prstGeom>
          <a:solidFill>
            <a:srgbClr val="FFB900">
              <a:alpha val="9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93" name="Rectangle 192">
            <a:extLst/>
          </p:cNvPr>
          <p:cNvSpPr/>
          <p:nvPr/>
        </p:nvSpPr>
        <p:spPr>
          <a:xfrm>
            <a:off x="3107917" y="5000196"/>
            <a:ext cx="2253183" cy="559326"/>
          </a:xfrm>
          <a:prstGeom prst="rect">
            <a:avLst/>
          </a:prstGeom>
          <a:noFill/>
          <a:ln w="28575" cap="flat" cmpd="sng" algn="ctr">
            <a:noFill/>
            <a:prstDash val="solid"/>
            <a:miter lim="800000"/>
          </a:ln>
          <a:effectLst/>
        </p:spPr>
        <p:txBody>
          <a:bodyPr tIns="44821" rtlCol="0" anchor="ctr" anchorCtr="0"/>
          <a:lstStyle/>
          <a:p>
            <a:pPr defTabSz="896386">
              <a:defRPr/>
            </a:pPr>
            <a:r>
              <a:rPr lang="en-US" sz="1765" kern="0" dirty="0">
                <a:solidFill>
                  <a:srgbClr val="353535"/>
                </a:solidFill>
                <a:latin typeface="Segoe UI" panose="020B0502040204020203" pitchFamily="34" charset="0"/>
                <a:cs typeface="Segoe UI" panose="020B0502040204020203" pitchFamily="34" charset="0"/>
              </a:rPr>
              <a:t>D4v3 US West VM</a:t>
            </a:r>
          </a:p>
        </p:txBody>
      </p:sp>
      <p:sp>
        <p:nvSpPr>
          <p:cNvPr id="194" name="Rectangle 193">
            <a:extLst/>
          </p:cNvPr>
          <p:cNvSpPr/>
          <p:nvPr/>
        </p:nvSpPr>
        <p:spPr>
          <a:xfrm>
            <a:off x="5452016" y="4895990"/>
            <a:ext cx="1025627" cy="719181"/>
          </a:xfrm>
          <a:prstGeom prst="rect">
            <a:avLst/>
          </a:prstGeom>
          <a:solidFill>
            <a:srgbClr val="AEAEAE"/>
          </a:solidFill>
          <a:ln w="28575" cap="flat" cmpd="sng" algn="ctr">
            <a:noFill/>
            <a:prstDash val="solid"/>
            <a:miter lim="800000"/>
          </a:ln>
          <a:effectLst/>
        </p:spPr>
        <p:txBody>
          <a:bodyPr lIns="0" tIns="0" rIns="0" bIns="0" rtlCol="0" anchor="ctr" anchorCtr="0"/>
          <a:lstStyle/>
          <a:p>
            <a:pPr algn="ctr" defTabSz="896386">
              <a:defRPr/>
            </a:pPr>
            <a:r>
              <a:rPr lang="en-US" sz="1568" kern="0" dirty="0">
                <a:solidFill>
                  <a:srgbClr val="353535"/>
                </a:solidFill>
                <a:latin typeface="Segoe UI" panose="020B0502040204020203" pitchFamily="34" charset="0"/>
                <a:cs typeface="Segoe UI" panose="020B0502040204020203" pitchFamily="34" charset="0"/>
              </a:rPr>
              <a:t>Non-Windows VM</a:t>
            </a:r>
          </a:p>
        </p:txBody>
      </p:sp>
      <p:sp>
        <p:nvSpPr>
          <p:cNvPr id="204" name="Rectangle 203">
            <a:extLst/>
          </p:cNvPr>
          <p:cNvSpPr/>
          <p:nvPr/>
        </p:nvSpPr>
        <p:spPr>
          <a:xfrm>
            <a:off x="3008431" y="2159064"/>
            <a:ext cx="1289739" cy="348209"/>
          </a:xfrm>
          <a:prstGeom prst="rect">
            <a:avLst/>
          </a:prstGeom>
          <a:noFill/>
          <a:ln w="28575" cap="flat" cmpd="sng" algn="ctr">
            <a:noFill/>
            <a:prstDash val="solid"/>
            <a:miter lim="800000"/>
          </a:ln>
          <a:effectLst/>
        </p:spPr>
        <p:txBody>
          <a:bodyPr tIns="134464" rtlCol="0" anchor="b" anchorCtr="0"/>
          <a:lstStyle/>
          <a:p>
            <a:pPr algn="ctr" defTabSz="896386">
              <a:defRPr/>
            </a:pPr>
            <a:r>
              <a:rPr lang="en-US" sz="1765" b="1" kern="0" dirty="0">
                <a:solidFill>
                  <a:srgbClr val="353535"/>
                </a:solidFill>
                <a:latin typeface="Segoe UI" panose="020B0502040204020203" pitchFamily="34" charset="0"/>
                <a:cs typeface="Segoe UI" panose="020B0502040204020203" pitchFamily="34" charset="0"/>
              </a:rPr>
              <a:t>VM Usage</a:t>
            </a:r>
          </a:p>
        </p:txBody>
      </p:sp>
      <p:sp>
        <p:nvSpPr>
          <p:cNvPr id="205" name="Rectangle 204">
            <a:extLst/>
          </p:cNvPr>
          <p:cNvSpPr/>
          <p:nvPr/>
        </p:nvSpPr>
        <p:spPr>
          <a:xfrm>
            <a:off x="5274277" y="2235329"/>
            <a:ext cx="1442224" cy="271944"/>
          </a:xfrm>
          <a:prstGeom prst="rect">
            <a:avLst/>
          </a:prstGeom>
          <a:noFill/>
          <a:ln w="28575" cap="flat" cmpd="sng" algn="ctr">
            <a:noFill/>
            <a:prstDash val="solid"/>
            <a:miter lim="800000"/>
          </a:ln>
          <a:effectLst/>
        </p:spPr>
        <p:txBody>
          <a:bodyPr tIns="134464" rtlCol="0" anchor="b" anchorCtr="0"/>
          <a:lstStyle/>
          <a:p>
            <a:pPr algn="ctr" defTabSz="896386">
              <a:defRPr/>
            </a:pPr>
            <a:r>
              <a:rPr lang="en-US" sz="1765" b="1" kern="0" dirty="0">
                <a:solidFill>
                  <a:prstClr val="white"/>
                </a:solidFill>
                <a:latin typeface="Segoe UI" panose="020B0502040204020203" pitchFamily="34" charset="0"/>
                <a:cs typeface="Segoe UI" panose="020B0502040204020203" pitchFamily="34" charset="0"/>
              </a:rPr>
              <a:t>WS Approach</a:t>
            </a:r>
          </a:p>
        </p:txBody>
      </p:sp>
      <p:sp>
        <p:nvSpPr>
          <p:cNvPr id="189" name="TextBox 188">
            <a:extLst/>
          </p:cNvPr>
          <p:cNvSpPr txBox="1"/>
          <p:nvPr/>
        </p:nvSpPr>
        <p:spPr>
          <a:xfrm>
            <a:off x="7219204" y="2752304"/>
            <a:ext cx="2238716" cy="331899"/>
          </a:xfrm>
          <a:prstGeom prst="rect">
            <a:avLst/>
          </a:prstGeom>
          <a:noFill/>
        </p:spPr>
        <p:txBody>
          <a:bodyPr wrap="square" rtlCol="0" anchor="ctr">
            <a:spAutoFit/>
          </a:bodyPr>
          <a:lstStyle/>
          <a:p>
            <a:pPr defTabSz="914367">
              <a:defRPr/>
            </a:pPr>
            <a:r>
              <a:rPr lang="en-US" sz="1568" dirty="0">
                <a:solidFill>
                  <a:srgbClr val="FFFFFF"/>
                </a:solidFill>
                <a:latin typeface="Segoe UI" panose="020B0502040204020203" pitchFamily="34" charset="0"/>
                <a:cs typeface="Segoe UI" panose="020B0502040204020203" pitchFamily="34" charset="0"/>
              </a:rPr>
              <a:t>Base VM hourly rate</a:t>
            </a:r>
          </a:p>
        </p:txBody>
      </p:sp>
      <p:sp>
        <p:nvSpPr>
          <p:cNvPr id="190" name="TextBox 189">
            <a:extLst/>
          </p:cNvPr>
          <p:cNvSpPr txBox="1"/>
          <p:nvPr/>
        </p:nvSpPr>
        <p:spPr>
          <a:xfrm>
            <a:off x="7219203" y="3470611"/>
            <a:ext cx="2238717" cy="331899"/>
          </a:xfrm>
          <a:prstGeom prst="rect">
            <a:avLst/>
          </a:prstGeom>
          <a:noFill/>
        </p:spPr>
        <p:txBody>
          <a:bodyPr wrap="square" rtlCol="0" anchor="ctr">
            <a:spAutoFit/>
          </a:bodyPr>
          <a:lstStyle/>
          <a:p>
            <a:pPr defTabSz="914367">
              <a:defRPr/>
            </a:pPr>
            <a:r>
              <a:rPr lang="en-US" sz="1568" dirty="0">
                <a:solidFill>
                  <a:srgbClr val="FFFFFF"/>
                </a:solidFill>
                <a:latin typeface="Segoe UI" panose="020B0502040204020203" pitchFamily="34" charset="0"/>
                <a:cs typeface="Segoe UI" panose="020B0502040204020203" pitchFamily="34" charset="0"/>
              </a:rPr>
              <a:t>WS VM hourly rate</a:t>
            </a:r>
          </a:p>
        </p:txBody>
      </p:sp>
      <p:sp>
        <p:nvSpPr>
          <p:cNvPr id="195" name="TextBox 194">
            <a:extLst/>
          </p:cNvPr>
          <p:cNvSpPr txBox="1"/>
          <p:nvPr/>
        </p:nvSpPr>
        <p:spPr>
          <a:xfrm>
            <a:off x="7219203" y="5113910"/>
            <a:ext cx="2238717" cy="331899"/>
          </a:xfrm>
          <a:prstGeom prst="rect">
            <a:avLst/>
          </a:prstGeom>
          <a:noFill/>
        </p:spPr>
        <p:txBody>
          <a:bodyPr wrap="square" rtlCol="0" anchor="ctr">
            <a:spAutoFit/>
          </a:bodyPr>
          <a:lstStyle/>
          <a:p>
            <a:pPr defTabSz="914367">
              <a:defRPr/>
            </a:pPr>
            <a:r>
              <a:rPr lang="en-US" sz="1568" dirty="0">
                <a:solidFill>
                  <a:srgbClr val="FFFFFF"/>
                </a:solidFill>
                <a:latin typeface="Segoe UI" panose="020B0502040204020203" pitchFamily="34" charset="0"/>
                <a:cs typeface="Segoe UI" panose="020B0502040204020203" pitchFamily="34" charset="0"/>
              </a:rPr>
              <a:t>Base VM hourly rate</a:t>
            </a:r>
          </a:p>
        </p:txBody>
      </p:sp>
      <p:sp>
        <p:nvSpPr>
          <p:cNvPr id="171" name="Rectangle 170">
            <a:extLst>
              <a:ext uri="{FF2B5EF4-FFF2-40B4-BE49-F238E27FC236}">
                <a16:creationId xmlns:a16="http://schemas.microsoft.com/office/drawing/2014/main" id="{450BBFD9-A32C-4925-94EA-E26C592CCB85}"/>
              </a:ext>
            </a:extLst>
          </p:cNvPr>
          <p:cNvSpPr/>
          <p:nvPr/>
        </p:nvSpPr>
        <p:spPr>
          <a:xfrm>
            <a:off x="7199037" y="1934959"/>
            <a:ext cx="1586238" cy="424451"/>
          </a:xfrm>
          <a:prstGeom prst="rect">
            <a:avLst/>
          </a:prstGeom>
          <a:noFill/>
          <a:ln w="28575" cap="flat" cmpd="sng" algn="ctr">
            <a:noFill/>
            <a:prstDash val="solid"/>
            <a:miter lim="800000"/>
          </a:ln>
          <a:effectLst/>
        </p:spPr>
        <p:txBody>
          <a:bodyPr tIns="134464" rtlCol="0" anchor="ctr" anchorCtr="0"/>
          <a:lstStyle/>
          <a:p>
            <a:pPr defTabSz="896386">
              <a:defRPr/>
            </a:pPr>
            <a:r>
              <a:rPr lang="en-US" sz="1765" b="1" kern="0" dirty="0">
                <a:solidFill>
                  <a:prstClr val="white"/>
                </a:solidFill>
                <a:latin typeface="Segoe UI" panose="020B0502040204020203" pitchFamily="34" charset="0"/>
                <a:cs typeface="Segoe UI" panose="020B0502040204020203" pitchFamily="34" charset="0"/>
              </a:rPr>
              <a:t>Ongoing Charges</a:t>
            </a:r>
          </a:p>
        </p:txBody>
      </p:sp>
      <p:cxnSp>
        <p:nvCxnSpPr>
          <p:cNvPr id="125" name="Straight Connector 124"/>
          <p:cNvCxnSpPr/>
          <p:nvPr/>
        </p:nvCxnSpPr>
        <p:spPr>
          <a:xfrm>
            <a:off x="2608189" y="2496554"/>
            <a:ext cx="896424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2608189" y="3247956"/>
            <a:ext cx="8964248" cy="0"/>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2608189" y="4029001"/>
            <a:ext cx="8964248" cy="8780"/>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2608189" y="4825318"/>
            <a:ext cx="8964248" cy="0"/>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61EC40C-03F0-4C4E-9ECF-6A85411231F4}"/>
              </a:ext>
            </a:extLst>
          </p:cNvPr>
          <p:cNvCxnSpPr/>
          <p:nvPr/>
        </p:nvCxnSpPr>
        <p:spPr>
          <a:xfrm>
            <a:off x="2608189" y="5615170"/>
            <a:ext cx="8964248" cy="0"/>
          </a:xfrm>
          <a:prstGeom prst="line">
            <a:avLst/>
          </a:prstGeom>
          <a:ln>
            <a:solidFill>
              <a:schemeClr val="tx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7" name="Straight Connector 215">
            <a:extLst>
              <a:ext uri="{FF2B5EF4-FFF2-40B4-BE49-F238E27FC236}">
                <a16:creationId xmlns:a16="http://schemas.microsoft.com/office/drawing/2014/main" id="{FC34626D-D750-41EB-84FD-EA41B99315D7}"/>
              </a:ext>
            </a:extLst>
          </p:cNvPr>
          <p:cNvCxnSpPr>
            <a:cxnSpLocks/>
          </p:cNvCxnSpPr>
          <p:nvPr/>
        </p:nvCxnSpPr>
        <p:spPr>
          <a:xfrm flipV="1">
            <a:off x="2072303" y="2401001"/>
            <a:ext cx="936127" cy="477325"/>
          </a:xfrm>
          <a:prstGeom prst="line">
            <a:avLst/>
          </a:prstGeom>
          <a:ln w="57150">
            <a:solidFill>
              <a:schemeClr val="bg1">
                <a:lumMod val="20000"/>
                <a:lumOff val="8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D06CECB5-45E6-44F6-ACEB-8EBF70B58262}"/>
              </a:ext>
            </a:extLst>
          </p:cNvPr>
          <p:cNvSpPr txBox="1"/>
          <p:nvPr/>
        </p:nvSpPr>
        <p:spPr>
          <a:xfrm>
            <a:off x="7219204" y="4217632"/>
            <a:ext cx="1976693" cy="331899"/>
          </a:xfrm>
          <a:prstGeom prst="rect">
            <a:avLst/>
          </a:prstGeom>
          <a:noFill/>
        </p:spPr>
        <p:txBody>
          <a:bodyPr wrap="square" rtlCol="0" anchor="ctr">
            <a:spAutoFit/>
          </a:bodyPr>
          <a:lstStyle/>
          <a:p>
            <a:pPr defTabSz="914367">
              <a:defRPr/>
            </a:pPr>
            <a:r>
              <a:rPr lang="en-US" sz="1568" dirty="0">
                <a:solidFill>
                  <a:srgbClr val="FFFFFF"/>
                </a:solidFill>
                <a:latin typeface="Segoe UI" panose="020B0502040204020203" pitchFamily="34" charset="0"/>
                <a:cs typeface="Segoe UI" panose="020B0502040204020203" pitchFamily="34" charset="0"/>
              </a:rPr>
              <a:t>Base VM hourly rate</a:t>
            </a:r>
          </a:p>
        </p:txBody>
      </p:sp>
      <p:sp>
        <p:nvSpPr>
          <p:cNvPr id="149" name="Pentagon 235">
            <a:extLst>
              <a:ext uri="{FF2B5EF4-FFF2-40B4-BE49-F238E27FC236}">
                <a16:creationId xmlns:a16="http://schemas.microsoft.com/office/drawing/2014/main" id="{9AFEE153-7EBA-4008-A5D4-68FBBBC213FE}"/>
              </a:ext>
            </a:extLst>
          </p:cNvPr>
          <p:cNvSpPr/>
          <p:nvPr/>
        </p:nvSpPr>
        <p:spPr bwMode="auto">
          <a:xfrm>
            <a:off x="6843021" y="2592110"/>
            <a:ext cx="2496536" cy="653959"/>
          </a:xfrm>
          <a:prstGeom prst="chevron">
            <a:avLst/>
          </a:prstGeom>
          <a:solidFill>
            <a:srgbClr val="66768D">
              <a:alpha val="9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0" name="Arrow: Pentagon 235">
            <a:extLst>
              <a:ext uri="{FF2B5EF4-FFF2-40B4-BE49-F238E27FC236}">
                <a16:creationId xmlns:a16="http://schemas.microsoft.com/office/drawing/2014/main" id="{CB7EB5F6-77EA-43D6-86B4-2D320B4439B5}"/>
              </a:ext>
            </a:extLst>
          </p:cNvPr>
          <p:cNvSpPr/>
          <p:nvPr/>
        </p:nvSpPr>
        <p:spPr bwMode="auto">
          <a:xfrm>
            <a:off x="6831798" y="3335918"/>
            <a:ext cx="2496536" cy="695437"/>
          </a:xfrm>
          <a:prstGeom prst="chevron">
            <a:avLst/>
          </a:prstGeom>
          <a:solidFill>
            <a:srgbClr val="66768D">
              <a:alpha val="9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1" name="Arrow: Pentagon 235">
            <a:extLst>
              <a:ext uri="{FF2B5EF4-FFF2-40B4-BE49-F238E27FC236}">
                <a16:creationId xmlns:a16="http://schemas.microsoft.com/office/drawing/2014/main" id="{1B7ABB9F-C4CA-4B07-9071-D6FACF36C086}"/>
              </a:ext>
            </a:extLst>
          </p:cNvPr>
          <p:cNvSpPr/>
          <p:nvPr/>
        </p:nvSpPr>
        <p:spPr bwMode="auto">
          <a:xfrm>
            <a:off x="6843021" y="4123807"/>
            <a:ext cx="2496536" cy="697120"/>
          </a:xfrm>
          <a:prstGeom prst="chevron">
            <a:avLst/>
          </a:prstGeom>
          <a:solidFill>
            <a:srgbClr val="66768D">
              <a:alpha val="9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endParaRPr>
          </a:p>
        </p:txBody>
      </p:sp>
      <p:sp>
        <p:nvSpPr>
          <p:cNvPr id="152" name="Rectangle 153">
            <a:extLst>
              <a:ext uri="{FF2B5EF4-FFF2-40B4-BE49-F238E27FC236}">
                <a16:creationId xmlns:a16="http://schemas.microsoft.com/office/drawing/2014/main" id="{5B08A974-1BF5-4491-AAC5-68EEDFC73FB5}"/>
              </a:ext>
            </a:extLst>
          </p:cNvPr>
          <p:cNvSpPr/>
          <p:nvPr/>
        </p:nvSpPr>
        <p:spPr>
          <a:xfrm>
            <a:off x="7152924" y="2613799"/>
            <a:ext cx="2304996" cy="591666"/>
          </a:xfrm>
          <a:prstGeom prst="rect">
            <a:avLst/>
          </a:prstGeom>
          <a:noFill/>
          <a:ln w="28575" cap="flat" cmpd="sng" algn="ctr">
            <a:noFill/>
            <a:prstDash val="solid"/>
            <a:miter lim="800000"/>
          </a:ln>
          <a:effectLst/>
        </p:spPr>
        <p:txBody>
          <a:bodyPr tIns="44821" rtlCol="0" anchor="ctr" anchorCtr="0"/>
          <a:lstStyle/>
          <a:p>
            <a:pPr defTabSz="896386">
              <a:defRPr/>
            </a:pPr>
            <a:r>
              <a:rPr lang="en-US" sz="1765" kern="0" dirty="0">
                <a:solidFill>
                  <a:srgbClr val="92D050"/>
                </a:solidFill>
                <a:latin typeface="Segoe UI" panose="020B0502040204020203" pitchFamily="34" charset="0"/>
                <a:cs typeface="Segoe UI" panose="020B0502040204020203" pitchFamily="34" charset="0"/>
              </a:rPr>
              <a:t>E2v3 US West VM</a:t>
            </a:r>
          </a:p>
        </p:txBody>
      </p:sp>
      <p:sp>
        <p:nvSpPr>
          <p:cNvPr id="153" name="Rectangle 154">
            <a:extLst>
              <a:ext uri="{FF2B5EF4-FFF2-40B4-BE49-F238E27FC236}">
                <a16:creationId xmlns:a16="http://schemas.microsoft.com/office/drawing/2014/main" id="{50AC8F39-911A-4291-A4CB-279280681229}"/>
              </a:ext>
            </a:extLst>
          </p:cNvPr>
          <p:cNvSpPr/>
          <p:nvPr/>
        </p:nvSpPr>
        <p:spPr>
          <a:xfrm>
            <a:off x="7154943" y="3383351"/>
            <a:ext cx="2302978" cy="575042"/>
          </a:xfrm>
          <a:prstGeom prst="rect">
            <a:avLst/>
          </a:prstGeom>
          <a:noFill/>
          <a:ln w="28575" cap="flat" cmpd="sng" algn="ctr">
            <a:noFill/>
            <a:prstDash val="solid"/>
            <a:miter lim="800000"/>
          </a:ln>
          <a:effectLst/>
        </p:spPr>
        <p:txBody>
          <a:bodyPr tIns="44821" rtlCol="0" anchor="ctr" anchorCtr="0"/>
          <a:lstStyle/>
          <a:p>
            <a:pPr defTabSz="914367">
              <a:defRPr/>
            </a:pPr>
            <a:r>
              <a:rPr lang="en-US" sz="1765" kern="0" dirty="0">
                <a:solidFill>
                  <a:srgbClr val="92D050"/>
                </a:solidFill>
                <a:latin typeface="Segoe UI" panose="020B0502040204020203" pitchFamily="34" charset="0"/>
                <a:cs typeface="Segoe UI" panose="020B0502040204020203" pitchFamily="34" charset="0"/>
              </a:rPr>
              <a:t>E2v3 US West VM</a:t>
            </a:r>
          </a:p>
        </p:txBody>
      </p:sp>
      <p:sp>
        <p:nvSpPr>
          <p:cNvPr id="154" name="Rectangle 155">
            <a:extLst>
              <a:ext uri="{FF2B5EF4-FFF2-40B4-BE49-F238E27FC236}">
                <a16:creationId xmlns:a16="http://schemas.microsoft.com/office/drawing/2014/main" id="{AD541AFE-1939-4D81-8411-B921584D3776}"/>
              </a:ext>
            </a:extLst>
          </p:cNvPr>
          <p:cNvSpPr/>
          <p:nvPr/>
        </p:nvSpPr>
        <p:spPr>
          <a:xfrm>
            <a:off x="7152924" y="4160703"/>
            <a:ext cx="2304996" cy="579378"/>
          </a:xfrm>
          <a:prstGeom prst="rect">
            <a:avLst/>
          </a:prstGeom>
          <a:noFill/>
          <a:ln w="28575" cap="flat" cmpd="sng" algn="ctr">
            <a:noFill/>
            <a:prstDash val="solid"/>
            <a:miter lim="800000"/>
          </a:ln>
          <a:effectLst/>
        </p:spPr>
        <p:txBody>
          <a:bodyPr tIns="44821" rtlCol="0" anchor="ctr" anchorCtr="0"/>
          <a:lstStyle/>
          <a:p>
            <a:pPr defTabSz="914367">
              <a:defRPr/>
            </a:pPr>
            <a:r>
              <a:rPr lang="en-US" sz="1765" kern="0" dirty="0">
                <a:solidFill>
                  <a:srgbClr val="92D050"/>
                </a:solidFill>
                <a:latin typeface="Segoe UI" panose="020B0502040204020203" pitchFamily="34" charset="0"/>
                <a:cs typeface="Segoe UI" panose="020B0502040204020203" pitchFamily="34" charset="0"/>
              </a:rPr>
              <a:t>E2v3 US West VM</a:t>
            </a:r>
          </a:p>
        </p:txBody>
      </p:sp>
      <p:sp>
        <p:nvSpPr>
          <p:cNvPr id="155" name="Rectangle 202">
            <a:extLst>
              <a:ext uri="{FF2B5EF4-FFF2-40B4-BE49-F238E27FC236}">
                <a16:creationId xmlns:a16="http://schemas.microsoft.com/office/drawing/2014/main" id="{AE1D8377-326A-42B1-A19D-D8869140C8BE}"/>
              </a:ext>
            </a:extLst>
          </p:cNvPr>
          <p:cNvSpPr/>
          <p:nvPr/>
        </p:nvSpPr>
        <p:spPr>
          <a:xfrm>
            <a:off x="6953324" y="2160848"/>
            <a:ext cx="1489348" cy="333473"/>
          </a:xfrm>
          <a:prstGeom prst="rect">
            <a:avLst/>
          </a:prstGeom>
          <a:noFill/>
          <a:ln w="28575" cap="flat" cmpd="sng" algn="ctr">
            <a:noFill/>
            <a:prstDash val="solid"/>
            <a:miter lim="800000"/>
          </a:ln>
          <a:effectLst/>
        </p:spPr>
        <p:txBody>
          <a:bodyPr tIns="134464" rtlCol="0" anchor="ctr" anchorCtr="0"/>
          <a:lstStyle/>
          <a:p>
            <a:pPr algn="ctr" defTabSz="896386">
              <a:defRPr/>
            </a:pPr>
            <a:r>
              <a:rPr lang="en-US" sz="1765" b="1" kern="0" dirty="0">
                <a:solidFill>
                  <a:srgbClr val="92D050"/>
                </a:solidFill>
                <a:latin typeface="Segoe UI" panose="020B0502040204020203" pitchFamily="34" charset="0"/>
                <a:cs typeface="Segoe UI" panose="020B0502040204020203" pitchFamily="34" charset="0"/>
              </a:rPr>
              <a:t>RI Inventory</a:t>
            </a:r>
          </a:p>
        </p:txBody>
      </p:sp>
      <p:sp>
        <p:nvSpPr>
          <p:cNvPr id="156" name="TextBox 155">
            <a:extLst>
              <a:ext uri="{FF2B5EF4-FFF2-40B4-BE49-F238E27FC236}">
                <a16:creationId xmlns:a16="http://schemas.microsoft.com/office/drawing/2014/main" id="{06AC253D-9E47-496C-AB70-9EBEA426213D}"/>
              </a:ext>
            </a:extLst>
          </p:cNvPr>
          <p:cNvSpPr txBox="1"/>
          <p:nvPr/>
        </p:nvSpPr>
        <p:spPr>
          <a:xfrm>
            <a:off x="10279316" y="4963048"/>
            <a:ext cx="1397797" cy="633625"/>
          </a:xfrm>
          <a:prstGeom prst="rect">
            <a:avLst/>
          </a:prstGeom>
          <a:noFill/>
        </p:spPr>
        <p:txBody>
          <a:bodyPr wrap="square" rtlCol="0" anchor="ctr">
            <a:spAutoFit/>
          </a:bodyPr>
          <a:lstStyle/>
          <a:p>
            <a:pPr defTabSz="914367">
              <a:defRPr/>
            </a:pPr>
            <a:r>
              <a:rPr lang="en-US" sz="1765" dirty="0">
                <a:solidFill>
                  <a:srgbClr val="FFFFFF"/>
                </a:solidFill>
                <a:latin typeface="Segoe UI" panose="020B0502040204020203" pitchFamily="34" charset="0"/>
                <a:cs typeface="Segoe UI" panose="020B0502040204020203" pitchFamily="34" charset="0"/>
              </a:rPr>
              <a:t>Base VM hourly rate</a:t>
            </a:r>
          </a:p>
        </p:txBody>
      </p:sp>
      <p:sp>
        <p:nvSpPr>
          <p:cNvPr id="157" name="TextBox 156">
            <a:extLst>
              <a:ext uri="{FF2B5EF4-FFF2-40B4-BE49-F238E27FC236}">
                <a16:creationId xmlns:a16="http://schemas.microsoft.com/office/drawing/2014/main" id="{B7F2E346-F1DC-4953-A68D-49FB2A485D6A}"/>
              </a:ext>
            </a:extLst>
          </p:cNvPr>
          <p:cNvSpPr txBox="1"/>
          <p:nvPr/>
        </p:nvSpPr>
        <p:spPr>
          <a:xfrm>
            <a:off x="10279316" y="4269356"/>
            <a:ext cx="1397797" cy="362072"/>
          </a:xfrm>
          <a:prstGeom prst="rect">
            <a:avLst/>
          </a:prstGeom>
          <a:noFill/>
        </p:spPr>
        <p:txBody>
          <a:bodyPr wrap="square" rtlCol="0" anchor="ctr">
            <a:spAutoFit/>
          </a:bodyPr>
          <a:lstStyle/>
          <a:p>
            <a:pPr defTabSz="914367">
              <a:defRPr/>
            </a:pPr>
            <a:r>
              <a:rPr lang="en-US" sz="1765" dirty="0">
                <a:solidFill>
                  <a:srgbClr val="FFFFFF"/>
                </a:solidFill>
                <a:latin typeface="Segoe UI" panose="020B0502040204020203" pitchFamily="34" charset="0"/>
                <a:cs typeface="Segoe UI" panose="020B0502040204020203" pitchFamily="34" charset="0"/>
              </a:rPr>
              <a:t>$0</a:t>
            </a:r>
          </a:p>
        </p:txBody>
      </p:sp>
      <p:sp>
        <p:nvSpPr>
          <p:cNvPr id="158" name="TextBox 157">
            <a:extLst>
              <a:ext uri="{FF2B5EF4-FFF2-40B4-BE49-F238E27FC236}">
                <a16:creationId xmlns:a16="http://schemas.microsoft.com/office/drawing/2014/main" id="{C4DA5A2A-B9D9-4E4D-9B77-286078BFCBDB}"/>
              </a:ext>
            </a:extLst>
          </p:cNvPr>
          <p:cNvSpPr txBox="1"/>
          <p:nvPr/>
        </p:nvSpPr>
        <p:spPr>
          <a:xfrm>
            <a:off x="10280306" y="3354059"/>
            <a:ext cx="1397797" cy="633625"/>
          </a:xfrm>
          <a:prstGeom prst="rect">
            <a:avLst/>
          </a:prstGeom>
          <a:noFill/>
        </p:spPr>
        <p:txBody>
          <a:bodyPr wrap="square" rtlCol="0" anchor="ctr">
            <a:spAutoFit/>
          </a:bodyPr>
          <a:lstStyle/>
          <a:p>
            <a:pPr defTabSz="914367">
              <a:defRPr/>
            </a:pPr>
            <a:r>
              <a:rPr lang="en-US" sz="1765" dirty="0">
                <a:solidFill>
                  <a:srgbClr val="FFFFFF"/>
                </a:solidFill>
                <a:latin typeface="Segoe UI" panose="020B0502040204020203" pitchFamily="34" charset="0"/>
                <a:cs typeface="Segoe UI" panose="020B0502040204020203" pitchFamily="34" charset="0"/>
              </a:rPr>
              <a:t>WS per-core charge</a:t>
            </a:r>
          </a:p>
        </p:txBody>
      </p:sp>
      <p:sp>
        <p:nvSpPr>
          <p:cNvPr id="162" name="TextBox 161">
            <a:extLst>
              <a:ext uri="{FF2B5EF4-FFF2-40B4-BE49-F238E27FC236}">
                <a16:creationId xmlns:a16="http://schemas.microsoft.com/office/drawing/2014/main" id="{D3D5DD7E-B149-4880-B4E1-A4950C7613C0}"/>
              </a:ext>
            </a:extLst>
          </p:cNvPr>
          <p:cNvSpPr txBox="1"/>
          <p:nvPr/>
        </p:nvSpPr>
        <p:spPr>
          <a:xfrm>
            <a:off x="10279316" y="2728596"/>
            <a:ext cx="1397797" cy="362072"/>
          </a:xfrm>
          <a:prstGeom prst="rect">
            <a:avLst/>
          </a:prstGeom>
          <a:noFill/>
        </p:spPr>
        <p:txBody>
          <a:bodyPr wrap="square" rtlCol="0" anchor="ctr">
            <a:spAutoFit/>
          </a:bodyPr>
          <a:lstStyle/>
          <a:p>
            <a:pPr defTabSz="914367">
              <a:defRPr/>
            </a:pPr>
            <a:r>
              <a:rPr lang="en-US" sz="1765" dirty="0">
                <a:solidFill>
                  <a:srgbClr val="FFFFFF"/>
                </a:solidFill>
                <a:latin typeface="Segoe UI" panose="020B0502040204020203" pitchFamily="34" charset="0"/>
                <a:cs typeface="Segoe UI" panose="020B0502040204020203" pitchFamily="34" charset="0"/>
              </a:rPr>
              <a:t>$0</a:t>
            </a:r>
          </a:p>
        </p:txBody>
      </p:sp>
      <p:grpSp>
        <p:nvGrpSpPr>
          <p:cNvPr id="163" name="Group 162"/>
          <p:cNvGrpSpPr/>
          <p:nvPr/>
        </p:nvGrpSpPr>
        <p:grpSpPr>
          <a:xfrm>
            <a:off x="11026336" y="291512"/>
            <a:ext cx="896425" cy="896425"/>
            <a:chOff x="5227637" y="3497262"/>
            <a:chExt cx="1828800" cy="1828800"/>
          </a:xfrm>
        </p:grpSpPr>
        <p:sp>
          <p:nvSpPr>
            <p:cNvPr id="164" name="Oval 163"/>
            <p:cNvSpPr/>
            <p:nvPr/>
          </p:nvSpPr>
          <p:spPr bwMode="auto">
            <a:xfrm>
              <a:off x="5227637" y="3497262"/>
              <a:ext cx="1828800" cy="1828800"/>
            </a:xfrm>
            <a:prstGeom prst="ellipse">
              <a:avLst/>
            </a:prstGeom>
            <a:solidFill>
              <a:schemeClr val="accent3"/>
            </a:solidFill>
            <a:ln w="571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6" name="Freeform 58"/>
            <p:cNvSpPr>
              <a:spLocks noEditPoints="1"/>
            </p:cNvSpPr>
            <p:nvPr/>
          </p:nvSpPr>
          <p:spPr bwMode="auto">
            <a:xfrm>
              <a:off x="5737635" y="3978104"/>
              <a:ext cx="808805" cy="86711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Semilight"/>
              </a:endParaRPr>
            </a:p>
          </p:txBody>
        </p:sp>
      </p:grpSp>
    </p:spTree>
    <p:extLst>
      <p:ext uri="{BB962C8B-B14F-4D97-AF65-F5344CB8AC3E}">
        <p14:creationId xmlns:p14="http://schemas.microsoft.com/office/powerpoint/2010/main" val="439383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4.90171E-7 9.03314E-7 L 0.25006 9.03314E-7 " pathEditMode="relative" rAng="0" ptsTypes="AA">
                                      <p:cBhvr>
                                        <p:cTn id="6" dur="1000" fill="hold"/>
                                        <p:tgtEl>
                                          <p:spTgt spid="189">
                                            <p:txEl>
                                              <p:pRg st="0" end="0"/>
                                            </p:txEl>
                                          </p:spTgt>
                                        </p:tgtEl>
                                        <p:attrNameLst>
                                          <p:attrName>ppt_x</p:attrName>
                                          <p:attrName>ppt_y</p:attrName>
                                        </p:attrNameLst>
                                      </p:cBhvr>
                                      <p:rCtr x="12497" y="0"/>
                                    </p:animMotion>
                                  </p:childTnLst>
                                </p:cTn>
                              </p:par>
                              <p:par>
                                <p:cTn id="7" presetID="63" presetClass="path" presetSubtype="0" accel="50000" decel="50000" fill="hold" grpId="0" nodeType="withEffect">
                                  <p:stCondLst>
                                    <p:cond delay="0"/>
                                  </p:stCondLst>
                                  <p:childTnLst>
                                    <p:animMotion origin="layout" path="M 0 0 L 0.25 0 E" pathEditMode="relative" ptsTypes="">
                                      <p:cBhvr>
                                        <p:cTn id="8" dur="1000" fill="hold"/>
                                        <p:tgtEl>
                                          <p:spTgt spid="190">
                                            <p:txEl>
                                              <p:pRg st="0" end="0"/>
                                            </p:txEl>
                                          </p:spTgt>
                                        </p:tgtEl>
                                        <p:attrNameLst>
                                          <p:attrName>ppt_x</p:attrName>
                                          <p:attrName>ppt_y</p:attrName>
                                        </p:attrNameLst>
                                      </p:cBhvr>
                                    </p:animMotion>
                                  </p:childTnLst>
                                </p:cTn>
                              </p:par>
                              <p:par>
                                <p:cTn id="9" presetID="63" presetClass="path" presetSubtype="0" accel="50000" decel="50000" fill="hold" grpId="0" nodeType="withEffect">
                                  <p:stCondLst>
                                    <p:cond delay="0"/>
                                  </p:stCondLst>
                                  <p:childTnLst>
                                    <p:animMotion origin="layout" path="M -4.90171E-7 7.17204E-7 L 0.25006 7.17204E-7 " pathEditMode="relative" rAng="0" ptsTypes="AA">
                                      <p:cBhvr>
                                        <p:cTn id="10" dur="1000" fill="hold"/>
                                        <p:tgtEl>
                                          <p:spTgt spid="195">
                                            <p:txEl>
                                              <p:pRg st="0" end="0"/>
                                            </p:txEl>
                                          </p:spTgt>
                                        </p:tgtEl>
                                        <p:attrNameLst>
                                          <p:attrName>ppt_x</p:attrName>
                                          <p:attrName>ppt_y</p:attrName>
                                        </p:attrNameLst>
                                      </p:cBhvr>
                                      <p:rCtr x="12497" y="0"/>
                                    </p:animMotion>
                                  </p:childTnLst>
                                </p:cTn>
                              </p:par>
                              <p:par>
                                <p:cTn id="11" presetID="63" presetClass="path" presetSubtype="0" accel="50000" decel="50000" fill="hold" grpId="0" nodeType="withEffect">
                                  <p:stCondLst>
                                    <p:cond delay="0"/>
                                  </p:stCondLst>
                                  <p:childTnLst>
                                    <p:animMotion origin="layout" path="M 0 0 L 0.25 0 E" pathEditMode="relative" ptsTypes="">
                                      <p:cBhvr>
                                        <p:cTn id="12" dur="1000" fill="hold"/>
                                        <p:tgtEl>
                                          <p:spTgt spid="147">
                                            <p:txEl>
                                              <p:pRg st="0" end="0"/>
                                            </p:txEl>
                                          </p:spTgt>
                                        </p:tgtEl>
                                        <p:attrNameLst>
                                          <p:attrName>ppt_x</p:attrName>
                                          <p:attrName>ppt_y</p:attrName>
                                        </p:attrNameLst>
                                      </p:cBhvr>
                                    </p:animMotion>
                                  </p:childTnLst>
                                </p:cTn>
                              </p:par>
                              <p:par>
                                <p:cTn id="13" presetID="63" presetClass="path" presetSubtype="0" accel="50000" decel="50000" fill="hold" grpId="0" nodeType="withEffect">
                                  <p:stCondLst>
                                    <p:cond delay="0"/>
                                  </p:stCondLst>
                                  <p:childTnLst>
                                    <p:animMotion origin="layout" path="M 0 0 L 0.25 0 E" pathEditMode="relative" ptsTypes="">
                                      <p:cBhvr>
                                        <p:cTn id="14" dur="1000" fill="hold"/>
                                        <p:tgtEl>
                                          <p:spTgt spid="171">
                                            <p:txEl>
                                              <p:pRg st="0" end="0"/>
                                            </p:txEl>
                                          </p:spTgt>
                                        </p:tgtEl>
                                        <p:attrNameLst>
                                          <p:attrName>ppt_x</p:attrName>
                                          <p:attrName>ppt_y</p:attrName>
                                        </p:attrNameLst>
                                      </p:cBhvr>
                                    </p:animMotion>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4"/>
                                        </p:tgtEl>
                                        <p:attrNameLst>
                                          <p:attrName>style.visibility</p:attrName>
                                        </p:attrNameLst>
                                      </p:cBhvr>
                                      <p:to>
                                        <p:strVal val="visible"/>
                                      </p:to>
                                    </p:set>
                                    <p:animEffect transition="in" filter="fade">
                                      <p:cBhvr>
                                        <p:cTn id="18" dur="500"/>
                                        <p:tgtEl>
                                          <p:spTgt spid="15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500"/>
                                        <p:tgtEl>
                                          <p:spTgt spid="1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3"/>
                                        </p:tgtEl>
                                        <p:attrNameLst>
                                          <p:attrName>style.visibility</p:attrName>
                                        </p:attrNameLst>
                                      </p:cBhvr>
                                      <p:to>
                                        <p:strVal val="visible"/>
                                      </p:to>
                                    </p:set>
                                    <p:animEffect transition="in" filter="fade">
                                      <p:cBhvr>
                                        <p:cTn id="24" dur="500"/>
                                        <p:tgtEl>
                                          <p:spTgt spid="1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50"/>
                                        </p:tgtEl>
                                        <p:attrNameLst>
                                          <p:attrName>style.visibility</p:attrName>
                                        </p:attrNameLst>
                                      </p:cBhvr>
                                      <p:to>
                                        <p:strVal val="visible"/>
                                      </p:to>
                                    </p:set>
                                    <p:animEffect transition="in" filter="fade">
                                      <p:cBhvr>
                                        <p:cTn id="27" dur="500"/>
                                        <p:tgtEl>
                                          <p:spTgt spid="15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2"/>
                                        </p:tgtEl>
                                        <p:attrNameLst>
                                          <p:attrName>style.visibility</p:attrName>
                                        </p:attrNameLst>
                                      </p:cBhvr>
                                      <p:to>
                                        <p:strVal val="visible"/>
                                      </p:to>
                                    </p:set>
                                    <p:animEffect transition="in" filter="fade">
                                      <p:cBhvr>
                                        <p:cTn id="30" dur="500"/>
                                        <p:tgtEl>
                                          <p:spTgt spid="1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9"/>
                                        </p:tgtEl>
                                        <p:attrNameLst>
                                          <p:attrName>style.visibility</p:attrName>
                                        </p:attrNameLst>
                                      </p:cBhvr>
                                      <p:to>
                                        <p:strVal val="visible"/>
                                      </p:to>
                                    </p:set>
                                    <p:animEffect transition="in" filter="fade">
                                      <p:cBhvr>
                                        <p:cTn id="33" dur="500"/>
                                        <p:tgtEl>
                                          <p:spTgt spid="1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5"/>
                                        </p:tgtEl>
                                        <p:attrNameLst>
                                          <p:attrName>style.visibility</p:attrName>
                                        </p:attrNameLst>
                                      </p:cBhvr>
                                      <p:to>
                                        <p:strVal val="visible"/>
                                      </p:to>
                                    </p:set>
                                    <p:animEffect transition="in" filter="fade">
                                      <p:cBhvr>
                                        <p:cTn id="36" dur="500"/>
                                        <p:tgtEl>
                                          <p:spTgt spid="155"/>
                                        </p:tgtEl>
                                      </p:cBhvr>
                                    </p:animEffect>
                                  </p:childTnLst>
                                </p:cTn>
                              </p:par>
                            </p:childTnLst>
                          </p:cTn>
                        </p:par>
                        <p:par>
                          <p:cTn id="37" fill="hold">
                            <p:stCondLst>
                              <p:cond delay="1500"/>
                            </p:stCondLst>
                            <p:childTnLst>
                              <p:par>
                                <p:cTn id="38" presetID="10" presetClass="exit" presetSubtype="0" fill="hold" grpId="1" nodeType="afterEffect">
                                  <p:stCondLst>
                                    <p:cond delay="0"/>
                                  </p:stCondLst>
                                  <p:childTnLst>
                                    <p:animEffect transition="out" filter="fade">
                                      <p:cBhvr>
                                        <p:cTn id="39" dur="500"/>
                                        <p:tgtEl>
                                          <p:spTgt spid="189">
                                            <p:txEl>
                                              <p:pRg st="0" end="0"/>
                                            </p:txEl>
                                          </p:spTgt>
                                        </p:tgtEl>
                                      </p:cBhvr>
                                    </p:animEffect>
                                    <p:set>
                                      <p:cBhvr>
                                        <p:cTn id="40" dur="1" fill="hold">
                                          <p:stCondLst>
                                            <p:cond delay="499"/>
                                          </p:stCondLst>
                                        </p:cTn>
                                        <p:tgtEl>
                                          <p:spTgt spid="189">
                                            <p:txEl>
                                              <p:pRg st="0" end="0"/>
                                            </p:txEl>
                                          </p:spTgt>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90">
                                            <p:txEl>
                                              <p:pRg st="0" end="0"/>
                                            </p:txEl>
                                          </p:spTgt>
                                        </p:tgtEl>
                                      </p:cBhvr>
                                    </p:animEffect>
                                    <p:set>
                                      <p:cBhvr>
                                        <p:cTn id="43" dur="1" fill="hold">
                                          <p:stCondLst>
                                            <p:cond delay="499"/>
                                          </p:stCondLst>
                                        </p:cTn>
                                        <p:tgtEl>
                                          <p:spTgt spid="190">
                                            <p:txEl>
                                              <p:pRg st="0" end="0"/>
                                            </p:txEl>
                                          </p:spTgt>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95">
                                            <p:txEl>
                                              <p:pRg st="0" end="0"/>
                                            </p:txEl>
                                          </p:spTgt>
                                        </p:tgtEl>
                                      </p:cBhvr>
                                    </p:animEffect>
                                    <p:set>
                                      <p:cBhvr>
                                        <p:cTn id="46" dur="1" fill="hold">
                                          <p:stCondLst>
                                            <p:cond delay="499"/>
                                          </p:stCondLst>
                                        </p:cTn>
                                        <p:tgtEl>
                                          <p:spTgt spid="195">
                                            <p:txEl>
                                              <p:pRg st="0" end="0"/>
                                            </p:txEl>
                                          </p:spTgt>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147">
                                            <p:txEl>
                                              <p:pRg st="0" end="0"/>
                                            </p:txEl>
                                          </p:spTgt>
                                        </p:tgtEl>
                                      </p:cBhvr>
                                    </p:animEffect>
                                    <p:set>
                                      <p:cBhvr>
                                        <p:cTn id="49" dur="1" fill="hold">
                                          <p:stCondLst>
                                            <p:cond delay="499"/>
                                          </p:stCondLst>
                                        </p:cTn>
                                        <p:tgtEl>
                                          <p:spTgt spid="147">
                                            <p:txEl>
                                              <p:pRg st="0" end="0"/>
                                            </p:txEl>
                                          </p:spTgt>
                                        </p:tgtEl>
                                        <p:attrNameLst>
                                          <p:attrName>style.visibility</p:attrName>
                                        </p:attrNameLst>
                                      </p:cBhvr>
                                      <p:to>
                                        <p:strVal val="hidden"/>
                                      </p:to>
                                    </p:se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156"/>
                                        </p:tgtEl>
                                        <p:attrNameLst>
                                          <p:attrName>style.visibility</p:attrName>
                                        </p:attrNameLst>
                                      </p:cBhvr>
                                      <p:to>
                                        <p:strVal val="visible"/>
                                      </p:to>
                                    </p:set>
                                    <p:animEffect transition="in" filter="fade">
                                      <p:cBhvr>
                                        <p:cTn id="53" dur="500"/>
                                        <p:tgtEl>
                                          <p:spTgt spid="1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7"/>
                                        </p:tgtEl>
                                        <p:attrNameLst>
                                          <p:attrName>style.visibility</p:attrName>
                                        </p:attrNameLst>
                                      </p:cBhvr>
                                      <p:to>
                                        <p:strVal val="visible"/>
                                      </p:to>
                                    </p:set>
                                    <p:animEffect transition="in" filter="fade">
                                      <p:cBhvr>
                                        <p:cTn id="56" dur="500"/>
                                        <p:tgtEl>
                                          <p:spTgt spid="15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8"/>
                                        </p:tgtEl>
                                        <p:attrNameLst>
                                          <p:attrName>style.visibility</p:attrName>
                                        </p:attrNameLst>
                                      </p:cBhvr>
                                      <p:to>
                                        <p:strVal val="visible"/>
                                      </p:to>
                                    </p:set>
                                    <p:animEffect transition="in" filter="fade">
                                      <p:cBhvr>
                                        <p:cTn id="59" dur="500"/>
                                        <p:tgtEl>
                                          <p:spTgt spid="1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2"/>
                                        </p:tgtEl>
                                        <p:attrNameLst>
                                          <p:attrName>style.visibility</p:attrName>
                                        </p:attrNameLst>
                                      </p:cBhvr>
                                      <p:to>
                                        <p:strVal val="visible"/>
                                      </p:to>
                                    </p:set>
                                    <p:animEffect transition="in" filter="fade">
                                      <p:cBhvr>
                                        <p:cTn id="6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build="allAtOnce"/>
      <p:bldP spid="189" grpId="1" build="allAtOnce"/>
      <p:bldP spid="190" grpId="0" build="allAtOnce"/>
      <p:bldP spid="190" grpId="1" build="allAtOnce"/>
      <p:bldP spid="195" grpId="0" build="allAtOnce"/>
      <p:bldP spid="195" grpId="1" build="allAtOnce"/>
      <p:bldP spid="171" grpId="0" build="allAtOnce"/>
      <p:bldP spid="147" grpId="0" build="allAtOnce"/>
      <p:bldP spid="147" grpId="1" build="allAtOnce"/>
      <p:bldP spid="149" grpId="0" animBg="1"/>
      <p:bldP spid="150" grpId="0" animBg="1"/>
      <p:bldP spid="151" grpId="0" animBg="1"/>
      <p:bldP spid="152" grpId="0"/>
      <p:bldP spid="153" grpId="0"/>
      <p:bldP spid="154" grpId="0"/>
      <p:bldP spid="155" grpId="0"/>
      <p:bldP spid="156" grpId="0"/>
      <p:bldP spid="157" grpId="0"/>
      <p:bldP spid="158" grpId="0"/>
      <p:bldP spid="16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982C2-03B2-4259-9D3C-F76CC12AE8A1}"/>
              </a:ext>
            </a:extLst>
          </p:cNvPr>
          <p:cNvSpPr>
            <a:spLocks noGrp="1"/>
          </p:cNvSpPr>
          <p:nvPr>
            <p:ph type="title"/>
          </p:nvPr>
        </p:nvSpPr>
        <p:spPr/>
        <p:txBody>
          <a:bodyPr/>
          <a:lstStyle/>
          <a:p>
            <a:r>
              <a:rPr lang="en-US" dirty="0">
                <a:solidFill>
                  <a:schemeClr val="bg1"/>
                </a:solidFill>
              </a:rPr>
              <a:t>Easy purchase experience</a:t>
            </a:r>
          </a:p>
        </p:txBody>
      </p:sp>
      <p:sp>
        <p:nvSpPr>
          <p:cNvPr id="8" name="TextBox 7"/>
          <p:cNvSpPr txBox="1"/>
          <p:nvPr/>
        </p:nvSpPr>
        <p:spPr>
          <a:xfrm>
            <a:off x="8486466" y="2605643"/>
            <a:ext cx="3517626" cy="1819410"/>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2353" dirty="0">
                <a:solidFill>
                  <a:srgbClr val="FFFFFF"/>
                </a:solidFill>
                <a:latin typeface="Segoe UI Semilight"/>
              </a:rPr>
              <a:t>Select:</a:t>
            </a:r>
          </a:p>
          <a:p>
            <a:pPr marL="336145" indent="-336145" defTabSz="914367">
              <a:lnSpc>
                <a:spcPct val="90000"/>
              </a:lnSpc>
              <a:spcAft>
                <a:spcPts val="588"/>
              </a:spcAft>
              <a:buFont typeface="Wingdings" panose="05000000000000000000" pitchFamily="2" charset="2"/>
              <a:buChar char="à"/>
              <a:defRPr/>
            </a:pPr>
            <a:r>
              <a:rPr lang="en-US" sz="2353" dirty="0">
                <a:solidFill>
                  <a:srgbClr val="FFFFFF"/>
                </a:solidFill>
                <a:latin typeface="Segoe UI Semilight"/>
                <a:sym typeface="Wingdings" panose="05000000000000000000" pitchFamily="2" charset="2"/>
              </a:rPr>
              <a:t>Region</a:t>
            </a:r>
          </a:p>
          <a:p>
            <a:pPr marL="336145" indent="-336145" defTabSz="914367">
              <a:lnSpc>
                <a:spcPct val="90000"/>
              </a:lnSpc>
              <a:spcAft>
                <a:spcPts val="588"/>
              </a:spcAft>
              <a:buFont typeface="Wingdings" panose="05000000000000000000" pitchFamily="2" charset="2"/>
              <a:buChar char="à"/>
              <a:defRPr/>
            </a:pPr>
            <a:r>
              <a:rPr lang="en-US" sz="2353" dirty="0">
                <a:solidFill>
                  <a:srgbClr val="FFFFFF"/>
                </a:solidFill>
                <a:latin typeface="Segoe UI Semilight"/>
                <a:sym typeface="Wingdings" panose="05000000000000000000" pitchFamily="2" charset="2"/>
              </a:rPr>
              <a:t>VM Size and Quantity</a:t>
            </a:r>
          </a:p>
          <a:p>
            <a:pPr marL="336145" indent="-336145" defTabSz="914367">
              <a:lnSpc>
                <a:spcPct val="90000"/>
              </a:lnSpc>
              <a:spcAft>
                <a:spcPts val="588"/>
              </a:spcAft>
              <a:buFont typeface="Wingdings" panose="05000000000000000000" pitchFamily="2" charset="2"/>
              <a:buChar char="à"/>
              <a:defRPr/>
            </a:pPr>
            <a:r>
              <a:rPr lang="en-US" sz="2353" dirty="0">
                <a:solidFill>
                  <a:srgbClr val="FFFFFF"/>
                </a:solidFill>
                <a:latin typeface="Segoe UI Semilight"/>
                <a:sym typeface="Wingdings" panose="05000000000000000000" pitchFamily="2" charset="2"/>
              </a:rPr>
              <a:t>Term</a:t>
            </a:r>
            <a:endParaRPr lang="en-US" sz="2353" dirty="0">
              <a:solidFill>
                <a:srgbClr val="FFFFFF"/>
              </a:solidFill>
              <a:latin typeface="Segoe UI Semilight"/>
            </a:endParaRPr>
          </a:p>
        </p:txBody>
      </p:sp>
      <p:sp>
        <p:nvSpPr>
          <p:cNvPr id="9" name="TextBox 8">
            <a:extLst>
              <a:ext uri="{FF2B5EF4-FFF2-40B4-BE49-F238E27FC236}">
                <a16:creationId xmlns:a16="http://schemas.microsoft.com/office/drawing/2014/main" id="{409631C6-EC17-4DE7-BFD6-1BED08BCC5C5}"/>
              </a:ext>
            </a:extLst>
          </p:cNvPr>
          <p:cNvSpPr txBox="1"/>
          <p:nvPr/>
        </p:nvSpPr>
        <p:spPr>
          <a:xfrm>
            <a:off x="8561168" y="5520735"/>
            <a:ext cx="3295651" cy="83275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961" dirty="0">
                <a:solidFill>
                  <a:srgbClr val="FFFFFF"/>
                </a:solidFill>
                <a:latin typeface="Segoe UI Semilight"/>
              </a:rPr>
              <a:t>Integrated into Partner Center portal</a:t>
            </a:r>
          </a:p>
        </p:txBody>
      </p:sp>
      <p:grpSp>
        <p:nvGrpSpPr>
          <p:cNvPr id="14" name="Group 13"/>
          <p:cNvGrpSpPr/>
          <p:nvPr/>
        </p:nvGrpSpPr>
        <p:grpSpPr>
          <a:xfrm>
            <a:off x="11026336" y="291512"/>
            <a:ext cx="896425" cy="896425"/>
            <a:chOff x="5227637" y="3497262"/>
            <a:chExt cx="1828800" cy="1828800"/>
          </a:xfrm>
          <a:solidFill>
            <a:schemeClr val="accent4"/>
          </a:solidFill>
        </p:grpSpPr>
        <p:sp>
          <p:nvSpPr>
            <p:cNvPr id="15" name="Oval 14"/>
            <p:cNvSpPr/>
            <p:nvPr/>
          </p:nvSpPr>
          <p:spPr bwMode="auto">
            <a:xfrm>
              <a:off x="5227637" y="3497262"/>
              <a:ext cx="1828800" cy="1828800"/>
            </a:xfrm>
            <a:prstGeom prst="ellipse">
              <a:avLst/>
            </a:prstGeom>
            <a:grp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6" name="Freeform 58"/>
            <p:cNvSpPr>
              <a:spLocks noEditPoints="1"/>
            </p:cNvSpPr>
            <p:nvPr/>
          </p:nvSpPr>
          <p:spPr bwMode="auto">
            <a:xfrm>
              <a:off x="5737635" y="3978104"/>
              <a:ext cx="808805" cy="86711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pic>
        <p:nvPicPr>
          <p:cNvPr id="10" name="Picture 9">
            <a:extLst>
              <a:ext uri="{FF2B5EF4-FFF2-40B4-BE49-F238E27FC236}">
                <a16:creationId xmlns:a16="http://schemas.microsoft.com/office/drawing/2014/main" id="{C27281A7-4379-473A-8BC0-9A5FA86D239D}"/>
              </a:ext>
            </a:extLst>
          </p:cNvPr>
          <p:cNvPicPr/>
          <p:nvPr/>
        </p:nvPicPr>
        <p:blipFill>
          <a:blip r:embed="rId3"/>
          <a:stretch>
            <a:fillRect/>
          </a:stretch>
        </p:blipFill>
        <p:spPr>
          <a:xfrm>
            <a:off x="733735" y="1192907"/>
            <a:ext cx="7534416" cy="5160592"/>
          </a:xfrm>
          <a:prstGeom prst="rect">
            <a:avLst/>
          </a:prstGeom>
        </p:spPr>
      </p:pic>
    </p:spTree>
    <p:extLst>
      <p:ext uri="{BB962C8B-B14F-4D97-AF65-F5344CB8AC3E}">
        <p14:creationId xmlns:p14="http://schemas.microsoft.com/office/powerpoint/2010/main" val="44544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35" name="Rectangle 534"/>
          <p:cNvSpPr/>
          <p:nvPr/>
        </p:nvSpPr>
        <p:spPr bwMode="auto">
          <a:xfrm>
            <a:off x="717451" y="1509685"/>
            <a:ext cx="10955325" cy="4419374"/>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1" name="Group 10"/>
          <p:cNvGrpSpPr/>
          <p:nvPr/>
        </p:nvGrpSpPr>
        <p:grpSpPr>
          <a:xfrm>
            <a:off x="287865" y="1508221"/>
            <a:ext cx="11384911" cy="4416971"/>
            <a:chOff x="274637" y="3305633"/>
            <a:chExt cx="11613202" cy="4505540"/>
          </a:xfrm>
        </p:grpSpPr>
        <p:sp>
          <p:nvSpPr>
            <p:cNvPr id="534" name="Rectangle 533"/>
            <p:cNvSpPr/>
            <p:nvPr/>
          </p:nvSpPr>
          <p:spPr bwMode="auto">
            <a:xfrm>
              <a:off x="274637" y="3305633"/>
              <a:ext cx="533400" cy="450554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defRPr/>
              </a:pPr>
              <a:r>
                <a:rPr lang="en-US" sz="2353" dirty="0">
                  <a:solidFill>
                    <a:srgbClr val="353535"/>
                  </a:solidFill>
                  <a:latin typeface="Segoe UI Semilight"/>
                  <a:ea typeface="Segoe UI" pitchFamily="34" charset="0"/>
                  <a:cs typeface="Segoe UI" pitchFamily="34" charset="0"/>
                </a:rPr>
                <a:t>EXCHANGE</a:t>
              </a:r>
            </a:p>
          </p:txBody>
        </p:sp>
        <p:sp>
          <p:nvSpPr>
            <p:cNvPr id="1085" name="TextBox 1084"/>
            <p:cNvSpPr txBox="1"/>
            <p:nvPr/>
          </p:nvSpPr>
          <p:spPr>
            <a:xfrm>
              <a:off x="808037" y="3372472"/>
              <a:ext cx="11079802" cy="572464"/>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961" dirty="0">
                  <a:solidFill>
                    <a:srgbClr val="FFFFFF"/>
                  </a:solidFill>
                  <a:latin typeface="Segoe UI Semilight"/>
                </a:rPr>
                <a:t>Exchange Azure RIs as your project needs change</a:t>
              </a:r>
            </a:p>
          </p:txBody>
        </p:sp>
      </p:grpSp>
      <p:grpSp>
        <p:nvGrpSpPr>
          <p:cNvPr id="387" name="Group 386"/>
          <p:cNvGrpSpPr/>
          <p:nvPr/>
        </p:nvGrpSpPr>
        <p:grpSpPr>
          <a:xfrm>
            <a:off x="5990956" y="2881852"/>
            <a:ext cx="2616346" cy="1664189"/>
            <a:chOff x="6935789" y="2117725"/>
            <a:chExt cx="1989138" cy="1265238"/>
          </a:xfrm>
        </p:grpSpPr>
        <p:grpSp>
          <p:nvGrpSpPr>
            <p:cNvPr id="224" name="Group 4"/>
            <p:cNvGrpSpPr>
              <a:grpSpLocks noChangeAspect="1"/>
            </p:cNvGrpSpPr>
            <p:nvPr/>
          </p:nvGrpSpPr>
          <p:grpSpPr bwMode="auto">
            <a:xfrm>
              <a:off x="6935789" y="2117725"/>
              <a:ext cx="1989138" cy="1265238"/>
              <a:chOff x="4369" y="1334"/>
              <a:chExt cx="1253" cy="797"/>
            </a:xfrm>
          </p:grpSpPr>
          <p:sp>
            <p:nvSpPr>
              <p:cNvPr id="225" name="AutoShape 3"/>
              <p:cNvSpPr>
                <a:spLocks noChangeAspect="1" noChangeArrowheads="1" noTextEdit="1"/>
              </p:cNvSpPr>
              <p:nvPr/>
            </p:nvSpPr>
            <p:spPr bwMode="auto">
              <a:xfrm>
                <a:off x="4370" y="1334"/>
                <a:ext cx="1252" cy="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6" name="Freeform 5"/>
              <p:cNvSpPr>
                <a:spLocks/>
              </p:cNvSpPr>
              <p:nvPr/>
            </p:nvSpPr>
            <p:spPr bwMode="auto">
              <a:xfrm>
                <a:off x="4369" y="2094"/>
                <a:ext cx="1115" cy="36"/>
              </a:xfrm>
              <a:custGeom>
                <a:avLst/>
                <a:gdLst>
                  <a:gd name="T0" fmla="*/ 1791 w 1821"/>
                  <a:gd name="T1" fmla="*/ 60 h 60"/>
                  <a:gd name="T2" fmla="*/ 30 w 1821"/>
                  <a:gd name="T3" fmla="*/ 60 h 60"/>
                  <a:gd name="T4" fmla="*/ 0 w 1821"/>
                  <a:gd name="T5" fmla="*/ 30 h 60"/>
                  <a:gd name="T6" fmla="*/ 30 w 1821"/>
                  <a:gd name="T7" fmla="*/ 0 h 60"/>
                  <a:gd name="T8" fmla="*/ 1791 w 1821"/>
                  <a:gd name="T9" fmla="*/ 0 h 60"/>
                  <a:gd name="T10" fmla="*/ 1821 w 1821"/>
                  <a:gd name="T11" fmla="*/ 30 h 60"/>
                  <a:gd name="T12" fmla="*/ 1791 w 18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821" h="60">
                    <a:moveTo>
                      <a:pt x="1791" y="60"/>
                    </a:moveTo>
                    <a:cubicBezTo>
                      <a:pt x="30" y="60"/>
                      <a:pt x="30" y="60"/>
                      <a:pt x="30" y="60"/>
                    </a:cubicBezTo>
                    <a:cubicBezTo>
                      <a:pt x="14" y="60"/>
                      <a:pt x="0" y="47"/>
                      <a:pt x="0" y="30"/>
                    </a:cubicBezTo>
                    <a:cubicBezTo>
                      <a:pt x="0" y="14"/>
                      <a:pt x="14" y="0"/>
                      <a:pt x="30" y="0"/>
                    </a:cubicBezTo>
                    <a:cubicBezTo>
                      <a:pt x="1791" y="0"/>
                      <a:pt x="1791" y="0"/>
                      <a:pt x="1791" y="0"/>
                    </a:cubicBezTo>
                    <a:cubicBezTo>
                      <a:pt x="1808" y="0"/>
                      <a:pt x="1821" y="14"/>
                      <a:pt x="1821" y="30"/>
                    </a:cubicBezTo>
                    <a:cubicBezTo>
                      <a:pt x="1821" y="47"/>
                      <a:pt x="1808" y="60"/>
                      <a:pt x="1791" y="60"/>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7" name="Rectangle 6"/>
              <p:cNvSpPr>
                <a:spLocks noChangeArrowheads="1"/>
              </p:cNvSpPr>
              <p:nvPr/>
            </p:nvSpPr>
            <p:spPr bwMode="auto">
              <a:xfrm>
                <a:off x="5188" y="1735"/>
                <a:ext cx="433" cy="2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8" name="Rectangle 7"/>
              <p:cNvSpPr>
                <a:spLocks noChangeArrowheads="1"/>
              </p:cNvSpPr>
              <p:nvPr/>
            </p:nvSpPr>
            <p:spPr bwMode="auto">
              <a:xfrm>
                <a:off x="5205" y="1334"/>
                <a:ext cx="399" cy="42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9" name="Rectangle 8"/>
              <p:cNvSpPr>
                <a:spLocks noChangeArrowheads="1"/>
              </p:cNvSpPr>
              <p:nvPr/>
            </p:nvSpPr>
            <p:spPr bwMode="auto">
              <a:xfrm>
                <a:off x="5232" y="1361"/>
                <a:ext cx="345" cy="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45" name="Rectangle 24"/>
              <p:cNvSpPr>
                <a:spLocks noChangeArrowheads="1"/>
              </p:cNvSpPr>
              <p:nvPr/>
            </p:nvSpPr>
            <p:spPr bwMode="auto">
              <a:xfrm>
                <a:off x="5188" y="1732"/>
                <a:ext cx="433" cy="27"/>
              </a:xfrm>
              <a:prstGeom prst="rect">
                <a:avLst/>
              </a:prstGeom>
              <a:solidFill>
                <a:srgbClr val="DB7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46" name="Freeform 25"/>
              <p:cNvSpPr>
                <a:spLocks/>
              </p:cNvSpPr>
              <p:nvPr/>
            </p:nvSpPr>
            <p:spPr bwMode="auto">
              <a:xfrm>
                <a:off x="5172" y="1588"/>
                <a:ext cx="28" cy="36"/>
              </a:xfrm>
              <a:custGeom>
                <a:avLst/>
                <a:gdLst>
                  <a:gd name="T0" fmla="*/ 28 w 28"/>
                  <a:gd name="T1" fmla="*/ 36 h 36"/>
                  <a:gd name="T2" fmla="*/ 16 w 28"/>
                  <a:gd name="T3" fmla="*/ 6 h 36"/>
                  <a:gd name="T4" fmla="*/ 0 w 28"/>
                  <a:gd name="T5" fmla="*/ 0 h 36"/>
                  <a:gd name="T6" fmla="*/ 0 w 28"/>
                  <a:gd name="T7" fmla="*/ 13 h 36"/>
                  <a:gd name="T8" fmla="*/ 28 w 28"/>
                  <a:gd name="T9" fmla="*/ 36 h 36"/>
                </a:gdLst>
                <a:ahLst/>
                <a:cxnLst>
                  <a:cxn ang="0">
                    <a:pos x="T0" y="T1"/>
                  </a:cxn>
                  <a:cxn ang="0">
                    <a:pos x="T2" y="T3"/>
                  </a:cxn>
                  <a:cxn ang="0">
                    <a:pos x="T4" y="T5"/>
                  </a:cxn>
                  <a:cxn ang="0">
                    <a:pos x="T6" y="T7"/>
                  </a:cxn>
                  <a:cxn ang="0">
                    <a:pos x="T8" y="T9"/>
                  </a:cxn>
                </a:cxnLst>
                <a:rect l="0" t="0" r="r" b="b"/>
                <a:pathLst>
                  <a:path w="28" h="36">
                    <a:moveTo>
                      <a:pt x="28" y="36"/>
                    </a:moveTo>
                    <a:lnTo>
                      <a:pt x="16" y="6"/>
                    </a:lnTo>
                    <a:lnTo>
                      <a:pt x="0" y="0"/>
                    </a:lnTo>
                    <a:lnTo>
                      <a:pt x="0" y="13"/>
                    </a:lnTo>
                    <a:lnTo>
                      <a:pt x="2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47" name="Freeform 26"/>
              <p:cNvSpPr>
                <a:spLocks/>
              </p:cNvSpPr>
              <p:nvPr/>
            </p:nvSpPr>
            <p:spPr bwMode="auto">
              <a:xfrm>
                <a:off x="5194" y="1554"/>
                <a:ext cx="14" cy="21"/>
              </a:xfrm>
              <a:custGeom>
                <a:avLst/>
                <a:gdLst>
                  <a:gd name="T0" fmla="*/ 5 w 24"/>
                  <a:gd name="T1" fmla="*/ 3 h 35"/>
                  <a:gd name="T2" fmla="*/ 0 w 24"/>
                  <a:gd name="T3" fmla="*/ 0 h 35"/>
                  <a:gd name="T4" fmla="*/ 23 w 24"/>
                  <a:gd name="T5" fmla="*/ 35 h 35"/>
                  <a:gd name="T6" fmla="*/ 24 w 24"/>
                  <a:gd name="T7" fmla="*/ 31 h 35"/>
                  <a:gd name="T8" fmla="*/ 5 w 24"/>
                  <a:gd name="T9" fmla="*/ 3 h 35"/>
                </a:gdLst>
                <a:ahLst/>
                <a:cxnLst>
                  <a:cxn ang="0">
                    <a:pos x="T0" y="T1"/>
                  </a:cxn>
                  <a:cxn ang="0">
                    <a:pos x="T2" y="T3"/>
                  </a:cxn>
                  <a:cxn ang="0">
                    <a:pos x="T4" y="T5"/>
                  </a:cxn>
                  <a:cxn ang="0">
                    <a:pos x="T6" y="T7"/>
                  </a:cxn>
                  <a:cxn ang="0">
                    <a:pos x="T8" y="T9"/>
                  </a:cxn>
                </a:cxnLst>
                <a:rect l="0" t="0" r="r" b="b"/>
                <a:pathLst>
                  <a:path w="24" h="35">
                    <a:moveTo>
                      <a:pt x="5" y="3"/>
                    </a:moveTo>
                    <a:cubicBezTo>
                      <a:pt x="0" y="0"/>
                      <a:pt x="0" y="0"/>
                      <a:pt x="0" y="0"/>
                    </a:cubicBezTo>
                    <a:cubicBezTo>
                      <a:pt x="0" y="0"/>
                      <a:pt x="9" y="26"/>
                      <a:pt x="23" y="35"/>
                    </a:cubicBezTo>
                    <a:cubicBezTo>
                      <a:pt x="24" y="31"/>
                      <a:pt x="24" y="31"/>
                      <a:pt x="24" y="31"/>
                    </a:cubicBezTo>
                    <a:cubicBezTo>
                      <a:pt x="12" y="21"/>
                      <a:pt x="6" y="5"/>
                      <a:pt x="5" y="3"/>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48" name="Freeform 27"/>
              <p:cNvSpPr>
                <a:spLocks/>
              </p:cNvSpPr>
              <p:nvPr/>
            </p:nvSpPr>
            <p:spPr bwMode="auto">
              <a:xfrm>
                <a:off x="5197" y="1556"/>
                <a:ext cx="16" cy="17"/>
              </a:xfrm>
              <a:custGeom>
                <a:avLst/>
                <a:gdLst>
                  <a:gd name="T0" fmla="*/ 19 w 27"/>
                  <a:gd name="T1" fmla="*/ 28 h 28"/>
                  <a:gd name="T2" fmla="*/ 27 w 27"/>
                  <a:gd name="T3" fmla="*/ 11 h 28"/>
                  <a:gd name="T4" fmla="*/ 0 w 27"/>
                  <a:gd name="T5" fmla="*/ 0 h 28"/>
                  <a:gd name="T6" fmla="*/ 19 w 27"/>
                  <a:gd name="T7" fmla="*/ 28 h 28"/>
                </a:gdLst>
                <a:ahLst/>
                <a:cxnLst>
                  <a:cxn ang="0">
                    <a:pos x="T0" y="T1"/>
                  </a:cxn>
                  <a:cxn ang="0">
                    <a:pos x="T2" y="T3"/>
                  </a:cxn>
                  <a:cxn ang="0">
                    <a:pos x="T4" y="T5"/>
                  </a:cxn>
                  <a:cxn ang="0">
                    <a:pos x="T6" y="T7"/>
                  </a:cxn>
                </a:cxnLst>
                <a:rect l="0" t="0" r="r" b="b"/>
                <a:pathLst>
                  <a:path w="27" h="28">
                    <a:moveTo>
                      <a:pt x="19" y="28"/>
                    </a:moveTo>
                    <a:cubicBezTo>
                      <a:pt x="27" y="11"/>
                      <a:pt x="27" y="11"/>
                      <a:pt x="27" y="11"/>
                    </a:cubicBezTo>
                    <a:cubicBezTo>
                      <a:pt x="0" y="0"/>
                      <a:pt x="0" y="0"/>
                      <a:pt x="0" y="0"/>
                    </a:cubicBezTo>
                    <a:cubicBezTo>
                      <a:pt x="1" y="2"/>
                      <a:pt x="7" y="18"/>
                      <a:pt x="19"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49" name="Freeform 28"/>
              <p:cNvSpPr>
                <a:spLocks/>
              </p:cNvSpPr>
              <p:nvPr/>
            </p:nvSpPr>
            <p:spPr bwMode="auto">
              <a:xfrm>
                <a:off x="5205" y="1527"/>
                <a:ext cx="8" cy="9"/>
              </a:xfrm>
              <a:custGeom>
                <a:avLst/>
                <a:gdLst>
                  <a:gd name="T0" fmla="*/ 7 w 14"/>
                  <a:gd name="T1" fmla="*/ 0 h 15"/>
                  <a:gd name="T2" fmla="*/ 4 w 14"/>
                  <a:gd name="T3" fmla="*/ 1 h 15"/>
                  <a:gd name="T4" fmla="*/ 5 w 14"/>
                  <a:gd name="T5" fmla="*/ 4 h 15"/>
                  <a:gd name="T6" fmla="*/ 0 w 14"/>
                  <a:gd name="T7" fmla="*/ 10 h 15"/>
                  <a:gd name="T8" fmla="*/ 5 w 14"/>
                  <a:gd name="T9" fmla="*/ 15 h 15"/>
                  <a:gd name="T10" fmla="*/ 13 w 14"/>
                  <a:gd name="T11" fmla="*/ 8 h 15"/>
                  <a:gd name="T12" fmla="*/ 7 w 1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4" h="15">
                    <a:moveTo>
                      <a:pt x="7" y="0"/>
                    </a:moveTo>
                    <a:cubicBezTo>
                      <a:pt x="6" y="0"/>
                      <a:pt x="5" y="0"/>
                      <a:pt x="4" y="1"/>
                    </a:cubicBezTo>
                    <a:cubicBezTo>
                      <a:pt x="5" y="2"/>
                      <a:pt x="5" y="3"/>
                      <a:pt x="5" y="4"/>
                    </a:cubicBezTo>
                    <a:cubicBezTo>
                      <a:pt x="5" y="7"/>
                      <a:pt x="2" y="10"/>
                      <a:pt x="0" y="10"/>
                    </a:cubicBezTo>
                    <a:cubicBezTo>
                      <a:pt x="1" y="13"/>
                      <a:pt x="3" y="14"/>
                      <a:pt x="5" y="15"/>
                    </a:cubicBezTo>
                    <a:cubicBezTo>
                      <a:pt x="9" y="15"/>
                      <a:pt x="13" y="12"/>
                      <a:pt x="13" y="8"/>
                    </a:cubicBezTo>
                    <a:cubicBezTo>
                      <a:pt x="14" y="4"/>
                      <a:pt x="11" y="1"/>
                      <a:pt x="7" y="0"/>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0" name="Freeform 29"/>
              <p:cNvSpPr>
                <a:spLocks/>
              </p:cNvSpPr>
              <p:nvPr/>
            </p:nvSpPr>
            <p:spPr bwMode="auto">
              <a:xfrm>
                <a:off x="5204" y="1528"/>
                <a:ext cx="4" cy="5"/>
              </a:xfrm>
              <a:custGeom>
                <a:avLst/>
                <a:gdLst>
                  <a:gd name="T0" fmla="*/ 6 w 6"/>
                  <a:gd name="T1" fmla="*/ 3 h 9"/>
                  <a:gd name="T2" fmla="*/ 5 w 6"/>
                  <a:gd name="T3" fmla="*/ 0 h 9"/>
                  <a:gd name="T4" fmla="*/ 0 w 6"/>
                  <a:gd name="T5" fmla="*/ 6 h 9"/>
                  <a:gd name="T6" fmla="*/ 1 w 6"/>
                  <a:gd name="T7" fmla="*/ 9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2"/>
                      <a:pt x="6" y="1"/>
                      <a:pt x="5" y="0"/>
                    </a:cubicBezTo>
                    <a:cubicBezTo>
                      <a:pt x="2" y="0"/>
                      <a:pt x="0" y="3"/>
                      <a:pt x="0" y="6"/>
                    </a:cubicBezTo>
                    <a:cubicBezTo>
                      <a:pt x="0" y="7"/>
                      <a:pt x="0" y="8"/>
                      <a:pt x="1" y="9"/>
                    </a:cubicBezTo>
                    <a:cubicBezTo>
                      <a:pt x="3" y="9"/>
                      <a:pt x="6" y="6"/>
                      <a:pt x="6" y="3"/>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1" name="Freeform 30"/>
              <p:cNvSpPr>
                <a:spLocks/>
              </p:cNvSpPr>
              <p:nvPr/>
            </p:nvSpPr>
            <p:spPr bwMode="auto">
              <a:xfrm>
                <a:off x="5189" y="1508"/>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2" name="Freeform 31"/>
              <p:cNvSpPr>
                <a:spLocks noEditPoints="1"/>
              </p:cNvSpPr>
              <p:nvPr/>
            </p:nvSpPr>
            <p:spPr bwMode="auto">
              <a:xfrm>
                <a:off x="5137" y="1495"/>
                <a:ext cx="95" cy="103"/>
              </a:xfrm>
              <a:custGeom>
                <a:avLst/>
                <a:gdLst>
                  <a:gd name="T0" fmla="*/ 149 w 155"/>
                  <a:gd name="T1" fmla="*/ 87 h 169"/>
                  <a:gd name="T2" fmla="*/ 138 w 155"/>
                  <a:gd name="T3" fmla="*/ 44 h 169"/>
                  <a:gd name="T4" fmla="*/ 139 w 155"/>
                  <a:gd name="T5" fmla="*/ 37 h 169"/>
                  <a:gd name="T6" fmla="*/ 139 w 155"/>
                  <a:gd name="T7" fmla="*/ 37 h 169"/>
                  <a:gd name="T8" fmla="*/ 103 w 155"/>
                  <a:gd name="T9" fmla="*/ 22 h 169"/>
                  <a:gd name="T10" fmla="*/ 90 w 155"/>
                  <a:gd name="T11" fmla="*/ 0 h 169"/>
                  <a:gd name="T12" fmla="*/ 90 w 155"/>
                  <a:gd name="T13" fmla="*/ 0 h 169"/>
                  <a:gd name="T14" fmla="*/ 85 w 155"/>
                  <a:gd name="T15" fmla="*/ 21 h 169"/>
                  <a:gd name="T16" fmla="*/ 85 w 155"/>
                  <a:gd name="T17" fmla="*/ 23 h 169"/>
                  <a:gd name="T18" fmla="*/ 80 w 155"/>
                  <a:gd name="T19" fmla="*/ 42 h 169"/>
                  <a:gd name="T20" fmla="*/ 77 w 155"/>
                  <a:gd name="T21" fmla="*/ 57 h 169"/>
                  <a:gd name="T22" fmla="*/ 67 w 155"/>
                  <a:gd name="T23" fmla="*/ 54 h 169"/>
                  <a:gd name="T24" fmla="*/ 53 w 155"/>
                  <a:gd name="T25" fmla="*/ 36 h 169"/>
                  <a:gd name="T26" fmla="*/ 41 w 155"/>
                  <a:gd name="T27" fmla="*/ 35 h 169"/>
                  <a:gd name="T28" fmla="*/ 35 w 155"/>
                  <a:gd name="T29" fmla="*/ 56 h 169"/>
                  <a:gd name="T30" fmla="*/ 36 w 155"/>
                  <a:gd name="T31" fmla="*/ 70 h 169"/>
                  <a:gd name="T32" fmla="*/ 37 w 155"/>
                  <a:gd name="T33" fmla="*/ 77 h 169"/>
                  <a:gd name="T34" fmla="*/ 37 w 155"/>
                  <a:gd name="T35" fmla="*/ 77 h 169"/>
                  <a:gd name="T36" fmla="*/ 37 w 155"/>
                  <a:gd name="T37" fmla="*/ 77 h 169"/>
                  <a:gd name="T38" fmla="*/ 15 w 155"/>
                  <a:gd name="T39" fmla="*/ 106 h 169"/>
                  <a:gd name="T40" fmla="*/ 5 w 155"/>
                  <a:gd name="T41" fmla="*/ 101 h 169"/>
                  <a:gd name="T42" fmla="*/ 0 w 155"/>
                  <a:gd name="T43" fmla="*/ 143 h 169"/>
                  <a:gd name="T44" fmla="*/ 66 w 155"/>
                  <a:gd name="T45" fmla="*/ 169 h 169"/>
                  <a:gd name="T46" fmla="*/ 66 w 155"/>
                  <a:gd name="T47" fmla="*/ 146 h 169"/>
                  <a:gd name="T48" fmla="*/ 86 w 155"/>
                  <a:gd name="T49" fmla="*/ 153 h 169"/>
                  <a:gd name="T50" fmla="*/ 108 w 155"/>
                  <a:gd name="T51" fmla="*/ 150 h 169"/>
                  <a:gd name="T52" fmla="*/ 116 w 155"/>
                  <a:gd name="T53" fmla="*/ 132 h 169"/>
                  <a:gd name="T54" fmla="*/ 93 w 155"/>
                  <a:gd name="T55" fmla="*/ 97 h 169"/>
                  <a:gd name="T56" fmla="*/ 98 w 155"/>
                  <a:gd name="T57" fmla="*/ 100 h 169"/>
                  <a:gd name="T58" fmla="*/ 98 w 155"/>
                  <a:gd name="T59" fmla="*/ 99 h 169"/>
                  <a:gd name="T60" fmla="*/ 125 w 155"/>
                  <a:gd name="T61" fmla="*/ 111 h 169"/>
                  <a:gd name="T62" fmla="*/ 131 w 155"/>
                  <a:gd name="T63" fmla="*/ 96 h 169"/>
                  <a:gd name="T64" fmla="*/ 149 w 155"/>
                  <a:gd name="T65" fmla="*/ 87 h 169"/>
                  <a:gd name="T66" fmla="*/ 124 w 155"/>
                  <a:gd name="T67" fmla="*/ 61 h 169"/>
                  <a:gd name="T68" fmla="*/ 116 w 155"/>
                  <a:gd name="T69" fmla="*/ 68 h 169"/>
                  <a:gd name="T70" fmla="*/ 111 w 155"/>
                  <a:gd name="T71" fmla="*/ 63 h 169"/>
                  <a:gd name="T72" fmla="*/ 110 w 155"/>
                  <a:gd name="T73" fmla="*/ 60 h 169"/>
                  <a:gd name="T74" fmla="*/ 115 w 155"/>
                  <a:gd name="T75" fmla="*/ 54 h 169"/>
                  <a:gd name="T76" fmla="*/ 118 w 155"/>
                  <a:gd name="T77" fmla="*/ 53 h 169"/>
                  <a:gd name="T78" fmla="*/ 124 w 155"/>
                  <a:gd name="T79" fmla="*/ 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5" h="169">
                    <a:moveTo>
                      <a:pt x="149" y="87"/>
                    </a:moveTo>
                    <a:cubicBezTo>
                      <a:pt x="148" y="84"/>
                      <a:pt x="136" y="50"/>
                      <a:pt x="138" y="44"/>
                    </a:cubicBezTo>
                    <a:cubicBezTo>
                      <a:pt x="139" y="41"/>
                      <a:pt x="139" y="39"/>
                      <a:pt x="139" y="37"/>
                    </a:cubicBezTo>
                    <a:cubicBezTo>
                      <a:pt x="139" y="37"/>
                      <a:pt x="139" y="37"/>
                      <a:pt x="139" y="37"/>
                    </a:cubicBezTo>
                    <a:cubicBezTo>
                      <a:pt x="122" y="37"/>
                      <a:pt x="111" y="30"/>
                      <a:pt x="103" y="22"/>
                    </a:cubicBezTo>
                    <a:cubicBezTo>
                      <a:pt x="94" y="13"/>
                      <a:pt x="90" y="2"/>
                      <a:pt x="90" y="0"/>
                    </a:cubicBezTo>
                    <a:cubicBezTo>
                      <a:pt x="90" y="0"/>
                      <a:pt x="90" y="0"/>
                      <a:pt x="90" y="0"/>
                    </a:cubicBezTo>
                    <a:cubicBezTo>
                      <a:pt x="85" y="21"/>
                      <a:pt x="85" y="21"/>
                      <a:pt x="85" y="21"/>
                    </a:cubicBezTo>
                    <a:cubicBezTo>
                      <a:pt x="85" y="23"/>
                      <a:pt x="85" y="23"/>
                      <a:pt x="85" y="23"/>
                    </a:cubicBezTo>
                    <a:cubicBezTo>
                      <a:pt x="84" y="27"/>
                      <a:pt x="82" y="35"/>
                      <a:pt x="80" y="42"/>
                    </a:cubicBezTo>
                    <a:cubicBezTo>
                      <a:pt x="79" y="49"/>
                      <a:pt x="77" y="54"/>
                      <a:pt x="77" y="57"/>
                    </a:cubicBezTo>
                    <a:cubicBezTo>
                      <a:pt x="74" y="64"/>
                      <a:pt x="67" y="54"/>
                      <a:pt x="67" y="54"/>
                    </a:cubicBezTo>
                    <a:cubicBezTo>
                      <a:pt x="67" y="54"/>
                      <a:pt x="60" y="42"/>
                      <a:pt x="53" y="36"/>
                    </a:cubicBezTo>
                    <a:cubicBezTo>
                      <a:pt x="48" y="33"/>
                      <a:pt x="44" y="31"/>
                      <a:pt x="41" y="35"/>
                    </a:cubicBezTo>
                    <a:cubicBezTo>
                      <a:pt x="36" y="39"/>
                      <a:pt x="35" y="48"/>
                      <a:pt x="35" y="56"/>
                    </a:cubicBezTo>
                    <a:cubicBezTo>
                      <a:pt x="35" y="61"/>
                      <a:pt x="35" y="66"/>
                      <a:pt x="36" y="70"/>
                    </a:cubicBezTo>
                    <a:cubicBezTo>
                      <a:pt x="36" y="74"/>
                      <a:pt x="37" y="77"/>
                      <a:pt x="37" y="77"/>
                    </a:cubicBezTo>
                    <a:cubicBezTo>
                      <a:pt x="37" y="77"/>
                      <a:pt x="37" y="77"/>
                      <a:pt x="37" y="77"/>
                    </a:cubicBezTo>
                    <a:cubicBezTo>
                      <a:pt x="37" y="77"/>
                      <a:pt x="37" y="77"/>
                      <a:pt x="37" y="77"/>
                    </a:cubicBezTo>
                    <a:cubicBezTo>
                      <a:pt x="37" y="77"/>
                      <a:pt x="30" y="100"/>
                      <a:pt x="15" y="106"/>
                    </a:cubicBezTo>
                    <a:cubicBezTo>
                      <a:pt x="5" y="101"/>
                      <a:pt x="5" y="101"/>
                      <a:pt x="5" y="101"/>
                    </a:cubicBezTo>
                    <a:cubicBezTo>
                      <a:pt x="0" y="143"/>
                      <a:pt x="0" y="143"/>
                      <a:pt x="0" y="143"/>
                    </a:cubicBezTo>
                    <a:cubicBezTo>
                      <a:pt x="66" y="169"/>
                      <a:pt x="66" y="169"/>
                      <a:pt x="66" y="169"/>
                    </a:cubicBezTo>
                    <a:cubicBezTo>
                      <a:pt x="66" y="146"/>
                      <a:pt x="66" y="146"/>
                      <a:pt x="66" y="146"/>
                    </a:cubicBezTo>
                    <a:cubicBezTo>
                      <a:pt x="74" y="149"/>
                      <a:pt x="81" y="151"/>
                      <a:pt x="86" y="153"/>
                    </a:cubicBezTo>
                    <a:cubicBezTo>
                      <a:pt x="105" y="159"/>
                      <a:pt x="108" y="150"/>
                      <a:pt x="108" y="150"/>
                    </a:cubicBezTo>
                    <a:cubicBezTo>
                      <a:pt x="116" y="132"/>
                      <a:pt x="116" y="132"/>
                      <a:pt x="116" y="132"/>
                    </a:cubicBezTo>
                    <a:cubicBezTo>
                      <a:pt x="102" y="123"/>
                      <a:pt x="93" y="97"/>
                      <a:pt x="93" y="97"/>
                    </a:cubicBezTo>
                    <a:cubicBezTo>
                      <a:pt x="98" y="100"/>
                      <a:pt x="98" y="100"/>
                      <a:pt x="98" y="100"/>
                    </a:cubicBezTo>
                    <a:cubicBezTo>
                      <a:pt x="98" y="99"/>
                      <a:pt x="98" y="99"/>
                      <a:pt x="98" y="99"/>
                    </a:cubicBezTo>
                    <a:cubicBezTo>
                      <a:pt x="125" y="111"/>
                      <a:pt x="125" y="111"/>
                      <a:pt x="125" y="111"/>
                    </a:cubicBezTo>
                    <a:cubicBezTo>
                      <a:pt x="131" y="96"/>
                      <a:pt x="131" y="96"/>
                      <a:pt x="131" y="96"/>
                    </a:cubicBezTo>
                    <a:cubicBezTo>
                      <a:pt x="155" y="100"/>
                      <a:pt x="150" y="90"/>
                      <a:pt x="149" y="87"/>
                    </a:cubicBezTo>
                    <a:close/>
                    <a:moveTo>
                      <a:pt x="124" y="61"/>
                    </a:moveTo>
                    <a:cubicBezTo>
                      <a:pt x="124" y="65"/>
                      <a:pt x="120" y="68"/>
                      <a:pt x="116" y="68"/>
                    </a:cubicBezTo>
                    <a:cubicBezTo>
                      <a:pt x="114" y="67"/>
                      <a:pt x="112" y="66"/>
                      <a:pt x="111" y="63"/>
                    </a:cubicBezTo>
                    <a:cubicBezTo>
                      <a:pt x="110" y="62"/>
                      <a:pt x="110" y="61"/>
                      <a:pt x="110" y="60"/>
                    </a:cubicBezTo>
                    <a:cubicBezTo>
                      <a:pt x="110" y="57"/>
                      <a:pt x="112" y="54"/>
                      <a:pt x="115" y="54"/>
                    </a:cubicBezTo>
                    <a:cubicBezTo>
                      <a:pt x="116" y="53"/>
                      <a:pt x="117" y="53"/>
                      <a:pt x="118" y="53"/>
                    </a:cubicBezTo>
                    <a:cubicBezTo>
                      <a:pt x="122" y="54"/>
                      <a:pt x="125" y="57"/>
                      <a:pt x="124" y="61"/>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3" name="Freeform 32"/>
              <p:cNvSpPr>
                <a:spLocks/>
              </p:cNvSpPr>
              <p:nvPr/>
            </p:nvSpPr>
            <p:spPr bwMode="auto">
              <a:xfrm>
                <a:off x="5186" y="1495"/>
                <a:ext cx="14" cy="25"/>
              </a:xfrm>
              <a:custGeom>
                <a:avLst/>
                <a:gdLst>
                  <a:gd name="T0" fmla="*/ 10 w 23"/>
                  <a:gd name="T1" fmla="*/ 0 h 42"/>
                  <a:gd name="T2" fmla="*/ 5 w 23"/>
                  <a:gd name="T3" fmla="*/ 21 h 42"/>
                  <a:gd name="T4" fmla="*/ 5 w 23"/>
                  <a:gd name="T5" fmla="*/ 23 h 42"/>
                  <a:gd name="T6" fmla="*/ 0 w 23"/>
                  <a:gd name="T7" fmla="*/ 42 h 42"/>
                  <a:gd name="T8" fmla="*/ 23 w 23"/>
                  <a:gd name="T9" fmla="*/ 22 h 42"/>
                  <a:gd name="T10" fmla="*/ 10 w 23"/>
                  <a:gd name="T11" fmla="*/ 0 h 42"/>
                  <a:gd name="T12" fmla="*/ 10 w 2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23" h="42">
                    <a:moveTo>
                      <a:pt x="10" y="0"/>
                    </a:moveTo>
                    <a:cubicBezTo>
                      <a:pt x="5" y="21"/>
                      <a:pt x="5" y="21"/>
                      <a:pt x="5" y="21"/>
                    </a:cubicBezTo>
                    <a:cubicBezTo>
                      <a:pt x="5" y="23"/>
                      <a:pt x="5" y="23"/>
                      <a:pt x="5" y="23"/>
                    </a:cubicBezTo>
                    <a:cubicBezTo>
                      <a:pt x="4" y="27"/>
                      <a:pt x="2" y="35"/>
                      <a:pt x="0" y="42"/>
                    </a:cubicBezTo>
                    <a:cubicBezTo>
                      <a:pt x="4" y="36"/>
                      <a:pt x="12" y="28"/>
                      <a:pt x="23" y="22"/>
                    </a:cubicBezTo>
                    <a:cubicBezTo>
                      <a:pt x="14" y="13"/>
                      <a:pt x="10" y="2"/>
                      <a:pt x="10" y="0"/>
                    </a:cubicBezTo>
                    <a:cubicBezTo>
                      <a:pt x="10" y="0"/>
                      <a:pt x="10" y="0"/>
                      <a:pt x="10" y="0"/>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4" name="Freeform 33"/>
              <p:cNvSpPr>
                <a:spLocks/>
              </p:cNvSpPr>
              <p:nvPr/>
            </p:nvSpPr>
            <p:spPr bwMode="auto">
              <a:xfrm>
                <a:off x="5158" y="1514"/>
                <a:ext cx="11" cy="24"/>
              </a:xfrm>
              <a:custGeom>
                <a:avLst/>
                <a:gdLst>
                  <a:gd name="T0" fmla="*/ 18 w 18"/>
                  <a:gd name="T1" fmla="*/ 5 h 39"/>
                  <a:gd name="T2" fmla="*/ 6 w 18"/>
                  <a:gd name="T3" fmla="*/ 4 h 39"/>
                  <a:gd name="T4" fmla="*/ 0 w 18"/>
                  <a:gd name="T5" fmla="*/ 25 h 39"/>
                  <a:gd name="T6" fmla="*/ 1 w 18"/>
                  <a:gd name="T7" fmla="*/ 39 h 39"/>
                  <a:gd name="T8" fmla="*/ 18 w 18"/>
                  <a:gd name="T9" fmla="*/ 5 h 39"/>
                </a:gdLst>
                <a:ahLst/>
                <a:cxnLst>
                  <a:cxn ang="0">
                    <a:pos x="T0" y="T1"/>
                  </a:cxn>
                  <a:cxn ang="0">
                    <a:pos x="T2" y="T3"/>
                  </a:cxn>
                  <a:cxn ang="0">
                    <a:pos x="T4" y="T5"/>
                  </a:cxn>
                  <a:cxn ang="0">
                    <a:pos x="T6" y="T7"/>
                  </a:cxn>
                  <a:cxn ang="0">
                    <a:pos x="T8" y="T9"/>
                  </a:cxn>
                </a:cxnLst>
                <a:rect l="0" t="0" r="r" b="b"/>
                <a:pathLst>
                  <a:path w="18" h="39">
                    <a:moveTo>
                      <a:pt x="18" y="5"/>
                    </a:moveTo>
                    <a:cubicBezTo>
                      <a:pt x="13" y="2"/>
                      <a:pt x="9" y="0"/>
                      <a:pt x="6" y="4"/>
                    </a:cubicBezTo>
                    <a:cubicBezTo>
                      <a:pt x="1" y="8"/>
                      <a:pt x="0" y="17"/>
                      <a:pt x="0" y="25"/>
                    </a:cubicBezTo>
                    <a:cubicBezTo>
                      <a:pt x="0" y="30"/>
                      <a:pt x="0" y="35"/>
                      <a:pt x="1" y="39"/>
                    </a:cubicBezTo>
                    <a:cubicBezTo>
                      <a:pt x="2" y="31"/>
                      <a:pt x="7" y="8"/>
                      <a:pt x="18" y="5"/>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5" name="Freeform 34"/>
              <p:cNvSpPr>
                <a:spLocks/>
              </p:cNvSpPr>
              <p:nvPr/>
            </p:nvSpPr>
            <p:spPr bwMode="auto">
              <a:xfrm>
                <a:off x="5197" y="1458"/>
                <a:ext cx="51" cy="59"/>
              </a:xfrm>
              <a:custGeom>
                <a:avLst/>
                <a:gdLst>
                  <a:gd name="T0" fmla="*/ 0 w 83"/>
                  <a:gd name="T1" fmla="*/ 0 h 98"/>
                  <a:gd name="T2" fmla="*/ 67 w 83"/>
                  <a:gd name="T3" fmla="*/ 29 h 98"/>
                  <a:gd name="T4" fmla="*/ 41 w 83"/>
                  <a:gd name="T5" fmla="*/ 98 h 98"/>
                </a:gdLst>
                <a:ahLst/>
                <a:cxnLst>
                  <a:cxn ang="0">
                    <a:pos x="T0" y="T1"/>
                  </a:cxn>
                  <a:cxn ang="0">
                    <a:pos x="T2" y="T3"/>
                  </a:cxn>
                  <a:cxn ang="0">
                    <a:pos x="T4" y="T5"/>
                  </a:cxn>
                </a:cxnLst>
                <a:rect l="0" t="0" r="r" b="b"/>
                <a:pathLst>
                  <a:path w="83" h="98">
                    <a:moveTo>
                      <a:pt x="0" y="0"/>
                    </a:moveTo>
                    <a:cubicBezTo>
                      <a:pt x="0" y="0"/>
                      <a:pt x="50" y="39"/>
                      <a:pt x="67" y="29"/>
                    </a:cubicBezTo>
                    <a:cubicBezTo>
                      <a:pt x="83" y="18"/>
                      <a:pt x="76" y="88"/>
                      <a:pt x="41"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6" name="Freeform 35"/>
              <p:cNvSpPr>
                <a:spLocks/>
              </p:cNvSpPr>
              <p:nvPr/>
            </p:nvSpPr>
            <p:spPr bwMode="auto">
              <a:xfrm>
                <a:off x="5108" y="1593"/>
                <a:ext cx="121" cy="186"/>
              </a:xfrm>
              <a:custGeom>
                <a:avLst/>
                <a:gdLst>
                  <a:gd name="T0" fmla="*/ 8 w 197"/>
                  <a:gd name="T1" fmla="*/ 306 h 306"/>
                  <a:gd name="T2" fmla="*/ 172 w 197"/>
                  <a:gd name="T3" fmla="*/ 306 h 306"/>
                  <a:gd name="T4" fmla="*/ 159 w 197"/>
                  <a:gd name="T5" fmla="*/ 83 h 306"/>
                  <a:gd name="T6" fmla="*/ 116 w 197"/>
                  <a:gd name="T7" fmla="*/ 12 h 306"/>
                  <a:gd name="T8" fmla="*/ 79 w 197"/>
                  <a:gd name="T9" fmla="*/ 0 h 306"/>
                  <a:gd name="T10" fmla="*/ 34 w 197"/>
                  <a:gd name="T11" fmla="*/ 11 h 306"/>
                  <a:gd name="T12" fmla="*/ 0 w 197"/>
                  <a:gd name="T13" fmla="*/ 220 h 306"/>
                  <a:gd name="T14" fmla="*/ 0 w 197"/>
                  <a:gd name="T15" fmla="*/ 220 h 306"/>
                  <a:gd name="T16" fmla="*/ 8 w 197"/>
                  <a:gd name="T17"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306">
                    <a:moveTo>
                      <a:pt x="8" y="306"/>
                    </a:moveTo>
                    <a:cubicBezTo>
                      <a:pt x="172" y="306"/>
                      <a:pt x="172" y="306"/>
                      <a:pt x="172" y="306"/>
                    </a:cubicBezTo>
                    <a:cubicBezTo>
                      <a:pt x="197" y="232"/>
                      <a:pt x="165" y="102"/>
                      <a:pt x="159" y="83"/>
                    </a:cubicBezTo>
                    <a:cubicBezTo>
                      <a:pt x="152" y="63"/>
                      <a:pt x="137" y="27"/>
                      <a:pt x="116" y="12"/>
                    </a:cubicBezTo>
                    <a:cubicBezTo>
                      <a:pt x="105" y="5"/>
                      <a:pt x="93" y="0"/>
                      <a:pt x="79" y="0"/>
                    </a:cubicBezTo>
                    <a:cubicBezTo>
                      <a:pt x="66" y="0"/>
                      <a:pt x="34" y="11"/>
                      <a:pt x="34" y="11"/>
                    </a:cubicBezTo>
                    <a:cubicBezTo>
                      <a:pt x="34" y="11"/>
                      <a:pt x="0" y="44"/>
                      <a:pt x="0" y="220"/>
                    </a:cubicBezTo>
                    <a:cubicBezTo>
                      <a:pt x="0" y="220"/>
                      <a:pt x="0" y="220"/>
                      <a:pt x="0" y="220"/>
                    </a:cubicBezTo>
                    <a:cubicBezTo>
                      <a:pt x="0" y="255"/>
                      <a:pt x="2" y="287"/>
                      <a:pt x="8" y="306"/>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7" name="Freeform 36"/>
              <p:cNvSpPr>
                <a:spLocks/>
              </p:cNvSpPr>
              <p:nvPr/>
            </p:nvSpPr>
            <p:spPr bwMode="auto">
              <a:xfrm>
                <a:off x="5127" y="1579"/>
                <a:ext cx="61" cy="48"/>
              </a:xfrm>
              <a:custGeom>
                <a:avLst/>
                <a:gdLst>
                  <a:gd name="T0" fmla="*/ 0 w 61"/>
                  <a:gd name="T1" fmla="*/ 21 h 48"/>
                  <a:gd name="T2" fmla="*/ 10 w 61"/>
                  <a:gd name="T3" fmla="*/ 0 h 48"/>
                  <a:gd name="T4" fmla="*/ 59 w 61"/>
                  <a:gd name="T5" fmla="*/ 18 h 48"/>
                  <a:gd name="T6" fmla="*/ 61 w 61"/>
                  <a:gd name="T7" fmla="*/ 48 h 48"/>
                  <a:gd name="T8" fmla="*/ 0 w 61"/>
                  <a:gd name="T9" fmla="*/ 21 h 48"/>
                </a:gdLst>
                <a:ahLst/>
                <a:cxnLst>
                  <a:cxn ang="0">
                    <a:pos x="T0" y="T1"/>
                  </a:cxn>
                  <a:cxn ang="0">
                    <a:pos x="T2" y="T3"/>
                  </a:cxn>
                  <a:cxn ang="0">
                    <a:pos x="T4" y="T5"/>
                  </a:cxn>
                  <a:cxn ang="0">
                    <a:pos x="T6" y="T7"/>
                  </a:cxn>
                  <a:cxn ang="0">
                    <a:pos x="T8" y="T9"/>
                  </a:cxn>
                </a:cxnLst>
                <a:rect l="0" t="0" r="r" b="b"/>
                <a:pathLst>
                  <a:path w="61" h="48">
                    <a:moveTo>
                      <a:pt x="0" y="21"/>
                    </a:moveTo>
                    <a:lnTo>
                      <a:pt x="10" y="0"/>
                    </a:lnTo>
                    <a:lnTo>
                      <a:pt x="59" y="18"/>
                    </a:lnTo>
                    <a:lnTo>
                      <a:pt x="61" y="48"/>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8" name="Freeform 37"/>
              <p:cNvSpPr>
                <a:spLocks/>
              </p:cNvSpPr>
              <p:nvPr/>
            </p:nvSpPr>
            <p:spPr bwMode="auto">
              <a:xfrm>
                <a:off x="5263" y="1631"/>
                <a:ext cx="34" cy="25"/>
              </a:xfrm>
              <a:custGeom>
                <a:avLst/>
                <a:gdLst>
                  <a:gd name="T0" fmla="*/ 34 w 34"/>
                  <a:gd name="T1" fmla="*/ 19 h 25"/>
                  <a:gd name="T2" fmla="*/ 30 w 34"/>
                  <a:gd name="T3" fmla="*/ 25 h 25"/>
                  <a:gd name="T4" fmla="*/ 0 w 34"/>
                  <a:gd name="T5" fmla="*/ 6 h 25"/>
                  <a:gd name="T6" fmla="*/ 5 w 34"/>
                  <a:gd name="T7" fmla="*/ 0 h 25"/>
                  <a:gd name="T8" fmla="*/ 34 w 34"/>
                  <a:gd name="T9" fmla="*/ 19 h 25"/>
                </a:gdLst>
                <a:ahLst/>
                <a:cxnLst>
                  <a:cxn ang="0">
                    <a:pos x="T0" y="T1"/>
                  </a:cxn>
                  <a:cxn ang="0">
                    <a:pos x="T2" y="T3"/>
                  </a:cxn>
                  <a:cxn ang="0">
                    <a:pos x="T4" y="T5"/>
                  </a:cxn>
                  <a:cxn ang="0">
                    <a:pos x="T6" y="T7"/>
                  </a:cxn>
                  <a:cxn ang="0">
                    <a:pos x="T8" y="T9"/>
                  </a:cxn>
                </a:cxnLst>
                <a:rect l="0" t="0" r="r" b="b"/>
                <a:pathLst>
                  <a:path w="34" h="25">
                    <a:moveTo>
                      <a:pt x="34" y="19"/>
                    </a:moveTo>
                    <a:lnTo>
                      <a:pt x="30" y="25"/>
                    </a:lnTo>
                    <a:lnTo>
                      <a:pt x="0" y="6"/>
                    </a:lnTo>
                    <a:lnTo>
                      <a:pt x="5" y="0"/>
                    </a:lnTo>
                    <a:lnTo>
                      <a:pt x="3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59" name="Freeform 38"/>
              <p:cNvSpPr>
                <a:spLocks/>
              </p:cNvSpPr>
              <p:nvPr/>
            </p:nvSpPr>
            <p:spPr bwMode="auto">
              <a:xfrm>
                <a:off x="5263" y="1631"/>
                <a:ext cx="34" cy="25"/>
              </a:xfrm>
              <a:custGeom>
                <a:avLst/>
                <a:gdLst>
                  <a:gd name="T0" fmla="*/ 34 w 34"/>
                  <a:gd name="T1" fmla="*/ 19 h 25"/>
                  <a:gd name="T2" fmla="*/ 30 w 34"/>
                  <a:gd name="T3" fmla="*/ 25 h 25"/>
                  <a:gd name="T4" fmla="*/ 0 w 34"/>
                  <a:gd name="T5" fmla="*/ 6 h 25"/>
                  <a:gd name="T6" fmla="*/ 5 w 34"/>
                  <a:gd name="T7" fmla="*/ 0 h 25"/>
                </a:gdLst>
                <a:ahLst/>
                <a:cxnLst>
                  <a:cxn ang="0">
                    <a:pos x="T0" y="T1"/>
                  </a:cxn>
                  <a:cxn ang="0">
                    <a:pos x="T2" y="T3"/>
                  </a:cxn>
                  <a:cxn ang="0">
                    <a:pos x="T4" y="T5"/>
                  </a:cxn>
                  <a:cxn ang="0">
                    <a:pos x="T6" y="T7"/>
                  </a:cxn>
                </a:cxnLst>
                <a:rect l="0" t="0" r="r" b="b"/>
                <a:pathLst>
                  <a:path w="34" h="25">
                    <a:moveTo>
                      <a:pt x="34" y="19"/>
                    </a:moveTo>
                    <a:lnTo>
                      <a:pt x="30" y="25"/>
                    </a:lnTo>
                    <a:lnTo>
                      <a:pt x="0" y="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0" name="Freeform 39"/>
              <p:cNvSpPr>
                <a:spLocks/>
              </p:cNvSpPr>
              <p:nvPr/>
            </p:nvSpPr>
            <p:spPr bwMode="auto">
              <a:xfrm>
                <a:off x="5268" y="1631"/>
                <a:ext cx="29" cy="19"/>
              </a:xfrm>
              <a:custGeom>
                <a:avLst/>
                <a:gdLst>
                  <a:gd name="T0" fmla="*/ 0 w 29"/>
                  <a:gd name="T1" fmla="*/ 0 h 19"/>
                  <a:gd name="T2" fmla="*/ 29 w 29"/>
                  <a:gd name="T3" fmla="*/ 19 h 19"/>
                  <a:gd name="T4" fmla="*/ 0 w 29"/>
                  <a:gd name="T5" fmla="*/ 0 h 19"/>
                </a:gdLst>
                <a:ahLst/>
                <a:cxnLst>
                  <a:cxn ang="0">
                    <a:pos x="T0" y="T1"/>
                  </a:cxn>
                  <a:cxn ang="0">
                    <a:pos x="T2" y="T3"/>
                  </a:cxn>
                  <a:cxn ang="0">
                    <a:pos x="T4" y="T5"/>
                  </a:cxn>
                </a:cxnLst>
                <a:rect l="0" t="0" r="r" b="b"/>
                <a:pathLst>
                  <a:path w="29" h="19">
                    <a:moveTo>
                      <a:pt x="0" y="0"/>
                    </a:moveTo>
                    <a:lnTo>
                      <a:pt x="29" y="1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1" name="Line 40"/>
              <p:cNvSpPr>
                <a:spLocks noChangeShapeType="1"/>
              </p:cNvSpPr>
              <p:nvPr/>
            </p:nvSpPr>
            <p:spPr bwMode="auto">
              <a:xfrm>
                <a:off x="5268" y="1631"/>
                <a:ext cx="29" cy="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2" name="Freeform 41"/>
              <p:cNvSpPr>
                <a:spLocks/>
              </p:cNvSpPr>
              <p:nvPr/>
            </p:nvSpPr>
            <p:spPr bwMode="auto">
              <a:xfrm>
                <a:off x="5130" y="1618"/>
                <a:ext cx="132" cy="122"/>
              </a:xfrm>
              <a:custGeom>
                <a:avLst/>
                <a:gdLst>
                  <a:gd name="T0" fmla="*/ 170 w 216"/>
                  <a:gd name="T1" fmla="*/ 94 h 201"/>
                  <a:gd name="T2" fmla="*/ 152 w 216"/>
                  <a:gd name="T3" fmla="*/ 115 h 201"/>
                  <a:gd name="T4" fmla="*/ 63 w 216"/>
                  <a:gd name="T5" fmla="*/ 15 h 201"/>
                  <a:gd name="T6" fmla="*/ 15 w 216"/>
                  <a:gd name="T7" fmla="*/ 13 h 201"/>
                  <a:gd name="T8" fmla="*/ 13 w 216"/>
                  <a:gd name="T9" fmla="*/ 60 h 201"/>
                  <a:gd name="T10" fmla="*/ 129 w 216"/>
                  <a:gd name="T11" fmla="*/ 190 h 201"/>
                  <a:gd name="T12" fmla="*/ 155 w 216"/>
                  <a:gd name="T13" fmla="*/ 201 h 201"/>
                  <a:gd name="T14" fmla="*/ 160 w 216"/>
                  <a:gd name="T15" fmla="*/ 200 h 201"/>
                  <a:gd name="T16" fmla="*/ 180 w 216"/>
                  <a:gd name="T17" fmla="*/ 188 h 201"/>
                  <a:gd name="T18" fmla="*/ 215 w 216"/>
                  <a:gd name="T19" fmla="*/ 130 h 201"/>
                  <a:gd name="T20" fmla="*/ 170 w 216"/>
                  <a:gd name="T21" fmla="*/ 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201">
                    <a:moveTo>
                      <a:pt x="170" y="94"/>
                    </a:moveTo>
                    <a:cubicBezTo>
                      <a:pt x="170" y="94"/>
                      <a:pt x="152" y="115"/>
                      <a:pt x="152" y="115"/>
                    </a:cubicBezTo>
                    <a:cubicBezTo>
                      <a:pt x="63" y="15"/>
                      <a:pt x="63" y="15"/>
                      <a:pt x="63" y="15"/>
                    </a:cubicBezTo>
                    <a:cubicBezTo>
                      <a:pt x="50" y="1"/>
                      <a:pt x="29" y="0"/>
                      <a:pt x="15" y="13"/>
                    </a:cubicBezTo>
                    <a:cubicBezTo>
                      <a:pt x="1" y="25"/>
                      <a:pt x="0" y="46"/>
                      <a:pt x="13" y="60"/>
                    </a:cubicBezTo>
                    <a:cubicBezTo>
                      <a:pt x="129" y="190"/>
                      <a:pt x="129" y="190"/>
                      <a:pt x="129" y="190"/>
                    </a:cubicBezTo>
                    <a:cubicBezTo>
                      <a:pt x="135" y="197"/>
                      <a:pt x="145" y="201"/>
                      <a:pt x="155" y="201"/>
                    </a:cubicBezTo>
                    <a:cubicBezTo>
                      <a:pt x="156" y="201"/>
                      <a:pt x="158" y="201"/>
                      <a:pt x="160" y="200"/>
                    </a:cubicBezTo>
                    <a:cubicBezTo>
                      <a:pt x="168" y="199"/>
                      <a:pt x="175" y="195"/>
                      <a:pt x="180" y="188"/>
                    </a:cubicBezTo>
                    <a:cubicBezTo>
                      <a:pt x="215" y="130"/>
                      <a:pt x="216" y="129"/>
                      <a:pt x="215" y="130"/>
                    </a:cubicBezTo>
                    <a:lnTo>
                      <a:pt x="170" y="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3" name="Freeform 42"/>
              <p:cNvSpPr>
                <a:spLocks/>
              </p:cNvSpPr>
              <p:nvPr/>
            </p:nvSpPr>
            <p:spPr bwMode="auto">
              <a:xfrm>
                <a:off x="5260" y="1606"/>
                <a:ext cx="52" cy="47"/>
              </a:xfrm>
              <a:custGeom>
                <a:avLst/>
                <a:gdLst>
                  <a:gd name="T0" fmla="*/ 30 w 86"/>
                  <a:gd name="T1" fmla="*/ 7 h 76"/>
                  <a:gd name="T2" fmla="*/ 64 w 86"/>
                  <a:gd name="T3" fmla="*/ 7 h 76"/>
                  <a:gd name="T4" fmla="*/ 63 w 86"/>
                  <a:gd name="T5" fmla="*/ 30 h 76"/>
                  <a:gd name="T6" fmla="*/ 64 w 86"/>
                  <a:gd name="T7" fmla="*/ 34 h 76"/>
                  <a:gd name="T8" fmla="*/ 64 w 86"/>
                  <a:gd name="T9" fmla="*/ 34 h 76"/>
                  <a:gd name="T10" fmla="*/ 58 w 86"/>
                  <a:gd name="T11" fmla="*/ 45 h 76"/>
                  <a:gd name="T12" fmla="*/ 29 w 86"/>
                  <a:gd name="T13" fmla="*/ 68 h 76"/>
                  <a:gd name="T14" fmla="*/ 29 w 86"/>
                  <a:gd name="T15" fmla="*/ 76 h 76"/>
                  <a:gd name="T16" fmla="*/ 8 w 86"/>
                  <a:gd name="T17" fmla="*/ 59 h 76"/>
                  <a:gd name="T18" fmla="*/ 30 w 86"/>
                  <a:gd name="T19" fmla="*/ 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76">
                    <a:moveTo>
                      <a:pt x="30" y="7"/>
                    </a:moveTo>
                    <a:cubicBezTo>
                      <a:pt x="30" y="7"/>
                      <a:pt x="42" y="0"/>
                      <a:pt x="64" y="7"/>
                    </a:cubicBezTo>
                    <a:cubicBezTo>
                      <a:pt x="86" y="15"/>
                      <a:pt x="63" y="30"/>
                      <a:pt x="63" y="30"/>
                    </a:cubicBezTo>
                    <a:cubicBezTo>
                      <a:pt x="64" y="34"/>
                      <a:pt x="64" y="34"/>
                      <a:pt x="64" y="34"/>
                    </a:cubicBezTo>
                    <a:cubicBezTo>
                      <a:pt x="64" y="34"/>
                      <a:pt x="64" y="34"/>
                      <a:pt x="64" y="34"/>
                    </a:cubicBezTo>
                    <a:cubicBezTo>
                      <a:pt x="62" y="39"/>
                      <a:pt x="60" y="44"/>
                      <a:pt x="58" y="45"/>
                    </a:cubicBezTo>
                    <a:cubicBezTo>
                      <a:pt x="56" y="46"/>
                      <a:pt x="31" y="45"/>
                      <a:pt x="29" y="68"/>
                    </a:cubicBezTo>
                    <a:cubicBezTo>
                      <a:pt x="28" y="72"/>
                      <a:pt x="28" y="74"/>
                      <a:pt x="29" y="76"/>
                    </a:cubicBezTo>
                    <a:cubicBezTo>
                      <a:pt x="8" y="59"/>
                      <a:pt x="8" y="59"/>
                      <a:pt x="8" y="59"/>
                    </a:cubicBezTo>
                    <a:cubicBezTo>
                      <a:pt x="0" y="38"/>
                      <a:pt x="30" y="7"/>
                      <a:pt x="30" y="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4" name="Freeform 43"/>
              <p:cNvSpPr>
                <a:spLocks/>
              </p:cNvSpPr>
              <p:nvPr/>
            </p:nvSpPr>
            <p:spPr bwMode="auto">
              <a:xfrm>
                <a:off x="5269" y="1614"/>
                <a:ext cx="40" cy="46"/>
              </a:xfrm>
              <a:custGeom>
                <a:avLst/>
                <a:gdLst>
                  <a:gd name="T0" fmla="*/ 22 w 65"/>
                  <a:gd name="T1" fmla="*/ 76 h 76"/>
                  <a:gd name="T2" fmla="*/ 0 w 65"/>
                  <a:gd name="T3" fmla="*/ 69 h 76"/>
                  <a:gd name="T4" fmla="*/ 3 w 65"/>
                  <a:gd name="T5" fmla="*/ 41 h 76"/>
                  <a:gd name="T6" fmla="*/ 4 w 65"/>
                  <a:gd name="T7" fmla="*/ 37 h 76"/>
                  <a:gd name="T8" fmla="*/ 4 w 65"/>
                  <a:gd name="T9" fmla="*/ 37 h 76"/>
                  <a:gd name="T10" fmla="*/ 14 w 65"/>
                  <a:gd name="T11" fmla="*/ 30 h 76"/>
                  <a:gd name="T12" fmla="*/ 42 w 65"/>
                  <a:gd name="T13" fmla="*/ 7 h 76"/>
                  <a:gd name="T14" fmla="*/ 58 w 65"/>
                  <a:gd name="T15" fmla="*/ 3 h 76"/>
                  <a:gd name="T16" fmla="*/ 65 w 65"/>
                  <a:gd name="T17" fmla="*/ 40 h 76"/>
                  <a:gd name="T18" fmla="*/ 22 w 65"/>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6">
                    <a:moveTo>
                      <a:pt x="22" y="76"/>
                    </a:moveTo>
                    <a:cubicBezTo>
                      <a:pt x="0" y="69"/>
                      <a:pt x="0" y="69"/>
                      <a:pt x="0" y="69"/>
                    </a:cubicBezTo>
                    <a:cubicBezTo>
                      <a:pt x="3" y="41"/>
                      <a:pt x="3" y="41"/>
                      <a:pt x="3" y="41"/>
                    </a:cubicBezTo>
                    <a:cubicBezTo>
                      <a:pt x="4" y="37"/>
                      <a:pt x="4" y="37"/>
                      <a:pt x="4" y="37"/>
                    </a:cubicBezTo>
                    <a:cubicBezTo>
                      <a:pt x="4" y="37"/>
                      <a:pt x="4" y="37"/>
                      <a:pt x="4" y="37"/>
                    </a:cubicBezTo>
                    <a:cubicBezTo>
                      <a:pt x="7" y="33"/>
                      <a:pt x="12" y="30"/>
                      <a:pt x="14" y="30"/>
                    </a:cubicBezTo>
                    <a:cubicBezTo>
                      <a:pt x="16" y="30"/>
                      <a:pt x="30" y="26"/>
                      <a:pt x="42" y="7"/>
                    </a:cubicBezTo>
                    <a:cubicBezTo>
                      <a:pt x="44" y="3"/>
                      <a:pt x="52" y="0"/>
                      <a:pt x="58" y="3"/>
                    </a:cubicBezTo>
                    <a:cubicBezTo>
                      <a:pt x="58" y="3"/>
                      <a:pt x="65" y="19"/>
                      <a:pt x="65" y="40"/>
                    </a:cubicBezTo>
                    <a:cubicBezTo>
                      <a:pt x="65" y="60"/>
                      <a:pt x="22" y="76"/>
                      <a:pt x="22" y="7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5" name="Freeform 44"/>
              <p:cNvSpPr>
                <a:spLocks/>
              </p:cNvSpPr>
              <p:nvPr/>
            </p:nvSpPr>
            <p:spPr bwMode="auto">
              <a:xfrm>
                <a:off x="5236" y="1642"/>
                <a:ext cx="54" cy="53"/>
              </a:xfrm>
              <a:custGeom>
                <a:avLst/>
                <a:gdLst>
                  <a:gd name="T0" fmla="*/ 42 w 54"/>
                  <a:gd name="T1" fmla="*/ 11 h 53"/>
                  <a:gd name="T2" fmla="*/ 54 w 54"/>
                  <a:gd name="T3" fmla="*/ 14 h 53"/>
                  <a:gd name="T4" fmla="*/ 49 w 54"/>
                  <a:gd name="T5" fmla="*/ 19 h 53"/>
                  <a:gd name="T6" fmla="*/ 21 w 54"/>
                  <a:gd name="T7" fmla="*/ 53 h 53"/>
                  <a:gd name="T8" fmla="*/ 0 w 54"/>
                  <a:gd name="T9" fmla="*/ 35 h 53"/>
                  <a:gd name="T10" fmla="*/ 29 w 54"/>
                  <a:gd name="T11" fmla="*/ 0 h 53"/>
                  <a:gd name="T12" fmla="*/ 42 w 54"/>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42" y="11"/>
                    </a:moveTo>
                    <a:lnTo>
                      <a:pt x="54" y="14"/>
                    </a:lnTo>
                    <a:lnTo>
                      <a:pt x="49" y="19"/>
                    </a:lnTo>
                    <a:lnTo>
                      <a:pt x="21" y="53"/>
                    </a:lnTo>
                    <a:lnTo>
                      <a:pt x="0" y="35"/>
                    </a:lnTo>
                    <a:lnTo>
                      <a:pt x="29" y="0"/>
                    </a:lnTo>
                    <a:lnTo>
                      <a:pt x="42" y="11"/>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6" name="Freeform 45"/>
              <p:cNvSpPr>
                <a:spLocks/>
              </p:cNvSpPr>
              <p:nvPr/>
            </p:nvSpPr>
            <p:spPr bwMode="auto">
              <a:xfrm>
                <a:off x="5250" y="1656"/>
                <a:ext cx="40" cy="39"/>
              </a:xfrm>
              <a:custGeom>
                <a:avLst/>
                <a:gdLst>
                  <a:gd name="T0" fmla="*/ 0 w 40"/>
                  <a:gd name="T1" fmla="*/ 33 h 39"/>
                  <a:gd name="T2" fmla="*/ 7 w 40"/>
                  <a:gd name="T3" fmla="*/ 39 h 39"/>
                  <a:gd name="T4" fmla="*/ 35 w 40"/>
                  <a:gd name="T5" fmla="*/ 5 h 39"/>
                  <a:gd name="T6" fmla="*/ 40 w 40"/>
                  <a:gd name="T7" fmla="*/ 0 h 39"/>
                  <a:gd name="T8" fmla="*/ 0 w 40"/>
                  <a:gd name="T9" fmla="*/ 33 h 39"/>
                </a:gdLst>
                <a:ahLst/>
                <a:cxnLst>
                  <a:cxn ang="0">
                    <a:pos x="T0" y="T1"/>
                  </a:cxn>
                  <a:cxn ang="0">
                    <a:pos x="T2" y="T3"/>
                  </a:cxn>
                  <a:cxn ang="0">
                    <a:pos x="T4" y="T5"/>
                  </a:cxn>
                  <a:cxn ang="0">
                    <a:pos x="T6" y="T7"/>
                  </a:cxn>
                  <a:cxn ang="0">
                    <a:pos x="T8" y="T9"/>
                  </a:cxn>
                </a:cxnLst>
                <a:rect l="0" t="0" r="r" b="b"/>
                <a:pathLst>
                  <a:path w="40" h="39">
                    <a:moveTo>
                      <a:pt x="0" y="33"/>
                    </a:moveTo>
                    <a:lnTo>
                      <a:pt x="7" y="39"/>
                    </a:lnTo>
                    <a:lnTo>
                      <a:pt x="35" y="5"/>
                    </a:lnTo>
                    <a:lnTo>
                      <a:pt x="40" y="0"/>
                    </a:lnTo>
                    <a:lnTo>
                      <a:pt x="0" y="33"/>
                    </a:ln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7" name="Freeform 46"/>
              <p:cNvSpPr>
                <a:spLocks/>
              </p:cNvSpPr>
              <p:nvPr/>
            </p:nvSpPr>
            <p:spPr bwMode="auto">
              <a:xfrm>
                <a:off x="5271" y="1594"/>
                <a:ext cx="14" cy="45"/>
              </a:xfrm>
              <a:custGeom>
                <a:avLst/>
                <a:gdLst>
                  <a:gd name="T0" fmla="*/ 8 w 14"/>
                  <a:gd name="T1" fmla="*/ 1 h 45"/>
                  <a:gd name="T2" fmla="*/ 3 w 14"/>
                  <a:gd name="T3" fmla="*/ 0 h 45"/>
                  <a:gd name="T4" fmla="*/ 0 w 14"/>
                  <a:gd name="T5" fmla="*/ 2 h 45"/>
                  <a:gd name="T6" fmla="*/ 7 w 14"/>
                  <a:gd name="T7" fmla="*/ 45 h 45"/>
                  <a:gd name="T8" fmla="*/ 14 w 14"/>
                  <a:gd name="T9" fmla="*/ 43 h 45"/>
                  <a:gd name="T10" fmla="*/ 8 w 14"/>
                  <a:gd name="T11" fmla="*/ 1 h 45"/>
                </a:gdLst>
                <a:ahLst/>
                <a:cxnLst>
                  <a:cxn ang="0">
                    <a:pos x="T0" y="T1"/>
                  </a:cxn>
                  <a:cxn ang="0">
                    <a:pos x="T2" y="T3"/>
                  </a:cxn>
                  <a:cxn ang="0">
                    <a:pos x="T4" y="T5"/>
                  </a:cxn>
                  <a:cxn ang="0">
                    <a:pos x="T6" y="T7"/>
                  </a:cxn>
                  <a:cxn ang="0">
                    <a:pos x="T8" y="T9"/>
                  </a:cxn>
                  <a:cxn ang="0">
                    <a:pos x="T10" y="T11"/>
                  </a:cxn>
                </a:cxnLst>
                <a:rect l="0" t="0" r="r" b="b"/>
                <a:pathLst>
                  <a:path w="14" h="45">
                    <a:moveTo>
                      <a:pt x="8" y="1"/>
                    </a:moveTo>
                    <a:lnTo>
                      <a:pt x="3" y="0"/>
                    </a:lnTo>
                    <a:lnTo>
                      <a:pt x="0" y="2"/>
                    </a:lnTo>
                    <a:lnTo>
                      <a:pt x="7" y="45"/>
                    </a:lnTo>
                    <a:lnTo>
                      <a:pt x="14" y="43"/>
                    </a:lnTo>
                    <a:lnTo>
                      <a:pt x="8"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8" name="Freeform 47"/>
              <p:cNvSpPr>
                <a:spLocks/>
              </p:cNvSpPr>
              <p:nvPr/>
            </p:nvSpPr>
            <p:spPr bwMode="auto">
              <a:xfrm>
                <a:off x="5267" y="1607"/>
                <a:ext cx="11" cy="29"/>
              </a:xfrm>
              <a:custGeom>
                <a:avLst/>
                <a:gdLst>
                  <a:gd name="T0" fmla="*/ 9 w 19"/>
                  <a:gd name="T1" fmla="*/ 48 h 48"/>
                  <a:gd name="T2" fmla="*/ 0 w 19"/>
                  <a:gd name="T3" fmla="*/ 39 h 48"/>
                  <a:gd name="T4" fmla="*/ 0 w 19"/>
                  <a:gd name="T5" fmla="*/ 9 h 48"/>
                  <a:gd name="T6" fmla="*/ 9 w 19"/>
                  <a:gd name="T7" fmla="*/ 0 h 48"/>
                  <a:gd name="T8" fmla="*/ 9 w 19"/>
                  <a:gd name="T9" fmla="*/ 0 h 48"/>
                  <a:gd name="T10" fmla="*/ 19 w 19"/>
                  <a:gd name="T11" fmla="*/ 9 h 48"/>
                  <a:gd name="T12" fmla="*/ 19 w 19"/>
                  <a:gd name="T13" fmla="*/ 39 h 48"/>
                  <a:gd name="T14" fmla="*/ 9 w 19"/>
                  <a:gd name="T15" fmla="*/ 48 h 48"/>
                  <a:gd name="T16" fmla="*/ 9 w 19"/>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8">
                    <a:moveTo>
                      <a:pt x="9" y="48"/>
                    </a:moveTo>
                    <a:cubicBezTo>
                      <a:pt x="4" y="48"/>
                      <a:pt x="0" y="44"/>
                      <a:pt x="0" y="39"/>
                    </a:cubicBezTo>
                    <a:cubicBezTo>
                      <a:pt x="0" y="9"/>
                      <a:pt x="0" y="9"/>
                      <a:pt x="0" y="9"/>
                    </a:cubicBezTo>
                    <a:cubicBezTo>
                      <a:pt x="0" y="4"/>
                      <a:pt x="4" y="0"/>
                      <a:pt x="9" y="0"/>
                    </a:cubicBezTo>
                    <a:cubicBezTo>
                      <a:pt x="9" y="0"/>
                      <a:pt x="9" y="0"/>
                      <a:pt x="9" y="0"/>
                    </a:cubicBezTo>
                    <a:cubicBezTo>
                      <a:pt x="15" y="0"/>
                      <a:pt x="19" y="4"/>
                      <a:pt x="19" y="9"/>
                    </a:cubicBezTo>
                    <a:cubicBezTo>
                      <a:pt x="19" y="39"/>
                      <a:pt x="19" y="39"/>
                      <a:pt x="19" y="39"/>
                    </a:cubicBezTo>
                    <a:cubicBezTo>
                      <a:pt x="19" y="44"/>
                      <a:pt x="15" y="48"/>
                      <a:pt x="9" y="48"/>
                    </a:cubicBezTo>
                    <a:cubicBezTo>
                      <a:pt x="9" y="48"/>
                      <a:pt x="9" y="48"/>
                      <a:pt x="9" y="48"/>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9" name="Line 48"/>
              <p:cNvSpPr>
                <a:spLocks noChangeShapeType="1"/>
              </p:cNvSpPr>
              <p:nvPr/>
            </p:nvSpPr>
            <p:spPr bwMode="auto">
              <a:xfrm>
                <a:off x="5303" y="16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0" name="Line 49"/>
              <p:cNvSpPr>
                <a:spLocks noChangeShapeType="1"/>
              </p:cNvSpPr>
              <p:nvPr/>
            </p:nvSpPr>
            <p:spPr bwMode="auto">
              <a:xfrm>
                <a:off x="5303" y="1620"/>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1" name="Freeform 50"/>
              <p:cNvSpPr>
                <a:spLocks/>
              </p:cNvSpPr>
              <p:nvPr/>
            </p:nvSpPr>
            <p:spPr bwMode="auto">
              <a:xfrm>
                <a:off x="5104" y="1444"/>
                <a:ext cx="135" cy="117"/>
              </a:xfrm>
              <a:custGeom>
                <a:avLst/>
                <a:gdLst>
                  <a:gd name="T0" fmla="*/ 185 w 220"/>
                  <a:gd name="T1" fmla="*/ 40 h 192"/>
                  <a:gd name="T2" fmla="*/ 123 w 220"/>
                  <a:gd name="T3" fmla="*/ 2 h 192"/>
                  <a:gd name="T4" fmla="*/ 91 w 220"/>
                  <a:gd name="T5" fmla="*/ 1 h 192"/>
                  <a:gd name="T6" fmla="*/ 5 w 220"/>
                  <a:gd name="T7" fmla="*/ 90 h 192"/>
                  <a:gd name="T8" fmla="*/ 58 w 220"/>
                  <a:gd name="T9" fmla="*/ 191 h 192"/>
                  <a:gd name="T10" fmla="*/ 59 w 220"/>
                  <a:gd name="T11" fmla="*/ 191 h 192"/>
                  <a:gd name="T12" fmla="*/ 59 w 220"/>
                  <a:gd name="T13" fmla="*/ 191 h 192"/>
                  <a:gd name="T14" fmla="*/ 90 w 220"/>
                  <a:gd name="T15" fmla="*/ 160 h 192"/>
                  <a:gd name="T16" fmla="*/ 90 w 220"/>
                  <a:gd name="T17" fmla="*/ 160 h 192"/>
                  <a:gd name="T18" fmla="*/ 90 w 220"/>
                  <a:gd name="T19" fmla="*/ 160 h 192"/>
                  <a:gd name="T20" fmla="*/ 89 w 220"/>
                  <a:gd name="T21" fmla="*/ 153 h 192"/>
                  <a:gd name="T22" fmla="*/ 88 w 220"/>
                  <a:gd name="T23" fmla="*/ 139 h 192"/>
                  <a:gd name="T24" fmla="*/ 94 w 220"/>
                  <a:gd name="T25" fmla="*/ 118 h 192"/>
                  <a:gd name="T26" fmla="*/ 106 w 220"/>
                  <a:gd name="T27" fmla="*/ 119 h 192"/>
                  <a:gd name="T28" fmla="*/ 120 w 220"/>
                  <a:gd name="T29" fmla="*/ 137 h 192"/>
                  <a:gd name="T30" fmla="*/ 130 w 220"/>
                  <a:gd name="T31" fmla="*/ 140 h 192"/>
                  <a:gd name="T32" fmla="*/ 143 w 220"/>
                  <a:gd name="T33" fmla="*/ 83 h 192"/>
                  <a:gd name="T34" fmla="*/ 143 w 220"/>
                  <a:gd name="T35" fmla="*/ 83 h 192"/>
                  <a:gd name="T36" fmla="*/ 156 w 220"/>
                  <a:gd name="T37" fmla="*/ 105 h 192"/>
                  <a:gd name="T38" fmla="*/ 192 w 220"/>
                  <a:gd name="T39" fmla="*/ 120 h 192"/>
                  <a:gd name="T40" fmla="*/ 192 w 220"/>
                  <a:gd name="T41" fmla="*/ 120 h 192"/>
                  <a:gd name="T42" fmla="*/ 216 w 220"/>
                  <a:gd name="T43" fmla="*/ 88 h 192"/>
                  <a:gd name="T44" fmla="*/ 185 w 220"/>
                  <a:gd name="T45" fmla="*/ 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0" h="192">
                    <a:moveTo>
                      <a:pt x="185" y="40"/>
                    </a:moveTo>
                    <a:cubicBezTo>
                      <a:pt x="171" y="20"/>
                      <a:pt x="149" y="7"/>
                      <a:pt x="123" y="2"/>
                    </a:cubicBezTo>
                    <a:cubicBezTo>
                      <a:pt x="112" y="0"/>
                      <a:pt x="102" y="0"/>
                      <a:pt x="91" y="1"/>
                    </a:cubicBezTo>
                    <a:cubicBezTo>
                      <a:pt x="45" y="6"/>
                      <a:pt x="8" y="43"/>
                      <a:pt x="5" y="90"/>
                    </a:cubicBezTo>
                    <a:cubicBezTo>
                      <a:pt x="0" y="132"/>
                      <a:pt x="22" y="171"/>
                      <a:pt x="58" y="191"/>
                    </a:cubicBezTo>
                    <a:cubicBezTo>
                      <a:pt x="58" y="191"/>
                      <a:pt x="59" y="191"/>
                      <a:pt x="59" y="191"/>
                    </a:cubicBezTo>
                    <a:cubicBezTo>
                      <a:pt x="59" y="191"/>
                      <a:pt x="59" y="191"/>
                      <a:pt x="59" y="191"/>
                    </a:cubicBezTo>
                    <a:cubicBezTo>
                      <a:pt x="80" y="192"/>
                      <a:pt x="90" y="160"/>
                      <a:pt x="90" y="160"/>
                    </a:cubicBezTo>
                    <a:cubicBezTo>
                      <a:pt x="90" y="160"/>
                      <a:pt x="90" y="160"/>
                      <a:pt x="90" y="160"/>
                    </a:cubicBezTo>
                    <a:cubicBezTo>
                      <a:pt x="90" y="160"/>
                      <a:pt x="90" y="160"/>
                      <a:pt x="90" y="160"/>
                    </a:cubicBezTo>
                    <a:cubicBezTo>
                      <a:pt x="90" y="160"/>
                      <a:pt x="89" y="157"/>
                      <a:pt x="89" y="153"/>
                    </a:cubicBezTo>
                    <a:cubicBezTo>
                      <a:pt x="88" y="149"/>
                      <a:pt x="88" y="144"/>
                      <a:pt x="88" y="139"/>
                    </a:cubicBezTo>
                    <a:cubicBezTo>
                      <a:pt x="88" y="131"/>
                      <a:pt x="89" y="122"/>
                      <a:pt x="94" y="118"/>
                    </a:cubicBezTo>
                    <a:cubicBezTo>
                      <a:pt x="97" y="114"/>
                      <a:pt x="101" y="116"/>
                      <a:pt x="106" y="119"/>
                    </a:cubicBezTo>
                    <a:cubicBezTo>
                      <a:pt x="113" y="125"/>
                      <a:pt x="120" y="137"/>
                      <a:pt x="120" y="137"/>
                    </a:cubicBezTo>
                    <a:cubicBezTo>
                      <a:pt x="120" y="137"/>
                      <a:pt x="127" y="147"/>
                      <a:pt x="130" y="140"/>
                    </a:cubicBezTo>
                    <a:cubicBezTo>
                      <a:pt x="143" y="83"/>
                      <a:pt x="143" y="83"/>
                      <a:pt x="143" y="83"/>
                    </a:cubicBezTo>
                    <a:cubicBezTo>
                      <a:pt x="143" y="83"/>
                      <a:pt x="143" y="83"/>
                      <a:pt x="143" y="83"/>
                    </a:cubicBezTo>
                    <a:cubicBezTo>
                      <a:pt x="143" y="85"/>
                      <a:pt x="147" y="96"/>
                      <a:pt x="156" y="105"/>
                    </a:cubicBezTo>
                    <a:cubicBezTo>
                      <a:pt x="164" y="113"/>
                      <a:pt x="175" y="120"/>
                      <a:pt x="192" y="120"/>
                    </a:cubicBezTo>
                    <a:cubicBezTo>
                      <a:pt x="192" y="120"/>
                      <a:pt x="192" y="120"/>
                      <a:pt x="192" y="120"/>
                    </a:cubicBezTo>
                    <a:cubicBezTo>
                      <a:pt x="204" y="114"/>
                      <a:pt x="214" y="103"/>
                      <a:pt x="216" y="88"/>
                    </a:cubicBezTo>
                    <a:cubicBezTo>
                      <a:pt x="220" y="66"/>
                      <a:pt x="204" y="60"/>
                      <a:pt x="18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2" name="Freeform 51"/>
              <p:cNvSpPr>
                <a:spLocks/>
              </p:cNvSpPr>
              <p:nvPr/>
            </p:nvSpPr>
            <p:spPr bwMode="auto">
              <a:xfrm>
                <a:off x="5151" y="1571"/>
                <a:ext cx="26" cy="17"/>
              </a:xfrm>
              <a:custGeom>
                <a:avLst/>
                <a:gdLst>
                  <a:gd name="T0" fmla="*/ 0 w 43"/>
                  <a:gd name="T1" fmla="*/ 0 h 28"/>
                  <a:gd name="T2" fmla="*/ 43 w 43"/>
                  <a:gd name="T3" fmla="*/ 28 h 28"/>
                  <a:gd name="T4" fmla="*/ 43 w 43"/>
                  <a:gd name="T5" fmla="*/ 21 h 28"/>
                  <a:gd name="T6" fmla="*/ 0 w 43"/>
                  <a:gd name="T7" fmla="*/ 0 h 28"/>
                </a:gdLst>
                <a:ahLst/>
                <a:cxnLst>
                  <a:cxn ang="0">
                    <a:pos x="T0" y="T1"/>
                  </a:cxn>
                  <a:cxn ang="0">
                    <a:pos x="T2" y="T3"/>
                  </a:cxn>
                  <a:cxn ang="0">
                    <a:pos x="T4" y="T5"/>
                  </a:cxn>
                  <a:cxn ang="0">
                    <a:pos x="T6" y="T7"/>
                  </a:cxn>
                </a:cxnLst>
                <a:rect l="0" t="0" r="r" b="b"/>
                <a:pathLst>
                  <a:path w="43" h="28">
                    <a:moveTo>
                      <a:pt x="0" y="0"/>
                    </a:moveTo>
                    <a:cubicBezTo>
                      <a:pt x="3" y="7"/>
                      <a:pt x="13" y="18"/>
                      <a:pt x="43" y="28"/>
                    </a:cubicBezTo>
                    <a:cubicBezTo>
                      <a:pt x="43" y="25"/>
                      <a:pt x="43" y="22"/>
                      <a:pt x="43" y="21"/>
                    </a:cubicBezTo>
                    <a:cubicBezTo>
                      <a:pt x="30" y="16"/>
                      <a:pt x="14" y="10"/>
                      <a:pt x="0" y="0"/>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3" name="Freeform 52"/>
              <p:cNvSpPr>
                <a:spLocks/>
              </p:cNvSpPr>
              <p:nvPr/>
            </p:nvSpPr>
            <p:spPr bwMode="auto">
              <a:xfrm>
                <a:off x="5076" y="1779"/>
                <a:ext cx="137" cy="264"/>
              </a:xfrm>
              <a:custGeom>
                <a:avLst/>
                <a:gdLst>
                  <a:gd name="T0" fmla="*/ 225 w 225"/>
                  <a:gd name="T1" fmla="*/ 0 h 432"/>
                  <a:gd name="T2" fmla="*/ 223 w 225"/>
                  <a:gd name="T3" fmla="*/ 0 h 432"/>
                  <a:gd name="T4" fmla="*/ 63 w 225"/>
                  <a:gd name="T5" fmla="*/ 0 h 432"/>
                  <a:gd name="T6" fmla="*/ 78 w 225"/>
                  <a:gd name="T7" fmla="*/ 52 h 432"/>
                  <a:gd name="T8" fmla="*/ 68 w 225"/>
                  <a:gd name="T9" fmla="*/ 201 h 432"/>
                  <a:gd name="T10" fmla="*/ 0 w 225"/>
                  <a:gd name="T11" fmla="*/ 384 h 432"/>
                  <a:gd name="T12" fmla="*/ 19 w 225"/>
                  <a:gd name="T13" fmla="*/ 429 h 432"/>
                  <a:gd name="T14" fmla="*/ 32 w 225"/>
                  <a:gd name="T15" fmla="*/ 432 h 432"/>
                  <a:gd name="T16" fmla="*/ 65 w 225"/>
                  <a:gd name="T17" fmla="*/ 410 h 432"/>
                  <a:gd name="T18" fmla="*/ 141 w 225"/>
                  <a:gd name="T19" fmla="*/ 223 h 432"/>
                  <a:gd name="T20" fmla="*/ 143 w 225"/>
                  <a:gd name="T21" fmla="*/ 215 h 432"/>
                  <a:gd name="T22" fmla="*/ 178 w 225"/>
                  <a:gd name="T23" fmla="*/ 86 h 432"/>
                  <a:gd name="T24" fmla="*/ 225 w 225"/>
                  <a:gd name="T25"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432">
                    <a:moveTo>
                      <a:pt x="225" y="0"/>
                    </a:moveTo>
                    <a:cubicBezTo>
                      <a:pt x="223" y="0"/>
                      <a:pt x="223" y="0"/>
                      <a:pt x="223" y="0"/>
                    </a:cubicBezTo>
                    <a:cubicBezTo>
                      <a:pt x="63" y="0"/>
                      <a:pt x="63" y="0"/>
                      <a:pt x="63" y="0"/>
                    </a:cubicBezTo>
                    <a:cubicBezTo>
                      <a:pt x="63" y="16"/>
                      <a:pt x="66" y="34"/>
                      <a:pt x="78" y="52"/>
                    </a:cubicBezTo>
                    <a:cubicBezTo>
                      <a:pt x="68" y="201"/>
                      <a:pt x="68" y="201"/>
                      <a:pt x="68" y="201"/>
                    </a:cubicBezTo>
                    <a:cubicBezTo>
                      <a:pt x="0" y="384"/>
                      <a:pt x="0" y="384"/>
                      <a:pt x="0" y="384"/>
                    </a:cubicBezTo>
                    <a:cubicBezTo>
                      <a:pt x="0" y="384"/>
                      <a:pt x="2" y="422"/>
                      <a:pt x="19" y="429"/>
                    </a:cubicBezTo>
                    <a:cubicBezTo>
                      <a:pt x="24" y="431"/>
                      <a:pt x="28" y="432"/>
                      <a:pt x="32" y="432"/>
                    </a:cubicBezTo>
                    <a:cubicBezTo>
                      <a:pt x="46" y="432"/>
                      <a:pt x="59" y="424"/>
                      <a:pt x="65" y="410"/>
                    </a:cubicBezTo>
                    <a:cubicBezTo>
                      <a:pt x="141" y="223"/>
                      <a:pt x="141" y="223"/>
                      <a:pt x="141" y="223"/>
                    </a:cubicBezTo>
                    <a:cubicBezTo>
                      <a:pt x="142" y="220"/>
                      <a:pt x="143" y="218"/>
                      <a:pt x="143" y="215"/>
                    </a:cubicBezTo>
                    <a:cubicBezTo>
                      <a:pt x="178" y="86"/>
                      <a:pt x="178" y="86"/>
                      <a:pt x="178" y="86"/>
                    </a:cubicBezTo>
                    <a:cubicBezTo>
                      <a:pt x="217" y="57"/>
                      <a:pt x="225" y="0"/>
                      <a:pt x="225"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4" name="Freeform 53"/>
              <p:cNvSpPr>
                <a:spLocks/>
              </p:cNvSpPr>
              <p:nvPr/>
            </p:nvSpPr>
            <p:spPr bwMode="auto">
              <a:xfrm>
                <a:off x="5076" y="1779"/>
                <a:ext cx="137" cy="264"/>
              </a:xfrm>
              <a:custGeom>
                <a:avLst/>
                <a:gdLst>
                  <a:gd name="T0" fmla="*/ 18 w 225"/>
                  <a:gd name="T1" fmla="*/ 387 h 432"/>
                  <a:gd name="T2" fmla="*/ 86 w 225"/>
                  <a:gd name="T3" fmla="*/ 203 h 432"/>
                  <a:gd name="T4" fmla="*/ 96 w 225"/>
                  <a:gd name="T5" fmla="*/ 55 h 432"/>
                  <a:gd name="T6" fmla="*/ 81 w 225"/>
                  <a:gd name="T7" fmla="*/ 3 h 432"/>
                  <a:gd name="T8" fmla="*/ 224 w 225"/>
                  <a:gd name="T9" fmla="*/ 3 h 432"/>
                  <a:gd name="T10" fmla="*/ 225 w 225"/>
                  <a:gd name="T11" fmla="*/ 0 h 432"/>
                  <a:gd name="T12" fmla="*/ 223 w 225"/>
                  <a:gd name="T13" fmla="*/ 0 h 432"/>
                  <a:gd name="T14" fmla="*/ 63 w 225"/>
                  <a:gd name="T15" fmla="*/ 0 h 432"/>
                  <a:gd name="T16" fmla="*/ 78 w 225"/>
                  <a:gd name="T17" fmla="*/ 52 h 432"/>
                  <a:gd name="T18" fmla="*/ 68 w 225"/>
                  <a:gd name="T19" fmla="*/ 201 h 432"/>
                  <a:gd name="T20" fmla="*/ 0 w 225"/>
                  <a:gd name="T21" fmla="*/ 384 h 432"/>
                  <a:gd name="T22" fmla="*/ 19 w 225"/>
                  <a:gd name="T23" fmla="*/ 429 h 432"/>
                  <a:gd name="T24" fmla="*/ 32 w 225"/>
                  <a:gd name="T25" fmla="*/ 432 h 432"/>
                  <a:gd name="T26" fmla="*/ 36 w 225"/>
                  <a:gd name="T27" fmla="*/ 432 h 432"/>
                  <a:gd name="T28" fmla="*/ 18 w 225"/>
                  <a:gd name="T29" fmla="*/ 38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 h="432">
                    <a:moveTo>
                      <a:pt x="18" y="387"/>
                    </a:moveTo>
                    <a:cubicBezTo>
                      <a:pt x="86" y="203"/>
                      <a:pt x="86" y="203"/>
                      <a:pt x="86" y="203"/>
                    </a:cubicBezTo>
                    <a:cubicBezTo>
                      <a:pt x="96" y="55"/>
                      <a:pt x="96" y="55"/>
                      <a:pt x="96" y="55"/>
                    </a:cubicBezTo>
                    <a:cubicBezTo>
                      <a:pt x="84" y="37"/>
                      <a:pt x="81" y="19"/>
                      <a:pt x="81" y="3"/>
                    </a:cubicBezTo>
                    <a:cubicBezTo>
                      <a:pt x="224" y="3"/>
                      <a:pt x="224" y="3"/>
                      <a:pt x="224" y="3"/>
                    </a:cubicBezTo>
                    <a:cubicBezTo>
                      <a:pt x="225" y="1"/>
                      <a:pt x="225" y="0"/>
                      <a:pt x="225" y="0"/>
                    </a:cubicBezTo>
                    <a:cubicBezTo>
                      <a:pt x="223" y="0"/>
                      <a:pt x="223" y="0"/>
                      <a:pt x="223" y="0"/>
                    </a:cubicBezTo>
                    <a:cubicBezTo>
                      <a:pt x="63" y="0"/>
                      <a:pt x="63" y="0"/>
                      <a:pt x="63" y="0"/>
                    </a:cubicBezTo>
                    <a:cubicBezTo>
                      <a:pt x="63" y="16"/>
                      <a:pt x="66" y="34"/>
                      <a:pt x="78" y="52"/>
                    </a:cubicBezTo>
                    <a:cubicBezTo>
                      <a:pt x="68" y="201"/>
                      <a:pt x="68" y="201"/>
                      <a:pt x="68" y="201"/>
                    </a:cubicBezTo>
                    <a:cubicBezTo>
                      <a:pt x="0" y="384"/>
                      <a:pt x="0" y="384"/>
                      <a:pt x="0" y="384"/>
                    </a:cubicBezTo>
                    <a:cubicBezTo>
                      <a:pt x="0" y="384"/>
                      <a:pt x="2" y="422"/>
                      <a:pt x="19" y="429"/>
                    </a:cubicBezTo>
                    <a:cubicBezTo>
                      <a:pt x="24" y="431"/>
                      <a:pt x="28" y="432"/>
                      <a:pt x="32" y="432"/>
                    </a:cubicBezTo>
                    <a:cubicBezTo>
                      <a:pt x="34" y="432"/>
                      <a:pt x="35" y="432"/>
                      <a:pt x="36" y="432"/>
                    </a:cubicBezTo>
                    <a:cubicBezTo>
                      <a:pt x="20" y="423"/>
                      <a:pt x="18" y="387"/>
                      <a:pt x="18" y="38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5" name="Freeform 54"/>
              <p:cNvSpPr>
                <a:spLocks/>
              </p:cNvSpPr>
              <p:nvPr/>
            </p:nvSpPr>
            <p:spPr bwMode="auto">
              <a:xfrm>
                <a:off x="5075" y="2000"/>
                <a:ext cx="93" cy="45"/>
              </a:xfrm>
              <a:custGeom>
                <a:avLst/>
                <a:gdLst>
                  <a:gd name="T0" fmla="*/ 139 w 152"/>
                  <a:gd name="T1" fmla="*/ 35 h 74"/>
                  <a:gd name="T2" fmla="*/ 65 w 152"/>
                  <a:gd name="T3" fmla="*/ 1 h 74"/>
                  <a:gd name="T4" fmla="*/ 65 w 152"/>
                  <a:gd name="T5" fmla="*/ 1 h 74"/>
                  <a:gd name="T6" fmla="*/ 61 w 152"/>
                  <a:gd name="T7" fmla="*/ 0 h 74"/>
                  <a:gd name="T8" fmla="*/ 53 w 152"/>
                  <a:gd name="T9" fmla="*/ 6 h 74"/>
                  <a:gd name="T10" fmla="*/ 53 w 152"/>
                  <a:gd name="T11" fmla="*/ 7 h 74"/>
                  <a:gd name="T12" fmla="*/ 27 w 152"/>
                  <a:gd name="T13" fmla="*/ 26 h 74"/>
                  <a:gd name="T14" fmla="*/ 1 w 152"/>
                  <a:gd name="T15" fmla="*/ 10 h 74"/>
                  <a:gd name="T16" fmla="*/ 1 w 152"/>
                  <a:gd name="T17" fmla="*/ 62 h 74"/>
                  <a:gd name="T18" fmla="*/ 11 w 152"/>
                  <a:gd name="T19" fmla="*/ 73 h 74"/>
                  <a:gd name="T20" fmla="*/ 141 w 152"/>
                  <a:gd name="T21" fmla="*/ 73 h 74"/>
                  <a:gd name="T22" fmla="*/ 150 w 152"/>
                  <a:gd name="T23" fmla="*/ 65 h 74"/>
                  <a:gd name="T24" fmla="*/ 150 w 152"/>
                  <a:gd name="T25" fmla="*/ 48 h 74"/>
                  <a:gd name="T26" fmla="*/ 139 w 152"/>
                  <a:gd name="T27"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4">
                    <a:moveTo>
                      <a:pt x="139" y="35"/>
                    </a:moveTo>
                    <a:cubicBezTo>
                      <a:pt x="127" y="29"/>
                      <a:pt x="65" y="1"/>
                      <a:pt x="65" y="1"/>
                    </a:cubicBezTo>
                    <a:cubicBezTo>
                      <a:pt x="65" y="1"/>
                      <a:pt x="65" y="1"/>
                      <a:pt x="65" y="1"/>
                    </a:cubicBezTo>
                    <a:cubicBezTo>
                      <a:pt x="64" y="0"/>
                      <a:pt x="62" y="0"/>
                      <a:pt x="61" y="0"/>
                    </a:cubicBezTo>
                    <a:cubicBezTo>
                      <a:pt x="57" y="0"/>
                      <a:pt x="54" y="3"/>
                      <a:pt x="53" y="6"/>
                    </a:cubicBezTo>
                    <a:cubicBezTo>
                      <a:pt x="53" y="7"/>
                      <a:pt x="53" y="7"/>
                      <a:pt x="53" y="7"/>
                    </a:cubicBezTo>
                    <a:cubicBezTo>
                      <a:pt x="52" y="13"/>
                      <a:pt x="45" y="26"/>
                      <a:pt x="27" y="26"/>
                    </a:cubicBezTo>
                    <a:cubicBezTo>
                      <a:pt x="1" y="10"/>
                      <a:pt x="1" y="10"/>
                      <a:pt x="1" y="10"/>
                    </a:cubicBezTo>
                    <a:cubicBezTo>
                      <a:pt x="1" y="62"/>
                      <a:pt x="1" y="62"/>
                      <a:pt x="1" y="62"/>
                    </a:cubicBezTo>
                    <a:cubicBezTo>
                      <a:pt x="1" y="62"/>
                      <a:pt x="0" y="73"/>
                      <a:pt x="11" y="73"/>
                    </a:cubicBezTo>
                    <a:cubicBezTo>
                      <a:pt x="141" y="73"/>
                      <a:pt x="141" y="73"/>
                      <a:pt x="141" y="73"/>
                    </a:cubicBezTo>
                    <a:cubicBezTo>
                      <a:pt x="141" y="73"/>
                      <a:pt x="150" y="74"/>
                      <a:pt x="150" y="65"/>
                    </a:cubicBezTo>
                    <a:cubicBezTo>
                      <a:pt x="150" y="48"/>
                      <a:pt x="150" y="48"/>
                      <a:pt x="150" y="48"/>
                    </a:cubicBezTo>
                    <a:cubicBezTo>
                      <a:pt x="150" y="48"/>
                      <a:pt x="152" y="41"/>
                      <a:pt x="139" y="3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6" name="Freeform 55"/>
              <p:cNvSpPr>
                <a:spLocks/>
              </p:cNvSpPr>
              <p:nvPr/>
            </p:nvSpPr>
            <p:spPr bwMode="auto">
              <a:xfrm>
                <a:off x="5113" y="1779"/>
                <a:ext cx="125" cy="267"/>
              </a:xfrm>
              <a:custGeom>
                <a:avLst/>
                <a:gdLst>
                  <a:gd name="T0" fmla="*/ 203 w 205"/>
                  <a:gd name="T1" fmla="*/ 178 h 438"/>
                  <a:gd name="T2" fmla="*/ 164 w 205"/>
                  <a:gd name="T3" fmla="*/ 0 h 438"/>
                  <a:gd name="T4" fmla="*/ 70 w 205"/>
                  <a:gd name="T5" fmla="*/ 0 h 438"/>
                  <a:gd name="T6" fmla="*/ 0 w 205"/>
                  <a:gd name="T7" fmla="*/ 0 h 438"/>
                  <a:gd name="T8" fmla="*/ 91 w 205"/>
                  <a:gd name="T9" fmla="*/ 88 h 438"/>
                  <a:gd name="T10" fmla="*/ 123 w 205"/>
                  <a:gd name="T11" fmla="*/ 190 h 438"/>
                  <a:gd name="T12" fmla="*/ 94 w 205"/>
                  <a:gd name="T13" fmla="*/ 396 h 438"/>
                  <a:gd name="T14" fmla="*/ 121 w 205"/>
                  <a:gd name="T15" fmla="*/ 437 h 438"/>
                  <a:gd name="T16" fmla="*/ 128 w 205"/>
                  <a:gd name="T17" fmla="*/ 438 h 438"/>
                  <a:gd name="T18" fmla="*/ 158 w 205"/>
                  <a:gd name="T19" fmla="*/ 410 h 438"/>
                  <a:gd name="T20" fmla="*/ 204 w 205"/>
                  <a:gd name="T21" fmla="*/ 195 h 438"/>
                  <a:gd name="T22" fmla="*/ 203 w 205"/>
                  <a:gd name="T23" fmla="*/ 1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438">
                    <a:moveTo>
                      <a:pt x="203" y="178"/>
                    </a:moveTo>
                    <a:cubicBezTo>
                      <a:pt x="164" y="0"/>
                      <a:pt x="164" y="0"/>
                      <a:pt x="164" y="0"/>
                    </a:cubicBezTo>
                    <a:cubicBezTo>
                      <a:pt x="70" y="0"/>
                      <a:pt x="70" y="0"/>
                      <a:pt x="70" y="0"/>
                    </a:cubicBezTo>
                    <a:cubicBezTo>
                      <a:pt x="0" y="0"/>
                      <a:pt x="0" y="0"/>
                      <a:pt x="0" y="0"/>
                    </a:cubicBezTo>
                    <a:cubicBezTo>
                      <a:pt x="0" y="0"/>
                      <a:pt x="23" y="76"/>
                      <a:pt x="91" y="88"/>
                    </a:cubicBezTo>
                    <a:cubicBezTo>
                      <a:pt x="123" y="190"/>
                      <a:pt x="123" y="190"/>
                      <a:pt x="123" y="190"/>
                    </a:cubicBezTo>
                    <a:cubicBezTo>
                      <a:pt x="94" y="396"/>
                      <a:pt x="94" y="396"/>
                      <a:pt x="94" y="396"/>
                    </a:cubicBezTo>
                    <a:cubicBezTo>
                      <a:pt x="90" y="415"/>
                      <a:pt x="102" y="433"/>
                      <a:pt x="121" y="437"/>
                    </a:cubicBezTo>
                    <a:cubicBezTo>
                      <a:pt x="123" y="437"/>
                      <a:pt x="126" y="438"/>
                      <a:pt x="128" y="438"/>
                    </a:cubicBezTo>
                    <a:cubicBezTo>
                      <a:pt x="144" y="438"/>
                      <a:pt x="155" y="426"/>
                      <a:pt x="158" y="410"/>
                    </a:cubicBezTo>
                    <a:cubicBezTo>
                      <a:pt x="204" y="195"/>
                      <a:pt x="204" y="195"/>
                      <a:pt x="204" y="195"/>
                    </a:cubicBezTo>
                    <a:cubicBezTo>
                      <a:pt x="205" y="190"/>
                      <a:pt x="205" y="184"/>
                      <a:pt x="203"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7" name="Freeform 56"/>
              <p:cNvSpPr>
                <a:spLocks/>
              </p:cNvSpPr>
              <p:nvPr/>
            </p:nvSpPr>
            <p:spPr bwMode="auto">
              <a:xfrm>
                <a:off x="5169" y="2009"/>
                <a:ext cx="93" cy="45"/>
              </a:xfrm>
              <a:custGeom>
                <a:avLst/>
                <a:gdLst>
                  <a:gd name="T0" fmla="*/ 140 w 152"/>
                  <a:gd name="T1" fmla="*/ 35 h 74"/>
                  <a:gd name="T2" fmla="*/ 65 w 152"/>
                  <a:gd name="T3" fmla="*/ 1 h 74"/>
                  <a:gd name="T4" fmla="*/ 65 w 152"/>
                  <a:gd name="T5" fmla="*/ 1 h 74"/>
                  <a:gd name="T6" fmla="*/ 61 w 152"/>
                  <a:gd name="T7" fmla="*/ 0 h 74"/>
                  <a:gd name="T8" fmla="*/ 54 w 152"/>
                  <a:gd name="T9" fmla="*/ 6 h 74"/>
                  <a:gd name="T10" fmla="*/ 53 w 152"/>
                  <a:gd name="T11" fmla="*/ 7 h 74"/>
                  <a:gd name="T12" fmla="*/ 27 w 152"/>
                  <a:gd name="T13" fmla="*/ 25 h 74"/>
                  <a:gd name="T14" fmla="*/ 1 w 152"/>
                  <a:gd name="T15" fmla="*/ 10 h 74"/>
                  <a:gd name="T16" fmla="*/ 1 w 152"/>
                  <a:gd name="T17" fmla="*/ 62 h 74"/>
                  <a:gd name="T18" fmla="*/ 12 w 152"/>
                  <a:gd name="T19" fmla="*/ 73 h 74"/>
                  <a:gd name="T20" fmla="*/ 142 w 152"/>
                  <a:gd name="T21" fmla="*/ 73 h 74"/>
                  <a:gd name="T22" fmla="*/ 150 w 152"/>
                  <a:gd name="T23" fmla="*/ 65 h 74"/>
                  <a:gd name="T24" fmla="*/ 150 w 152"/>
                  <a:gd name="T25" fmla="*/ 48 h 74"/>
                  <a:gd name="T26" fmla="*/ 140 w 152"/>
                  <a:gd name="T27"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4">
                    <a:moveTo>
                      <a:pt x="140" y="35"/>
                    </a:moveTo>
                    <a:cubicBezTo>
                      <a:pt x="127" y="29"/>
                      <a:pt x="65" y="1"/>
                      <a:pt x="65" y="1"/>
                    </a:cubicBezTo>
                    <a:cubicBezTo>
                      <a:pt x="65" y="1"/>
                      <a:pt x="65" y="1"/>
                      <a:pt x="65" y="1"/>
                    </a:cubicBezTo>
                    <a:cubicBezTo>
                      <a:pt x="64" y="0"/>
                      <a:pt x="63" y="0"/>
                      <a:pt x="61" y="0"/>
                    </a:cubicBezTo>
                    <a:cubicBezTo>
                      <a:pt x="57" y="0"/>
                      <a:pt x="54" y="3"/>
                      <a:pt x="54" y="6"/>
                    </a:cubicBezTo>
                    <a:cubicBezTo>
                      <a:pt x="54" y="6"/>
                      <a:pt x="53" y="7"/>
                      <a:pt x="53" y="7"/>
                    </a:cubicBezTo>
                    <a:cubicBezTo>
                      <a:pt x="52" y="13"/>
                      <a:pt x="45" y="25"/>
                      <a:pt x="27" y="25"/>
                    </a:cubicBezTo>
                    <a:cubicBezTo>
                      <a:pt x="1" y="10"/>
                      <a:pt x="1" y="10"/>
                      <a:pt x="1" y="10"/>
                    </a:cubicBezTo>
                    <a:cubicBezTo>
                      <a:pt x="1" y="62"/>
                      <a:pt x="1" y="62"/>
                      <a:pt x="1" y="62"/>
                    </a:cubicBezTo>
                    <a:cubicBezTo>
                      <a:pt x="1" y="62"/>
                      <a:pt x="0" y="73"/>
                      <a:pt x="12" y="73"/>
                    </a:cubicBezTo>
                    <a:cubicBezTo>
                      <a:pt x="142" y="73"/>
                      <a:pt x="142" y="73"/>
                      <a:pt x="142" y="73"/>
                    </a:cubicBezTo>
                    <a:cubicBezTo>
                      <a:pt x="142" y="73"/>
                      <a:pt x="150" y="74"/>
                      <a:pt x="150" y="65"/>
                    </a:cubicBezTo>
                    <a:cubicBezTo>
                      <a:pt x="150" y="48"/>
                      <a:pt x="150" y="48"/>
                      <a:pt x="150" y="48"/>
                    </a:cubicBezTo>
                    <a:cubicBezTo>
                      <a:pt x="150" y="48"/>
                      <a:pt x="152" y="41"/>
                      <a:pt x="140" y="3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8" name="Freeform 57"/>
              <p:cNvSpPr>
                <a:spLocks/>
              </p:cNvSpPr>
              <p:nvPr/>
            </p:nvSpPr>
            <p:spPr bwMode="auto">
              <a:xfrm>
                <a:off x="4414" y="1807"/>
                <a:ext cx="1035" cy="303"/>
              </a:xfrm>
              <a:custGeom>
                <a:avLst/>
                <a:gdLst>
                  <a:gd name="T0" fmla="*/ 1691 w 1691"/>
                  <a:gd name="T1" fmla="*/ 41 h 497"/>
                  <a:gd name="T2" fmla="*/ 1691 w 1691"/>
                  <a:gd name="T3" fmla="*/ 40 h 497"/>
                  <a:gd name="T4" fmla="*/ 1204 w 1691"/>
                  <a:gd name="T5" fmla="*/ 0 h 497"/>
                  <a:gd name="T6" fmla="*/ 487 w 1691"/>
                  <a:gd name="T7" fmla="*/ 0 h 497"/>
                  <a:gd name="T8" fmla="*/ 0 w 1691"/>
                  <a:gd name="T9" fmla="*/ 40 h 497"/>
                  <a:gd name="T10" fmla="*/ 0 w 1691"/>
                  <a:gd name="T11" fmla="*/ 40 h 497"/>
                  <a:gd name="T12" fmla="*/ 0 w 1691"/>
                  <a:gd name="T13" fmla="*/ 40 h 497"/>
                  <a:gd name="T14" fmla="*/ 0 w 1691"/>
                  <a:gd name="T15" fmla="*/ 65 h 497"/>
                  <a:gd name="T16" fmla="*/ 148 w 1691"/>
                  <a:gd name="T17" fmla="*/ 94 h 497"/>
                  <a:gd name="T18" fmla="*/ 147 w 1691"/>
                  <a:gd name="T19" fmla="*/ 130 h 497"/>
                  <a:gd name="T20" fmla="*/ 59 w 1691"/>
                  <a:gd name="T21" fmla="*/ 479 h 497"/>
                  <a:gd name="T22" fmla="*/ 60 w 1691"/>
                  <a:gd name="T23" fmla="*/ 497 h 497"/>
                  <a:gd name="T24" fmla="*/ 71 w 1691"/>
                  <a:gd name="T25" fmla="*/ 493 h 497"/>
                  <a:gd name="T26" fmla="*/ 173 w 1691"/>
                  <a:gd name="T27" fmla="*/ 141 h 497"/>
                  <a:gd name="T28" fmla="*/ 196 w 1691"/>
                  <a:gd name="T29" fmla="*/ 98 h 497"/>
                  <a:gd name="T30" fmla="*/ 487 w 1691"/>
                  <a:gd name="T31" fmla="*/ 106 h 497"/>
                  <a:gd name="T32" fmla="*/ 1204 w 1691"/>
                  <a:gd name="T33" fmla="*/ 106 h 497"/>
                  <a:gd name="T34" fmla="*/ 1495 w 1691"/>
                  <a:gd name="T35" fmla="*/ 98 h 497"/>
                  <a:gd name="T36" fmla="*/ 1518 w 1691"/>
                  <a:gd name="T37" fmla="*/ 141 h 497"/>
                  <a:gd name="T38" fmla="*/ 1620 w 1691"/>
                  <a:gd name="T39" fmla="*/ 493 h 497"/>
                  <a:gd name="T40" fmla="*/ 1631 w 1691"/>
                  <a:gd name="T41" fmla="*/ 497 h 497"/>
                  <a:gd name="T42" fmla="*/ 1632 w 1691"/>
                  <a:gd name="T43" fmla="*/ 479 h 497"/>
                  <a:gd name="T44" fmla="*/ 1544 w 1691"/>
                  <a:gd name="T45" fmla="*/ 130 h 497"/>
                  <a:gd name="T46" fmla="*/ 1543 w 1691"/>
                  <a:gd name="T47" fmla="*/ 94 h 497"/>
                  <a:gd name="T48" fmla="*/ 1691 w 1691"/>
                  <a:gd name="T49" fmla="*/ 65 h 497"/>
                  <a:gd name="T50" fmla="*/ 1691 w 1691"/>
                  <a:gd name="T51" fmla="*/ 64 h 497"/>
                  <a:gd name="T52" fmla="*/ 1691 w 1691"/>
                  <a:gd name="T53" fmla="*/ 4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1" h="497">
                    <a:moveTo>
                      <a:pt x="1691" y="41"/>
                    </a:moveTo>
                    <a:cubicBezTo>
                      <a:pt x="1691" y="41"/>
                      <a:pt x="1691" y="40"/>
                      <a:pt x="1691" y="40"/>
                    </a:cubicBezTo>
                    <a:cubicBezTo>
                      <a:pt x="1691" y="18"/>
                      <a:pt x="1472" y="0"/>
                      <a:pt x="1204" y="0"/>
                    </a:cubicBezTo>
                    <a:cubicBezTo>
                      <a:pt x="487" y="0"/>
                      <a:pt x="487" y="0"/>
                      <a:pt x="487" y="0"/>
                    </a:cubicBezTo>
                    <a:cubicBezTo>
                      <a:pt x="219" y="0"/>
                      <a:pt x="0" y="18"/>
                      <a:pt x="0" y="40"/>
                    </a:cubicBezTo>
                    <a:cubicBezTo>
                      <a:pt x="0" y="40"/>
                      <a:pt x="0" y="40"/>
                      <a:pt x="0" y="40"/>
                    </a:cubicBezTo>
                    <a:cubicBezTo>
                      <a:pt x="0" y="40"/>
                      <a:pt x="0" y="40"/>
                      <a:pt x="0" y="40"/>
                    </a:cubicBezTo>
                    <a:cubicBezTo>
                      <a:pt x="0" y="65"/>
                      <a:pt x="0" y="65"/>
                      <a:pt x="0" y="65"/>
                    </a:cubicBezTo>
                    <a:cubicBezTo>
                      <a:pt x="0" y="77"/>
                      <a:pt x="57" y="87"/>
                      <a:pt x="148" y="94"/>
                    </a:cubicBezTo>
                    <a:cubicBezTo>
                      <a:pt x="149" y="108"/>
                      <a:pt x="147" y="130"/>
                      <a:pt x="147" y="130"/>
                    </a:cubicBezTo>
                    <a:cubicBezTo>
                      <a:pt x="147" y="130"/>
                      <a:pt x="63" y="464"/>
                      <a:pt x="59" y="479"/>
                    </a:cubicBezTo>
                    <a:cubicBezTo>
                      <a:pt x="54" y="494"/>
                      <a:pt x="53" y="497"/>
                      <a:pt x="60" y="497"/>
                    </a:cubicBezTo>
                    <a:cubicBezTo>
                      <a:pt x="67" y="497"/>
                      <a:pt x="71" y="493"/>
                      <a:pt x="71" y="493"/>
                    </a:cubicBezTo>
                    <a:cubicBezTo>
                      <a:pt x="71" y="493"/>
                      <a:pt x="158" y="196"/>
                      <a:pt x="173" y="141"/>
                    </a:cubicBezTo>
                    <a:cubicBezTo>
                      <a:pt x="178" y="119"/>
                      <a:pt x="187" y="105"/>
                      <a:pt x="196" y="98"/>
                    </a:cubicBezTo>
                    <a:cubicBezTo>
                      <a:pt x="277" y="103"/>
                      <a:pt x="378" y="106"/>
                      <a:pt x="487" y="106"/>
                    </a:cubicBezTo>
                    <a:cubicBezTo>
                      <a:pt x="1204" y="106"/>
                      <a:pt x="1204" y="106"/>
                      <a:pt x="1204" y="106"/>
                    </a:cubicBezTo>
                    <a:cubicBezTo>
                      <a:pt x="1313" y="106"/>
                      <a:pt x="1414" y="103"/>
                      <a:pt x="1495" y="98"/>
                    </a:cubicBezTo>
                    <a:cubicBezTo>
                      <a:pt x="1504" y="105"/>
                      <a:pt x="1513" y="119"/>
                      <a:pt x="1518" y="141"/>
                    </a:cubicBezTo>
                    <a:cubicBezTo>
                      <a:pt x="1533" y="196"/>
                      <a:pt x="1620" y="493"/>
                      <a:pt x="1620" y="493"/>
                    </a:cubicBezTo>
                    <a:cubicBezTo>
                      <a:pt x="1620" y="493"/>
                      <a:pt x="1624" y="497"/>
                      <a:pt x="1631" y="497"/>
                    </a:cubicBezTo>
                    <a:cubicBezTo>
                      <a:pt x="1638" y="497"/>
                      <a:pt x="1637" y="494"/>
                      <a:pt x="1632" y="479"/>
                    </a:cubicBezTo>
                    <a:cubicBezTo>
                      <a:pt x="1628" y="464"/>
                      <a:pt x="1544" y="130"/>
                      <a:pt x="1544" y="130"/>
                    </a:cubicBezTo>
                    <a:cubicBezTo>
                      <a:pt x="1544" y="130"/>
                      <a:pt x="1542" y="108"/>
                      <a:pt x="1543" y="94"/>
                    </a:cubicBezTo>
                    <a:cubicBezTo>
                      <a:pt x="1634" y="87"/>
                      <a:pt x="1691" y="77"/>
                      <a:pt x="1691" y="65"/>
                    </a:cubicBezTo>
                    <a:cubicBezTo>
                      <a:pt x="1691" y="65"/>
                      <a:pt x="1691" y="65"/>
                      <a:pt x="1691" y="64"/>
                    </a:cubicBezTo>
                    <a:lnTo>
                      <a:pt x="1691" y="4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79" name="Freeform 58"/>
              <p:cNvSpPr>
                <a:spLocks/>
              </p:cNvSpPr>
              <p:nvPr/>
            </p:nvSpPr>
            <p:spPr bwMode="auto">
              <a:xfrm>
                <a:off x="4414" y="1832"/>
                <a:ext cx="1035" cy="278"/>
              </a:xfrm>
              <a:custGeom>
                <a:avLst/>
                <a:gdLst>
                  <a:gd name="T0" fmla="*/ 1691 w 1691"/>
                  <a:gd name="T1" fmla="*/ 1 h 457"/>
                  <a:gd name="T2" fmla="*/ 1204 w 1691"/>
                  <a:gd name="T3" fmla="*/ 40 h 457"/>
                  <a:gd name="T4" fmla="*/ 487 w 1691"/>
                  <a:gd name="T5" fmla="*/ 40 h 457"/>
                  <a:gd name="T6" fmla="*/ 0 w 1691"/>
                  <a:gd name="T7" fmla="*/ 0 h 457"/>
                  <a:gd name="T8" fmla="*/ 0 w 1691"/>
                  <a:gd name="T9" fmla="*/ 0 h 457"/>
                  <a:gd name="T10" fmla="*/ 0 w 1691"/>
                  <a:gd name="T11" fmla="*/ 25 h 457"/>
                  <a:gd name="T12" fmla="*/ 148 w 1691"/>
                  <a:gd name="T13" fmla="*/ 54 h 457"/>
                  <a:gd name="T14" fmla="*/ 147 w 1691"/>
                  <a:gd name="T15" fmla="*/ 90 h 457"/>
                  <a:gd name="T16" fmla="*/ 59 w 1691"/>
                  <a:gd name="T17" fmla="*/ 439 h 457"/>
                  <a:gd name="T18" fmla="*/ 60 w 1691"/>
                  <a:gd name="T19" fmla="*/ 457 h 457"/>
                  <a:gd name="T20" fmla="*/ 71 w 1691"/>
                  <a:gd name="T21" fmla="*/ 453 h 457"/>
                  <a:gd name="T22" fmla="*/ 173 w 1691"/>
                  <a:gd name="T23" fmla="*/ 101 h 457"/>
                  <a:gd name="T24" fmla="*/ 196 w 1691"/>
                  <a:gd name="T25" fmla="*/ 58 h 457"/>
                  <a:gd name="T26" fmla="*/ 487 w 1691"/>
                  <a:gd name="T27" fmla="*/ 66 h 457"/>
                  <a:gd name="T28" fmla="*/ 1204 w 1691"/>
                  <a:gd name="T29" fmla="*/ 66 h 457"/>
                  <a:gd name="T30" fmla="*/ 1495 w 1691"/>
                  <a:gd name="T31" fmla="*/ 58 h 457"/>
                  <a:gd name="T32" fmla="*/ 1518 w 1691"/>
                  <a:gd name="T33" fmla="*/ 101 h 457"/>
                  <a:gd name="T34" fmla="*/ 1620 w 1691"/>
                  <a:gd name="T35" fmla="*/ 453 h 457"/>
                  <a:gd name="T36" fmla="*/ 1631 w 1691"/>
                  <a:gd name="T37" fmla="*/ 457 h 457"/>
                  <a:gd name="T38" fmla="*/ 1632 w 1691"/>
                  <a:gd name="T39" fmla="*/ 439 h 457"/>
                  <a:gd name="T40" fmla="*/ 1544 w 1691"/>
                  <a:gd name="T41" fmla="*/ 90 h 457"/>
                  <a:gd name="T42" fmla="*/ 1543 w 1691"/>
                  <a:gd name="T43" fmla="*/ 54 h 457"/>
                  <a:gd name="T44" fmla="*/ 1691 w 1691"/>
                  <a:gd name="T45" fmla="*/ 25 h 457"/>
                  <a:gd name="T46" fmla="*/ 1691 w 1691"/>
                  <a:gd name="T47" fmla="*/ 24 h 457"/>
                  <a:gd name="T48" fmla="*/ 1691 w 1691"/>
                  <a:gd name="T49" fmla="*/ 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1" h="457">
                    <a:moveTo>
                      <a:pt x="1691" y="1"/>
                    </a:moveTo>
                    <a:cubicBezTo>
                      <a:pt x="1682" y="23"/>
                      <a:pt x="1466" y="40"/>
                      <a:pt x="1204" y="40"/>
                    </a:cubicBezTo>
                    <a:cubicBezTo>
                      <a:pt x="487" y="40"/>
                      <a:pt x="487" y="40"/>
                      <a:pt x="487" y="40"/>
                    </a:cubicBezTo>
                    <a:cubicBezTo>
                      <a:pt x="219" y="40"/>
                      <a:pt x="0" y="22"/>
                      <a:pt x="0" y="0"/>
                    </a:cubicBezTo>
                    <a:cubicBezTo>
                      <a:pt x="0" y="0"/>
                      <a:pt x="0" y="0"/>
                      <a:pt x="0" y="0"/>
                    </a:cubicBezTo>
                    <a:cubicBezTo>
                      <a:pt x="0" y="25"/>
                      <a:pt x="0" y="25"/>
                      <a:pt x="0" y="25"/>
                    </a:cubicBezTo>
                    <a:cubicBezTo>
                      <a:pt x="0" y="37"/>
                      <a:pt x="57" y="47"/>
                      <a:pt x="148" y="54"/>
                    </a:cubicBezTo>
                    <a:cubicBezTo>
                      <a:pt x="149" y="68"/>
                      <a:pt x="147" y="90"/>
                      <a:pt x="147" y="90"/>
                    </a:cubicBezTo>
                    <a:cubicBezTo>
                      <a:pt x="147" y="90"/>
                      <a:pt x="63" y="424"/>
                      <a:pt x="59" y="439"/>
                    </a:cubicBezTo>
                    <a:cubicBezTo>
                      <a:pt x="54" y="454"/>
                      <a:pt x="53" y="457"/>
                      <a:pt x="60" y="457"/>
                    </a:cubicBezTo>
                    <a:cubicBezTo>
                      <a:pt x="67" y="457"/>
                      <a:pt x="71" y="453"/>
                      <a:pt x="71" y="453"/>
                    </a:cubicBezTo>
                    <a:cubicBezTo>
                      <a:pt x="71" y="453"/>
                      <a:pt x="158" y="156"/>
                      <a:pt x="173" y="101"/>
                    </a:cubicBezTo>
                    <a:cubicBezTo>
                      <a:pt x="178" y="79"/>
                      <a:pt x="187" y="65"/>
                      <a:pt x="196" y="58"/>
                    </a:cubicBezTo>
                    <a:cubicBezTo>
                      <a:pt x="277" y="63"/>
                      <a:pt x="378" y="66"/>
                      <a:pt x="487" y="66"/>
                    </a:cubicBezTo>
                    <a:cubicBezTo>
                      <a:pt x="1204" y="66"/>
                      <a:pt x="1204" y="66"/>
                      <a:pt x="1204" y="66"/>
                    </a:cubicBezTo>
                    <a:cubicBezTo>
                      <a:pt x="1313" y="66"/>
                      <a:pt x="1414" y="63"/>
                      <a:pt x="1495" y="58"/>
                    </a:cubicBezTo>
                    <a:cubicBezTo>
                      <a:pt x="1504" y="65"/>
                      <a:pt x="1513" y="79"/>
                      <a:pt x="1518" y="101"/>
                    </a:cubicBezTo>
                    <a:cubicBezTo>
                      <a:pt x="1533" y="156"/>
                      <a:pt x="1620" y="453"/>
                      <a:pt x="1620" y="453"/>
                    </a:cubicBezTo>
                    <a:cubicBezTo>
                      <a:pt x="1620" y="453"/>
                      <a:pt x="1624" y="457"/>
                      <a:pt x="1631" y="457"/>
                    </a:cubicBezTo>
                    <a:cubicBezTo>
                      <a:pt x="1638" y="457"/>
                      <a:pt x="1637" y="454"/>
                      <a:pt x="1632" y="439"/>
                    </a:cubicBezTo>
                    <a:cubicBezTo>
                      <a:pt x="1628" y="424"/>
                      <a:pt x="1544" y="90"/>
                      <a:pt x="1544" y="90"/>
                    </a:cubicBezTo>
                    <a:cubicBezTo>
                      <a:pt x="1544" y="90"/>
                      <a:pt x="1542" y="68"/>
                      <a:pt x="1543" y="54"/>
                    </a:cubicBezTo>
                    <a:cubicBezTo>
                      <a:pt x="1634" y="47"/>
                      <a:pt x="1691" y="37"/>
                      <a:pt x="1691" y="25"/>
                    </a:cubicBezTo>
                    <a:cubicBezTo>
                      <a:pt x="1691" y="25"/>
                      <a:pt x="1691" y="25"/>
                      <a:pt x="1691" y="24"/>
                    </a:cubicBezTo>
                    <a:lnTo>
                      <a:pt x="1691"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0" name="Freeform 59"/>
              <p:cNvSpPr>
                <a:spLocks/>
              </p:cNvSpPr>
              <p:nvPr/>
            </p:nvSpPr>
            <p:spPr bwMode="auto">
              <a:xfrm>
                <a:off x="4599" y="1877"/>
                <a:ext cx="150" cy="169"/>
              </a:xfrm>
              <a:custGeom>
                <a:avLst/>
                <a:gdLst>
                  <a:gd name="T0" fmla="*/ 156 w 245"/>
                  <a:gd name="T1" fmla="*/ 278 h 278"/>
                  <a:gd name="T2" fmla="*/ 124 w 245"/>
                  <a:gd name="T3" fmla="*/ 269 h 278"/>
                  <a:gd name="T4" fmla="*/ 103 w 245"/>
                  <a:gd name="T5" fmla="*/ 251 h 278"/>
                  <a:gd name="T6" fmla="*/ 165 w 245"/>
                  <a:gd name="T7" fmla="*/ 67 h 278"/>
                  <a:gd name="T8" fmla="*/ 31 w 245"/>
                  <a:gd name="T9" fmla="*/ 66 h 278"/>
                  <a:gd name="T10" fmla="*/ 8 w 245"/>
                  <a:gd name="T11" fmla="*/ 56 h 278"/>
                  <a:gd name="T12" fmla="*/ 0 w 245"/>
                  <a:gd name="T13" fmla="*/ 48 h 278"/>
                  <a:gd name="T14" fmla="*/ 4 w 245"/>
                  <a:gd name="T15" fmla="*/ 13 h 278"/>
                  <a:gd name="T16" fmla="*/ 32 w 245"/>
                  <a:gd name="T17" fmla="*/ 0 h 278"/>
                  <a:gd name="T18" fmla="*/ 211 w 245"/>
                  <a:gd name="T19" fmla="*/ 2 h 278"/>
                  <a:gd name="T20" fmla="*/ 237 w 245"/>
                  <a:gd name="T21" fmla="*/ 15 h 278"/>
                  <a:gd name="T22" fmla="*/ 241 w 245"/>
                  <a:gd name="T23" fmla="*/ 45 h 278"/>
                  <a:gd name="T24" fmla="*/ 156 w 245"/>
                  <a:gd name="T25"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78">
                    <a:moveTo>
                      <a:pt x="156" y="278"/>
                    </a:moveTo>
                    <a:cubicBezTo>
                      <a:pt x="124" y="269"/>
                      <a:pt x="124" y="269"/>
                      <a:pt x="124" y="269"/>
                    </a:cubicBezTo>
                    <a:cubicBezTo>
                      <a:pt x="103" y="251"/>
                      <a:pt x="103" y="251"/>
                      <a:pt x="103" y="251"/>
                    </a:cubicBezTo>
                    <a:cubicBezTo>
                      <a:pt x="165" y="67"/>
                      <a:pt x="165" y="67"/>
                      <a:pt x="165" y="67"/>
                    </a:cubicBezTo>
                    <a:cubicBezTo>
                      <a:pt x="31" y="66"/>
                      <a:pt x="31" y="66"/>
                      <a:pt x="31" y="66"/>
                    </a:cubicBezTo>
                    <a:cubicBezTo>
                      <a:pt x="23" y="66"/>
                      <a:pt x="14" y="62"/>
                      <a:pt x="8" y="56"/>
                    </a:cubicBezTo>
                    <a:cubicBezTo>
                      <a:pt x="0" y="48"/>
                      <a:pt x="0" y="48"/>
                      <a:pt x="0" y="48"/>
                    </a:cubicBezTo>
                    <a:cubicBezTo>
                      <a:pt x="4" y="13"/>
                      <a:pt x="4" y="13"/>
                      <a:pt x="4" y="13"/>
                    </a:cubicBezTo>
                    <a:cubicBezTo>
                      <a:pt x="32" y="0"/>
                      <a:pt x="32" y="0"/>
                      <a:pt x="32" y="0"/>
                    </a:cubicBezTo>
                    <a:cubicBezTo>
                      <a:pt x="211" y="2"/>
                      <a:pt x="211" y="2"/>
                      <a:pt x="211" y="2"/>
                    </a:cubicBezTo>
                    <a:cubicBezTo>
                      <a:pt x="221" y="2"/>
                      <a:pt x="231" y="7"/>
                      <a:pt x="237" y="15"/>
                    </a:cubicBezTo>
                    <a:cubicBezTo>
                      <a:pt x="243" y="24"/>
                      <a:pt x="245" y="35"/>
                      <a:pt x="241" y="45"/>
                    </a:cubicBezTo>
                    <a:lnTo>
                      <a:pt x="156" y="278"/>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1" name="Freeform 60"/>
              <p:cNvSpPr>
                <a:spLocks/>
              </p:cNvSpPr>
              <p:nvPr/>
            </p:nvSpPr>
            <p:spPr bwMode="auto">
              <a:xfrm>
                <a:off x="4661" y="2025"/>
                <a:ext cx="82" cy="40"/>
              </a:xfrm>
              <a:custGeom>
                <a:avLst/>
                <a:gdLst>
                  <a:gd name="T0" fmla="*/ 122 w 133"/>
                  <a:gd name="T1" fmla="*/ 31 h 66"/>
                  <a:gd name="T2" fmla="*/ 57 w 133"/>
                  <a:gd name="T3" fmla="*/ 1 h 66"/>
                  <a:gd name="T4" fmla="*/ 57 w 133"/>
                  <a:gd name="T5" fmla="*/ 1 h 66"/>
                  <a:gd name="T6" fmla="*/ 54 w 133"/>
                  <a:gd name="T7" fmla="*/ 0 h 66"/>
                  <a:gd name="T8" fmla="*/ 47 w 133"/>
                  <a:gd name="T9" fmla="*/ 6 h 66"/>
                  <a:gd name="T10" fmla="*/ 47 w 133"/>
                  <a:gd name="T11" fmla="*/ 6 h 66"/>
                  <a:gd name="T12" fmla="*/ 24 w 133"/>
                  <a:gd name="T13" fmla="*/ 22 h 66"/>
                  <a:gd name="T14" fmla="*/ 1 w 133"/>
                  <a:gd name="T15" fmla="*/ 8 h 66"/>
                  <a:gd name="T16" fmla="*/ 1 w 133"/>
                  <a:gd name="T17" fmla="*/ 54 h 66"/>
                  <a:gd name="T18" fmla="*/ 10 w 133"/>
                  <a:gd name="T19" fmla="*/ 63 h 66"/>
                  <a:gd name="T20" fmla="*/ 124 w 133"/>
                  <a:gd name="T21" fmla="*/ 64 h 66"/>
                  <a:gd name="T22" fmla="*/ 131 w 133"/>
                  <a:gd name="T23" fmla="*/ 57 h 66"/>
                  <a:gd name="T24" fmla="*/ 131 w 133"/>
                  <a:gd name="T25" fmla="*/ 42 h 66"/>
                  <a:gd name="T26" fmla="*/ 122 w 133"/>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66">
                    <a:moveTo>
                      <a:pt x="122" y="31"/>
                    </a:moveTo>
                    <a:cubicBezTo>
                      <a:pt x="112" y="26"/>
                      <a:pt x="57" y="1"/>
                      <a:pt x="57" y="1"/>
                    </a:cubicBezTo>
                    <a:cubicBezTo>
                      <a:pt x="57" y="1"/>
                      <a:pt x="57" y="1"/>
                      <a:pt x="57" y="1"/>
                    </a:cubicBezTo>
                    <a:cubicBezTo>
                      <a:pt x="56" y="0"/>
                      <a:pt x="55" y="0"/>
                      <a:pt x="54" y="0"/>
                    </a:cubicBezTo>
                    <a:cubicBezTo>
                      <a:pt x="51" y="0"/>
                      <a:pt x="48" y="2"/>
                      <a:pt x="47" y="6"/>
                    </a:cubicBezTo>
                    <a:cubicBezTo>
                      <a:pt x="47" y="6"/>
                      <a:pt x="47" y="6"/>
                      <a:pt x="47" y="6"/>
                    </a:cubicBezTo>
                    <a:cubicBezTo>
                      <a:pt x="46" y="11"/>
                      <a:pt x="39" y="22"/>
                      <a:pt x="24" y="22"/>
                    </a:cubicBezTo>
                    <a:cubicBezTo>
                      <a:pt x="1" y="8"/>
                      <a:pt x="1" y="8"/>
                      <a:pt x="1" y="8"/>
                    </a:cubicBezTo>
                    <a:cubicBezTo>
                      <a:pt x="1" y="54"/>
                      <a:pt x="1" y="54"/>
                      <a:pt x="1" y="54"/>
                    </a:cubicBezTo>
                    <a:cubicBezTo>
                      <a:pt x="1" y="54"/>
                      <a:pt x="0" y="63"/>
                      <a:pt x="10" y="63"/>
                    </a:cubicBezTo>
                    <a:cubicBezTo>
                      <a:pt x="124" y="64"/>
                      <a:pt x="124" y="64"/>
                      <a:pt x="124" y="64"/>
                    </a:cubicBezTo>
                    <a:cubicBezTo>
                      <a:pt x="124" y="64"/>
                      <a:pt x="131" y="66"/>
                      <a:pt x="131" y="57"/>
                    </a:cubicBezTo>
                    <a:cubicBezTo>
                      <a:pt x="131" y="42"/>
                      <a:pt x="131" y="42"/>
                      <a:pt x="131" y="42"/>
                    </a:cubicBezTo>
                    <a:cubicBezTo>
                      <a:pt x="131" y="42"/>
                      <a:pt x="133" y="37"/>
                      <a:pt x="122" y="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2" name="Freeform 61"/>
              <p:cNvSpPr>
                <a:spLocks/>
              </p:cNvSpPr>
              <p:nvPr/>
            </p:nvSpPr>
            <p:spPr bwMode="auto">
              <a:xfrm>
                <a:off x="4599" y="1877"/>
                <a:ext cx="111" cy="169"/>
              </a:xfrm>
              <a:custGeom>
                <a:avLst/>
                <a:gdLst>
                  <a:gd name="T0" fmla="*/ 141 w 182"/>
                  <a:gd name="T1" fmla="*/ 269 h 278"/>
                  <a:gd name="T2" fmla="*/ 121 w 182"/>
                  <a:gd name="T3" fmla="*/ 251 h 278"/>
                  <a:gd name="T4" fmla="*/ 182 w 182"/>
                  <a:gd name="T5" fmla="*/ 67 h 278"/>
                  <a:gd name="T6" fmla="*/ 49 w 182"/>
                  <a:gd name="T7" fmla="*/ 66 h 278"/>
                  <a:gd name="T8" fmla="*/ 25 w 182"/>
                  <a:gd name="T9" fmla="*/ 56 h 278"/>
                  <a:gd name="T10" fmla="*/ 17 w 182"/>
                  <a:gd name="T11" fmla="*/ 48 h 278"/>
                  <a:gd name="T12" fmla="*/ 21 w 182"/>
                  <a:gd name="T13" fmla="*/ 13 h 278"/>
                  <a:gd name="T14" fmla="*/ 49 w 182"/>
                  <a:gd name="T15" fmla="*/ 0 h 278"/>
                  <a:gd name="T16" fmla="*/ 32 w 182"/>
                  <a:gd name="T17" fmla="*/ 0 h 278"/>
                  <a:gd name="T18" fmla="*/ 4 w 182"/>
                  <a:gd name="T19" fmla="*/ 13 h 278"/>
                  <a:gd name="T20" fmla="*/ 0 w 182"/>
                  <a:gd name="T21" fmla="*/ 48 h 278"/>
                  <a:gd name="T22" fmla="*/ 8 w 182"/>
                  <a:gd name="T23" fmla="*/ 56 h 278"/>
                  <a:gd name="T24" fmla="*/ 31 w 182"/>
                  <a:gd name="T25" fmla="*/ 66 h 278"/>
                  <a:gd name="T26" fmla="*/ 165 w 182"/>
                  <a:gd name="T27" fmla="*/ 67 h 278"/>
                  <a:gd name="T28" fmla="*/ 103 w 182"/>
                  <a:gd name="T29" fmla="*/ 251 h 278"/>
                  <a:gd name="T30" fmla="*/ 124 w 182"/>
                  <a:gd name="T31" fmla="*/ 269 h 278"/>
                  <a:gd name="T32" fmla="*/ 156 w 182"/>
                  <a:gd name="T33" fmla="*/ 278 h 278"/>
                  <a:gd name="T34" fmla="*/ 158 w 182"/>
                  <a:gd name="T35" fmla="*/ 274 h 278"/>
                  <a:gd name="T36" fmla="*/ 141 w 182"/>
                  <a:gd name="T37" fmla="*/ 26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278">
                    <a:moveTo>
                      <a:pt x="141" y="269"/>
                    </a:moveTo>
                    <a:cubicBezTo>
                      <a:pt x="121" y="251"/>
                      <a:pt x="121" y="251"/>
                      <a:pt x="121" y="251"/>
                    </a:cubicBezTo>
                    <a:cubicBezTo>
                      <a:pt x="182" y="67"/>
                      <a:pt x="182" y="67"/>
                      <a:pt x="182" y="67"/>
                    </a:cubicBezTo>
                    <a:cubicBezTo>
                      <a:pt x="49" y="66"/>
                      <a:pt x="49" y="66"/>
                      <a:pt x="49" y="66"/>
                    </a:cubicBezTo>
                    <a:cubicBezTo>
                      <a:pt x="40" y="66"/>
                      <a:pt x="32" y="62"/>
                      <a:pt x="25" y="56"/>
                    </a:cubicBezTo>
                    <a:cubicBezTo>
                      <a:pt x="17" y="48"/>
                      <a:pt x="17" y="48"/>
                      <a:pt x="17" y="48"/>
                    </a:cubicBezTo>
                    <a:cubicBezTo>
                      <a:pt x="21" y="13"/>
                      <a:pt x="21" y="13"/>
                      <a:pt x="21" y="13"/>
                    </a:cubicBezTo>
                    <a:cubicBezTo>
                      <a:pt x="49" y="0"/>
                      <a:pt x="49" y="0"/>
                      <a:pt x="49" y="0"/>
                    </a:cubicBezTo>
                    <a:cubicBezTo>
                      <a:pt x="32" y="0"/>
                      <a:pt x="32" y="0"/>
                      <a:pt x="32" y="0"/>
                    </a:cubicBezTo>
                    <a:cubicBezTo>
                      <a:pt x="4" y="13"/>
                      <a:pt x="4" y="13"/>
                      <a:pt x="4" y="13"/>
                    </a:cubicBezTo>
                    <a:cubicBezTo>
                      <a:pt x="0" y="48"/>
                      <a:pt x="0" y="48"/>
                      <a:pt x="0" y="48"/>
                    </a:cubicBezTo>
                    <a:cubicBezTo>
                      <a:pt x="8" y="56"/>
                      <a:pt x="8" y="56"/>
                      <a:pt x="8" y="56"/>
                    </a:cubicBezTo>
                    <a:cubicBezTo>
                      <a:pt x="14" y="62"/>
                      <a:pt x="23" y="66"/>
                      <a:pt x="31" y="66"/>
                    </a:cubicBezTo>
                    <a:cubicBezTo>
                      <a:pt x="165" y="67"/>
                      <a:pt x="165" y="67"/>
                      <a:pt x="165" y="67"/>
                    </a:cubicBezTo>
                    <a:cubicBezTo>
                      <a:pt x="103" y="251"/>
                      <a:pt x="103" y="251"/>
                      <a:pt x="103" y="251"/>
                    </a:cubicBezTo>
                    <a:cubicBezTo>
                      <a:pt x="124" y="269"/>
                      <a:pt x="124" y="269"/>
                      <a:pt x="124" y="269"/>
                    </a:cubicBezTo>
                    <a:cubicBezTo>
                      <a:pt x="156" y="278"/>
                      <a:pt x="156" y="278"/>
                      <a:pt x="156" y="278"/>
                    </a:cubicBezTo>
                    <a:cubicBezTo>
                      <a:pt x="158" y="274"/>
                      <a:pt x="158" y="274"/>
                      <a:pt x="158" y="274"/>
                    </a:cubicBezTo>
                    <a:lnTo>
                      <a:pt x="141" y="26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3" name="Freeform 62"/>
              <p:cNvSpPr>
                <a:spLocks/>
              </p:cNvSpPr>
              <p:nvPr/>
            </p:nvSpPr>
            <p:spPr bwMode="auto">
              <a:xfrm>
                <a:off x="4666" y="1684"/>
                <a:ext cx="17" cy="13"/>
              </a:xfrm>
              <a:custGeom>
                <a:avLst/>
                <a:gdLst>
                  <a:gd name="T0" fmla="*/ 4 w 28"/>
                  <a:gd name="T1" fmla="*/ 0 h 21"/>
                  <a:gd name="T2" fmla="*/ 0 w 28"/>
                  <a:gd name="T3" fmla="*/ 0 h 21"/>
                  <a:gd name="T4" fmla="*/ 27 w 28"/>
                  <a:gd name="T5" fmla="*/ 21 h 21"/>
                  <a:gd name="T6" fmla="*/ 28 w 28"/>
                  <a:gd name="T7" fmla="*/ 18 h 21"/>
                  <a:gd name="T8" fmla="*/ 4 w 28"/>
                  <a:gd name="T9" fmla="*/ 0 h 21"/>
                </a:gdLst>
                <a:ahLst/>
                <a:cxnLst>
                  <a:cxn ang="0">
                    <a:pos x="T0" y="T1"/>
                  </a:cxn>
                  <a:cxn ang="0">
                    <a:pos x="T2" y="T3"/>
                  </a:cxn>
                  <a:cxn ang="0">
                    <a:pos x="T4" y="T5"/>
                  </a:cxn>
                  <a:cxn ang="0">
                    <a:pos x="T6" y="T7"/>
                  </a:cxn>
                  <a:cxn ang="0">
                    <a:pos x="T8" y="T9"/>
                  </a:cxn>
                </a:cxnLst>
                <a:rect l="0" t="0" r="r" b="b"/>
                <a:pathLst>
                  <a:path w="28" h="21">
                    <a:moveTo>
                      <a:pt x="4" y="0"/>
                    </a:moveTo>
                    <a:cubicBezTo>
                      <a:pt x="0" y="0"/>
                      <a:pt x="0" y="0"/>
                      <a:pt x="0" y="0"/>
                    </a:cubicBezTo>
                    <a:cubicBezTo>
                      <a:pt x="0" y="0"/>
                      <a:pt x="14" y="18"/>
                      <a:pt x="27" y="21"/>
                    </a:cubicBezTo>
                    <a:cubicBezTo>
                      <a:pt x="28" y="18"/>
                      <a:pt x="28" y="18"/>
                      <a:pt x="28" y="18"/>
                    </a:cubicBezTo>
                    <a:cubicBezTo>
                      <a:pt x="15" y="13"/>
                      <a:pt x="6" y="2"/>
                      <a:pt x="4" y="0"/>
                    </a:cubicBez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4" name="Freeform 63"/>
              <p:cNvSpPr>
                <a:spLocks/>
              </p:cNvSpPr>
              <p:nvPr/>
            </p:nvSpPr>
            <p:spPr bwMode="auto">
              <a:xfrm>
                <a:off x="4668" y="1684"/>
                <a:ext cx="15" cy="11"/>
              </a:xfrm>
              <a:custGeom>
                <a:avLst/>
                <a:gdLst>
                  <a:gd name="T0" fmla="*/ 24 w 25"/>
                  <a:gd name="T1" fmla="*/ 18 h 18"/>
                  <a:gd name="T2" fmla="*/ 25 w 25"/>
                  <a:gd name="T3" fmla="*/ 2 h 18"/>
                  <a:gd name="T4" fmla="*/ 0 w 25"/>
                  <a:gd name="T5" fmla="*/ 0 h 18"/>
                  <a:gd name="T6" fmla="*/ 24 w 25"/>
                  <a:gd name="T7" fmla="*/ 18 h 18"/>
                </a:gdLst>
                <a:ahLst/>
                <a:cxnLst>
                  <a:cxn ang="0">
                    <a:pos x="T0" y="T1"/>
                  </a:cxn>
                  <a:cxn ang="0">
                    <a:pos x="T2" y="T3"/>
                  </a:cxn>
                  <a:cxn ang="0">
                    <a:pos x="T4" y="T5"/>
                  </a:cxn>
                  <a:cxn ang="0">
                    <a:pos x="T6" y="T7"/>
                  </a:cxn>
                </a:cxnLst>
                <a:rect l="0" t="0" r="r" b="b"/>
                <a:pathLst>
                  <a:path w="25" h="18">
                    <a:moveTo>
                      <a:pt x="24" y="18"/>
                    </a:moveTo>
                    <a:cubicBezTo>
                      <a:pt x="25" y="2"/>
                      <a:pt x="25" y="2"/>
                      <a:pt x="25" y="2"/>
                    </a:cubicBezTo>
                    <a:cubicBezTo>
                      <a:pt x="0" y="0"/>
                      <a:pt x="0" y="0"/>
                      <a:pt x="0" y="0"/>
                    </a:cubicBezTo>
                    <a:cubicBezTo>
                      <a:pt x="2" y="2"/>
                      <a:pt x="11" y="13"/>
                      <a:pt x="24"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5" name="Freeform 64"/>
              <p:cNvSpPr>
                <a:spLocks/>
              </p:cNvSpPr>
              <p:nvPr/>
            </p:nvSpPr>
            <p:spPr bwMode="auto">
              <a:xfrm>
                <a:off x="4653" y="1722"/>
                <a:ext cx="22" cy="31"/>
              </a:xfrm>
              <a:custGeom>
                <a:avLst/>
                <a:gdLst>
                  <a:gd name="T0" fmla="*/ 22 w 22"/>
                  <a:gd name="T1" fmla="*/ 31 h 31"/>
                  <a:gd name="T2" fmla="*/ 13 w 22"/>
                  <a:gd name="T3" fmla="*/ 6 h 31"/>
                  <a:gd name="T4" fmla="*/ 0 w 22"/>
                  <a:gd name="T5" fmla="*/ 0 h 31"/>
                  <a:gd name="T6" fmla="*/ 0 w 22"/>
                  <a:gd name="T7" fmla="*/ 11 h 31"/>
                  <a:gd name="T8" fmla="*/ 22 w 22"/>
                  <a:gd name="T9" fmla="*/ 31 h 31"/>
                </a:gdLst>
                <a:ahLst/>
                <a:cxnLst>
                  <a:cxn ang="0">
                    <a:pos x="T0" y="T1"/>
                  </a:cxn>
                  <a:cxn ang="0">
                    <a:pos x="T2" y="T3"/>
                  </a:cxn>
                  <a:cxn ang="0">
                    <a:pos x="T4" y="T5"/>
                  </a:cxn>
                  <a:cxn ang="0">
                    <a:pos x="T6" y="T7"/>
                  </a:cxn>
                  <a:cxn ang="0">
                    <a:pos x="T8" y="T9"/>
                  </a:cxn>
                </a:cxnLst>
                <a:rect l="0" t="0" r="r" b="b"/>
                <a:pathLst>
                  <a:path w="22" h="31">
                    <a:moveTo>
                      <a:pt x="22" y="31"/>
                    </a:moveTo>
                    <a:lnTo>
                      <a:pt x="13" y="6"/>
                    </a:lnTo>
                    <a:lnTo>
                      <a:pt x="0" y="0"/>
                    </a:lnTo>
                    <a:lnTo>
                      <a:pt x="0" y="11"/>
                    </a:lnTo>
                    <a:lnTo>
                      <a:pt x="22"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6" name="Freeform 65"/>
              <p:cNvSpPr>
                <a:spLocks/>
              </p:cNvSpPr>
              <p:nvPr/>
            </p:nvSpPr>
            <p:spPr bwMode="auto">
              <a:xfrm>
                <a:off x="4595" y="1717"/>
                <a:ext cx="97" cy="169"/>
              </a:xfrm>
              <a:custGeom>
                <a:avLst/>
                <a:gdLst>
                  <a:gd name="T0" fmla="*/ 11 w 159"/>
                  <a:gd name="T1" fmla="*/ 276 h 278"/>
                  <a:gd name="T2" fmla="*/ 148 w 159"/>
                  <a:gd name="T3" fmla="*/ 278 h 278"/>
                  <a:gd name="T4" fmla="*/ 139 w 159"/>
                  <a:gd name="T5" fmla="*/ 86 h 278"/>
                  <a:gd name="T6" fmla="*/ 104 w 159"/>
                  <a:gd name="T7" fmla="*/ 27 h 278"/>
                  <a:gd name="T8" fmla="*/ 73 w 159"/>
                  <a:gd name="T9" fmla="*/ 16 h 278"/>
                  <a:gd name="T10" fmla="*/ 36 w 159"/>
                  <a:gd name="T11" fmla="*/ 25 h 278"/>
                  <a:gd name="T12" fmla="*/ 2 w 159"/>
                  <a:gd name="T13" fmla="*/ 200 h 278"/>
                  <a:gd name="T14" fmla="*/ 11 w 159"/>
                  <a:gd name="T15" fmla="*/ 276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 y="276"/>
                    </a:moveTo>
                    <a:cubicBezTo>
                      <a:pt x="148" y="278"/>
                      <a:pt x="148" y="278"/>
                      <a:pt x="148" y="278"/>
                    </a:cubicBezTo>
                    <a:cubicBezTo>
                      <a:pt x="159" y="214"/>
                      <a:pt x="144" y="102"/>
                      <a:pt x="139" y="86"/>
                    </a:cubicBezTo>
                    <a:cubicBezTo>
                      <a:pt x="134" y="69"/>
                      <a:pt x="122" y="39"/>
                      <a:pt x="104" y="27"/>
                    </a:cubicBezTo>
                    <a:cubicBezTo>
                      <a:pt x="95" y="20"/>
                      <a:pt x="85" y="16"/>
                      <a:pt x="73" y="16"/>
                    </a:cubicBezTo>
                    <a:cubicBezTo>
                      <a:pt x="63" y="16"/>
                      <a:pt x="71" y="0"/>
                      <a:pt x="36" y="25"/>
                    </a:cubicBezTo>
                    <a:cubicBezTo>
                      <a:pt x="0" y="50"/>
                      <a:pt x="2" y="200"/>
                      <a:pt x="2" y="200"/>
                    </a:cubicBezTo>
                    <a:cubicBezTo>
                      <a:pt x="1" y="229"/>
                      <a:pt x="6" y="260"/>
                      <a:pt x="11" y="276"/>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7" name="Freeform 66"/>
              <p:cNvSpPr>
                <a:spLocks/>
              </p:cNvSpPr>
              <p:nvPr/>
            </p:nvSpPr>
            <p:spPr bwMode="auto">
              <a:xfrm>
                <a:off x="4624" y="1700"/>
                <a:ext cx="42" cy="31"/>
              </a:xfrm>
              <a:custGeom>
                <a:avLst/>
                <a:gdLst>
                  <a:gd name="T0" fmla="*/ 42 w 42"/>
                  <a:gd name="T1" fmla="*/ 31 h 31"/>
                  <a:gd name="T2" fmla="*/ 3 w 42"/>
                  <a:gd name="T3" fmla="*/ 18 h 31"/>
                  <a:gd name="T4" fmla="*/ 0 w 42"/>
                  <a:gd name="T5" fmla="*/ 0 h 31"/>
                  <a:gd name="T6" fmla="*/ 35 w 42"/>
                  <a:gd name="T7" fmla="*/ 8 h 31"/>
                  <a:gd name="T8" fmla="*/ 42 w 42"/>
                  <a:gd name="T9" fmla="*/ 31 h 31"/>
                </a:gdLst>
                <a:ahLst/>
                <a:cxnLst>
                  <a:cxn ang="0">
                    <a:pos x="T0" y="T1"/>
                  </a:cxn>
                  <a:cxn ang="0">
                    <a:pos x="T2" y="T3"/>
                  </a:cxn>
                  <a:cxn ang="0">
                    <a:pos x="T4" y="T5"/>
                  </a:cxn>
                  <a:cxn ang="0">
                    <a:pos x="T6" y="T7"/>
                  </a:cxn>
                  <a:cxn ang="0">
                    <a:pos x="T8" y="T9"/>
                  </a:cxn>
                </a:cxnLst>
                <a:rect l="0" t="0" r="r" b="b"/>
                <a:pathLst>
                  <a:path w="42" h="31">
                    <a:moveTo>
                      <a:pt x="42" y="31"/>
                    </a:moveTo>
                    <a:lnTo>
                      <a:pt x="3" y="18"/>
                    </a:lnTo>
                    <a:lnTo>
                      <a:pt x="0" y="0"/>
                    </a:lnTo>
                    <a:lnTo>
                      <a:pt x="35" y="8"/>
                    </a:lnTo>
                    <a:lnTo>
                      <a:pt x="42" y="31"/>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8" name="Freeform 67"/>
              <p:cNvSpPr>
                <a:spLocks/>
              </p:cNvSpPr>
              <p:nvPr/>
            </p:nvSpPr>
            <p:spPr bwMode="auto">
              <a:xfrm>
                <a:off x="4632" y="1704"/>
                <a:ext cx="29" cy="13"/>
              </a:xfrm>
              <a:custGeom>
                <a:avLst/>
                <a:gdLst>
                  <a:gd name="T0" fmla="*/ 5 w 48"/>
                  <a:gd name="T1" fmla="*/ 0 h 20"/>
                  <a:gd name="T2" fmla="*/ 48 w 48"/>
                  <a:gd name="T3" fmla="*/ 20 h 20"/>
                  <a:gd name="T4" fmla="*/ 46 w 48"/>
                  <a:gd name="T5" fmla="*/ 11 h 20"/>
                </a:gdLst>
                <a:ahLst/>
                <a:cxnLst>
                  <a:cxn ang="0">
                    <a:pos x="T0" y="T1"/>
                  </a:cxn>
                  <a:cxn ang="0">
                    <a:pos x="T2" y="T3"/>
                  </a:cxn>
                  <a:cxn ang="0">
                    <a:pos x="T4" y="T5"/>
                  </a:cxn>
                </a:cxnLst>
                <a:rect l="0" t="0" r="r" b="b"/>
                <a:pathLst>
                  <a:path w="48" h="20">
                    <a:moveTo>
                      <a:pt x="5" y="0"/>
                    </a:moveTo>
                    <a:cubicBezTo>
                      <a:pt x="5" y="0"/>
                      <a:pt x="0" y="19"/>
                      <a:pt x="48" y="20"/>
                    </a:cubicBezTo>
                    <a:cubicBezTo>
                      <a:pt x="46" y="11"/>
                      <a:pt x="45" y="9"/>
                      <a:pt x="46" y="11"/>
                    </a:cubicBezTo>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9" name="Freeform 68"/>
              <p:cNvSpPr>
                <a:spLocks noEditPoints="1"/>
              </p:cNvSpPr>
              <p:nvPr/>
            </p:nvSpPr>
            <p:spPr bwMode="auto">
              <a:xfrm>
                <a:off x="4625" y="1646"/>
                <a:ext cx="71" cy="68"/>
              </a:xfrm>
              <a:custGeom>
                <a:avLst/>
                <a:gdLst>
                  <a:gd name="T0" fmla="*/ 107 w 115"/>
                  <a:gd name="T1" fmla="*/ 38 h 111"/>
                  <a:gd name="T2" fmla="*/ 86 w 115"/>
                  <a:gd name="T3" fmla="*/ 8 h 111"/>
                  <a:gd name="T4" fmla="*/ 85 w 115"/>
                  <a:gd name="T5" fmla="*/ 2 h 111"/>
                  <a:gd name="T6" fmla="*/ 85 w 115"/>
                  <a:gd name="T7" fmla="*/ 2 h 111"/>
                  <a:gd name="T8" fmla="*/ 53 w 115"/>
                  <a:gd name="T9" fmla="*/ 0 h 111"/>
                  <a:gd name="T10" fmla="*/ 40 w 115"/>
                  <a:gd name="T11" fmla="*/ 22 h 111"/>
                  <a:gd name="T12" fmla="*/ 42 w 115"/>
                  <a:gd name="T13" fmla="*/ 35 h 111"/>
                  <a:gd name="T14" fmla="*/ 33 w 115"/>
                  <a:gd name="T15" fmla="*/ 35 h 111"/>
                  <a:gd name="T16" fmla="*/ 17 w 115"/>
                  <a:gd name="T17" fmla="*/ 25 h 111"/>
                  <a:gd name="T18" fmla="*/ 13 w 115"/>
                  <a:gd name="T19" fmla="*/ 57 h 111"/>
                  <a:gd name="T20" fmla="*/ 16 w 115"/>
                  <a:gd name="T21" fmla="*/ 62 h 111"/>
                  <a:gd name="T22" fmla="*/ 16 w 115"/>
                  <a:gd name="T23" fmla="*/ 62 h 111"/>
                  <a:gd name="T24" fmla="*/ 16 w 115"/>
                  <a:gd name="T25" fmla="*/ 62 h 111"/>
                  <a:gd name="T26" fmla="*/ 0 w 115"/>
                  <a:gd name="T27" fmla="*/ 95 h 111"/>
                  <a:gd name="T28" fmla="*/ 0 w 115"/>
                  <a:gd name="T29" fmla="*/ 95 h 111"/>
                  <a:gd name="T30" fmla="*/ 0 w 115"/>
                  <a:gd name="T31" fmla="*/ 95 h 111"/>
                  <a:gd name="T32" fmla="*/ 0 w 115"/>
                  <a:gd name="T33" fmla="*/ 95 h 111"/>
                  <a:gd name="T34" fmla="*/ 0 w 115"/>
                  <a:gd name="T35" fmla="*/ 95 h 111"/>
                  <a:gd name="T36" fmla="*/ 75 w 115"/>
                  <a:gd name="T37" fmla="*/ 107 h 111"/>
                  <a:gd name="T38" fmla="*/ 92 w 115"/>
                  <a:gd name="T39" fmla="*/ 99 h 111"/>
                  <a:gd name="T40" fmla="*/ 93 w 115"/>
                  <a:gd name="T41" fmla="*/ 83 h 111"/>
                  <a:gd name="T42" fmla="*/ 66 w 115"/>
                  <a:gd name="T43" fmla="*/ 62 h 111"/>
                  <a:gd name="T44" fmla="*/ 70 w 115"/>
                  <a:gd name="T45" fmla="*/ 62 h 111"/>
                  <a:gd name="T46" fmla="*/ 70 w 115"/>
                  <a:gd name="T47" fmla="*/ 62 h 111"/>
                  <a:gd name="T48" fmla="*/ 95 w 115"/>
                  <a:gd name="T49" fmla="*/ 64 h 111"/>
                  <a:gd name="T50" fmla="*/ 95 w 115"/>
                  <a:gd name="T51" fmla="*/ 51 h 111"/>
                  <a:gd name="T52" fmla="*/ 107 w 115"/>
                  <a:gd name="T53" fmla="*/ 38 h 111"/>
                  <a:gd name="T54" fmla="*/ 76 w 115"/>
                  <a:gd name="T55" fmla="*/ 32 h 111"/>
                  <a:gd name="T56" fmla="*/ 70 w 115"/>
                  <a:gd name="T57" fmla="*/ 31 h 111"/>
                  <a:gd name="T58" fmla="*/ 69 w 115"/>
                  <a:gd name="T59" fmla="*/ 28 h 111"/>
                  <a:gd name="T60" fmla="*/ 71 w 115"/>
                  <a:gd name="T61" fmla="*/ 22 h 111"/>
                  <a:gd name="T62" fmla="*/ 73 w 115"/>
                  <a:gd name="T63" fmla="*/ 21 h 111"/>
                  <a:gd name="T64" fmla="*/ 80 w 115"/>
                  <a:gd name="T65" fmla="*/ 25 h 111"/>
                  <a:gd name="T66" fmla="*/ 76 w 115"/>
                  <a:gd name="T67" fmla="*/ 3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111">
                    <a:moveTo>
                      <a:pt x="107" y="38"/>
                    </a:moveTo>
                    <a:cubicBezTo>
                      <a:pt x="105" y="36"/>
                      <a:pt x="87" y="13"/>
                      <a:pt x="86" y="8"/>
                    </a:cubicBezTo>
                    <a:cubicBezTo>
                      <a:pt x="86" y="6"/>
                      <a:pt x="86" y="4"/>
                      <a:pt x="85" y="2"/>
                    </a:cubicBezTo>
                    <a:cubicBezTo>
                      <a:pt x="85" y="2"/>
                      <a:pt x="85" y="2"/>
                      <a:pt x="85" y="2"/>
                    </a:cubicBezTo>
                    <a:cubicBezTo>
                      <a:pt x="72" y="6"/>
                      <a:pt x="61" y="4"/>
                      <a:pt x="53" y="0"/>
                    </a:cubicBezTo>
                    <a:cubicBezTo>
                      <a:pt x="46" y="8"/>
                      <a:pt x="42" y="17"/>
                      <a:pt x="40" y="22"/>
                    </a:cubicBezTo>
                    <a:cubicBezTo>
                      <a:pt x="41" y="28"/>
                      <a:pt x="42" y="33"/>
                      <a:pt x="42" y="35"/>
                    </a:cubicBezTo>
                    <a:cubicBezTo>
                      <a:pt x="42" y="41"/>
                      <a:pt x="33" y="35"/>
                      <a:pt x="33" y="35"/>
                    </a:cubicBezTo>
                    <a:cubicBezTo>
                      <a:pt x="33" y="35"/>
                      <a:pt x="24" y="28"/>
                      <a:pt x="17" y="25"/>
                    </a:cubicBezTo>
                    <a:cubicBezTo>
                      <a:pt x="10" y="30"/>
                      <a:pt x="12" y="49"/>
                      <a:pt x="13" y="57"/>
                    </a:cubicBezTo>
                    <a:cubicBezTo>
                      <a:pt x="15" y="60"/>
                      <a:pt x="16" y="62"/>
                      <a:pt x="16" y="62"/>
                    </a:cubicBezTo>
                    <a:cubicBezTo>
                      <a:pt x="16" y="62"/>
                      <a:pt x="16" y="62"/>
                      <a:pt x="16" y="62"/>
                    </a:cubicBezTo>
                    <a:cubicBezTo>
                      <a:pt x="16" y="62"/>
                      <a:pt x="16" y="62"/>
                      <a:pt x="16" y="62"/>
                    </a:cubicBezTo>
                    <a:cubicBezTo>
                      <a:pt x="16" y="62"/>
                      <a:pt x="17" y="90"/>
                      <a:pt x="0" y="95"/>
                    </a:cubicBezTo>
                    <a:cubicBezTo>
                      <a:pt x="0" y="95"/>
                      <a:pt x="0" y="95"/>
                      <a:pt x="0" y="95"/>
                    </a:cubicBezTo>
                    <a:cubicBezTo>
                      <a:pt x="0" y="95"/>
                      <a:pt x="0" y="95"/>
                      <a:pt x="0" y="95"/>
                    </a:cubicBezTo>
                    <a:cubicBezTo>
                      <a:pt x="0" y="95"/>
                      <a:pt x="0" y="95"/>
                      <a:pt x="0" y="95"/>
                    </a:cubicBezTo>
                    <a:cubicBezTo>
                      <a:pt x="0" y="95"/>
                      <a:pt x="0" y="95"/>
                      <a:pt x="0" y="95"/>
                    </a:cubicBezTo>
                    <a:cubicBezTo>
                      <a:pt x="26" y="111"/>
                      <a:pt x="60" y="107"/>
                      <a:pt x="75" y="107"/>
                    </a:cubicBezTo>
                    <a:cubicBezTo>
                      <a:pt x="92" y="108"/>
                      <a:pt x="92" y="99"/>
                      <a:pt x="92" y="99"/>
                    </a:cubicBezTo>
                    <a:cubicBezTo>
                      <a:pt x="93" y="83"/>
                      <a:pt x="93" y="83"/>
                      <a:pt x="93" y="83"/>
                    </a:cubicBezTo>
                    <a:cubicBezTo>
                      <a:pt x="80" y="80"/>
                      <a:pt x="66" y="62"/>
                      <a:pt x="66" y="62"/>
                    </a:cubicBezTo>
                    <a:cubicBezTo>
                      <a:pt x="70" y="62"/>
                      <a:pt x="70" y="62"/>
                      <a:pt x="70" y="62"/>
                    </a:cubicBezTo>
                    <a:cubicBezTo>
                      <a:pt x="70" y="62"/>
                      <a:pt x="70" y="62"/>
                      <a:pt x="70" y="62"/>
                    </a:cubicBezTo>
                    <a:cubicBezTo>
                      <a:pt x="95" y="64"/>
                      <a:pt x="95" y="64"/>
                      <a:pt x="95" y="64"/>
                    </a:cubicBezTo>
                    <a:cubicBezTo>
                      <a:pt x="95" y="51"/>
                      <a:pt x="95" y="51"/>
                      <a:pt x="95" y="51"/>
                    </a:cubicBezTo>
                    <a:cubicBezTo>
                      <a:pt x="115" y="47"/>
                      <a:pt x="108" y="41"/>
                      <a:pt x="107" y="38"/>
                    </a:cubicBezTo>
                    <a:close/>
                    <a:moveTo>
                      <a:pt x="76" y="32"/>
                    </a:moveTo>
                    <a:cubicBezTo>
                      <a:pt x="74" y="33"/>
                      <a:pt x="72" y="32"/>
                      <a:pt x="70" y="31"/>
                    </a:cubicBezTo>
                    <a:cubicBezTo>
                      <a:pt x="69" y="30"/>
                      <a:pt x="69" y="29"/>
                      <a:pt x="69" y="28"/>
                    </a:cubicBezTo>
                    <a:cubicBezTo>
                      <a:pt x="68" y="25"/>
                      <a:pt x="69" y="23"/>
                      <a:pt x="71" y="22"/>
                    </a:cubicBezTo>
                    <a:cubicBezTo>
                      <a:pt x="72" y="21"/>
                      <a:pt x="72" y="21"/>
                      <a:pt x="73" y="21"/>
                    </a:cubicBezTo>
                    <a:cubicBezTo>
                      <a:pt x="76" y="20"/>
                      <a:pt x="79" y="22"/>
                      <a:pt x="80" y="25"/>
                    </a:cubicBezTo>
                    <a:cubicBezTo>
                      <a:pt x="81" y="28"/>
                      <a:pt x="79" y="32"/>
                      <a:pt x="76" y="32"/>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0" name="Freeform 69"/>
              <p:cNvSpPr>
                <a:spLocks/>
              </p:cNvSpPr>
              <p:nvPr/>
            </p:nvSpPr>
            <p:spPr bwMode="auto">
              <a:xfrm>
                <a:off x="4641" y="1670"/>
                <a:ext cx="23" cy="23"/>
              </a:xfrm>
              <a:custGeom>
                <a:avLst/>
                <a:gdLst>
                  <a:gd name="T0" fmla="*/ 37 w 38"/>
                  <a:gd name="T1" fmla="*/ 17 h 38"/>
                  <a:gd name="T2" fmla="*/ 22 w 38"/>
                  <a:gd name="T3" fmla="*/ 37 h 38"/>
                  <a:gd name="T4" fmla="*/ 2 w 38"/>
                  <a:gd name="T5" fmla="*/ 22 h 38"/>
                  <a:gd name="T6" fmla="*/ 17 w 38"/>
                  <a:gd name="T7" fmla="*/ 2 h 38"/>
                  <a:gd name="T8" fmla="*/ 37 w 38"/>
                  <a:gd name="T9" fmla="*/ 17 h 38"/>
                </a:gdLst>
                <a:ahLst/>
                <a:cxnLst>
                  <a:cxn ang="0">
                    <a:pos x="T0" y="T1"/>
                  </a:cxn>
                  <a:cxn ang="0">
                    <a:pos x="T2" y="T3"/>
                  </a:cxn>
                  <a:cxn ang="0">
                    <a:pos x="T4" y="T5"/>
                  </a:cxn>
                  <a:cxn ang="0">
                    <a:pos x="T6" y="T7"/>
                  </a:cxn>
                  <a:cxn ang="0">
                    <a:pos x="T8" y="T9"/>
                  </a:cxn>
                </a:cxnLst>
                <a:rect l="0" t="0" r="r" b="b"/>
                <a:pathLst>
                  <a:path w="38" h="38">
                    <a:moveTo>
                      <a:pt x="37" y="17"/>
                    </a:moveTo>
                    <a:cubicBezTo>
                      <a:pt x="38" y="26"/>
                      <a:pt x="31" y="35"/>
                      <a:pt x="22" y="37"/>
                    </a:cubicBezTo>
                    <a:cubicBezTo>
                      <a:pt x="12" y="38"/>
                      <a:pt x="3" y="32"/>
                      <a:pt x="2" y="22"/>
                    </a:cubicBezTo>
                    <a:cubicBezTo>
                      <a:pt x="0" y="12"/>
                      <a:pt x="7" y="3"/>
                      <a:pt x="17" y="2"/>
                    </a:cubicBezTo>
                    <a:cubicBezTo>
                      <a:pt x="26" y="0"/>
                      <a:pt x="35" y="7"/>
                      <a:pt x="37" y="1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1" name="Freeform 70"/>
              <p:cNvSpPr>
                <a:spLocks/>
              </p:cNvSpPr>
              <p:nvPr/>
            </p:nvSpPr>
            <p:spPr bwMode="auto">
              <a:xfrm>
                <a:off x="4668" y="1684"/>
                <a:ext cx="15" cy="1"/>
              </a:xfrm>
              <a:custGeom>
                <a:avLst/>
                <a:gdLst>
                  <a:gd name="T0" fmla="*/ 0 w 25"/>
                  <a:gd name="T1" fmla="*/ 0 h 2"/>
                  <a:gd name="T2" fmla="*/ 25 w 25"/>
                  <a:gd name="T3" fmla="*/ 2 h 2"/>
                  <a:gd name="T4" fmla="*/ 25 w 25"/>
                  <a:gd name="T5" fmla="*/ 2 h 2"/>
                  <a:gd name="T6" fmla="*/ 0 w 25"/>
                  <a:gd name="T7" fmla="*/ 0 h 2"/>
                  <a:gd name="T8" fmla="*/ 0 w 25"/>
                  <a:gd name="T9" fmla="*/ 0 h 2"/>
                </a:gdLst>
                <a:ahLst/>
                <a:cxnLst>
                  <a:cxn ang="0">
                    <a:pos x="T0" y="T1"/>
                  </a:cxn>
                  <a:cxn ang="0">
                    <a:pos x="T2" y="T3"/>
                  </a:cxn>
                  <a:cxn ang="0">
                    <a:pos x="T4" y="T5"/>
                  </a:cxn>
                  <a:cxn ang="0">
                    <a:pos x="T6" y="T7"/>
                  </a:cxn>
                  <a:cxn ang="0">
                    <a:pos x="T8" y="T9"/>
                  </a:cxn>
                </a:cxnLst>
                <a:rect l="0" t="0" r="r" b="b"/>
                <a:pathLst>
                  <a:path w="25" h="2">
                    <a:moveTo>
                      <a:pt x="0" y="0"/>
                    </a:moveTo>
                    <a:cubicBezTo>
                      <a:pt x="25" y="2"/>
                      <a:pt x="25" y="2"/>
                      <a:pt x="25" y="2"/>
                    </a:cubicBezTo>
                    <a:cubicBezTo>
                      <a:pt x="25" y="2"/>
                      <a:pt x="25" y="2"/>
                      <a:pt x="25" y="2"/>
                    </a:cubicBezTo>
                    <a:cubicBezTo>
                      <a:pt x="0" y="0"/>
                      <a:pt x="0" y="0"/>
                      <a:pt x="0" y="0"/>
                    </a:cubicBezTo>
                    <a:cubicBezTo>
                      <a:pt x="0" y="0"/>
                      <a:pt x="0" y="0"/>
                      <a:pt x="0" y="0"/>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2" name="Freeform 71"/>
              <p:cNvSpPr>
                <a:spLocks/>
              </p:cNvSpPr>
              <p:nvPr/>
            </p:nvSpPr>
            <p:spPr bwMode="auto">
              <a:xfrm>
                <a:off x="4667" y="1658"/>
                <a:ext cx="8" cy="8"/>
              </a:xfrm>
              <a:custGeom>
                <a:avLst/>
                <a:gdLst>
                  <a:gd name="T0" fmla="*/ 3 w 13"/>
                  <a:gd name="T1" fmla="*/ 2 h 13"/>
                  <a:gd name="T2" fmla="*/ 5 w 13"/>
                  <a:gd name="T3" fmla="*/ 1 h 13"/>
                  <a:gd name="T4" fmla="*/ 12 w 13"/>
                  <a:gd name="T5" fmla="*/ 5 h 13"/>
                  <a:gd name="T6" fmla="*/ 8 w 13"/>
                  <a:gd name="T7" fmla="*/ 12 h 13"/>
                  <a:gd name="T8" fmla="*/ 2 w 13"/>
                  <a:gd name="T9" fmla="*/ 11 h 13"/>
                  <a:gd name="T10" fmla="*/ 1 w 13"/>
                  <a:gd name="T11" fmla="*/ 8 h 13"/>
                  <a:gd name="T12" fmla="*/ 3 w 13"/>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3" y="2"/>
                    </a:moveTo>
                    <a:cubicBezTo>
                      <a:pt x="4" y="1"/>
                      <a:pt x="4" y="1"/>
                      <a:pt x="5" y="1"/>
                    </a:cubicBezTo>
                    <a:cubicBezTo>
                      <a:pt x="8" y="0"/>
                      <a:pt x="11" y="2"/>
                      <a:pt x="12" y="5"/>
                    </a:cubicBezTo>
                    <a:cubicBezTo>
                      <a:pt x="13" y="8"/>
                      <a:pt x="11" y="12"/>
                      <a:pt x="8" y="12"/>
                    </a:cubicBezTo>
                    <a:cubicBezTo>
                      <a:pt x="6" y="13"/>
                      <a:pt x="4" y="12"/>
                      <a:pt x="2" y="11"/>
                    </a:cubicBezTo>
                    <a:cubicBezTo>
                      <a:pt x="1" y="10"/>
                      <a:pt x="1" y="9"/>
                      <a:pt x="1" y="8"/>
                    </a:cubicBezTo>
                    <a:cubicBezTo>
                      <a:pt x="0" y="5"/>
                      <a:pt x="1" y="3"/>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3" name="Freeform 72"/>
              <p:cNvSpPr>
                <a:spLocks/>
              </p:cNvSpPr>
              <p:nvPr/>
            </p:nvSpPr>
            <p:spPr bwMode="auto">
              <a:xfrm>
                <a:off x="4647" y="1638"/>
                <a:ext cx="11" cy="21"/>
              </a:xfrm>
              <a:custGeom>
                <a:avLst/>
                <a:gdLst>
                  <a:gd name="T0" fmla="*/ 0 w 17"/>
                  <a:gd name="T1" fmla="*/ 0 h 35"/>
                  <a:gd name="T2" fmla="*/ 2 w 17"/>
                  <a:gd name="T3" fmla="*/ 17 h 35"/>
                  <a:gd name="T4" fmla="*/ 2 w 17"/>
                  <a:gd name="T5" fmla="*/ 19 h 35"/>
                  <a:gd name="T6" fmla="*/ 4 w 17"/>
                  <a:gd name="T7" fmla="*/ 35 h 35"/>
                  <a:gd name="T8" fmla="*/ 17 w 17"/>
                  <a:gd name="T9" fmla="*/ 13 h 35"/>
                  <a:gd name="T10" fmla="*/ 0 w 17"/>
                  <a:gd name="T11" fmla="*/ 0 h 35"/>
                  <a:gd name="T12" fmla="*/ 0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0" y="0"/>
                    </a:moveTo>
                    <a:cubicBezTo>
                      <a:pt x="2" y="17"/>
                      <a:pt x="2" y="17"/>
                      <a:pt x="2" y="17"/>
                    </a:cubicBezTo>
                    <a:cubicBezTo>
                      <a:pt x="2" y="19"/>
                      <a:pt x="2" y="19"/>
                      <a:pt x="2" y="19"/>
                    </a:cubicBezTo>
                    <a:cubicBezTo>
                      <a:pt x="3" y="22"/>
                      <a:pt x="4" y="29"/>
                      <a:pt x="4" y="35"/>
                    </a:cubicBezTo>
                    <a:cubicBezTo>
                      <a:pt x="6" y="30"/>
                      <a:pt x="10" y="21"/>
                      <a:pt x="17" y="13"/>
                    </a:cubicBezTo>
                    <a:cubicBezTo>
                      <a:pt x="7" y="8"/>
                      <a:pt x="1" y="1"/>
                      <a:pt x="0" y="0"/>
                    </a:cubicBezTo>
                    <a:cubicBezTo>
                      <a:pt x="0" y="0"/>
                      <a:pt x="0" y="0"/>
                      <a:pt x="0" y="0"/>
                    </a:cubicBez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4" name="Freeform 73"/>
              <p:cNvSpPr>
                <a:spLocks/>
              </p:cNvSpPr>
              <p:nvPr/>
            </p:nvSpPr>
            <p:spPr bwMode="auto">
              <a:xfrm>
                <a:off x="4628" y="1661"/>
                <a:ext cx="8" cy="20"/>
              </a:xfrm>
              <a:custGeom>
                <a:avLst/>
                <a:gdLst>
                  <a:gd name="T0" fmla="*/ 12 w 12"/>
                  <a:gd name="T1" fmla="*/ 1 h 33"/>
                  <a:gd name="T2" fmla="*/ 2 w 12"/>
                  <a:gd name="T3" fmla="*/ 3 h 33"/>
                  <a:gd name="T4" fmla="*/ 4 w 12"/>
                  <a:gd name="T5" fmla="*/ 22 h 33"/>
                  <a:gd name="T6" fmla="*/ 8 w 12"/>
                  <a:gd name="T7" fmla="*/ 33 h 33"/>
                  <a:gd name="T8" fmla="*/ 12 w 12"/>
                  <a:gd name="T9" fmla="*/ 1 h 33"/>
                </a:gdLst>
                <a:ahLst/>
                <a:cxnLst>
                  <a:cxn ang="0">
                    <a:pos x="T0" y="T1"/>
                  </a:cxn>
                  <a:cxn ang="0">
                    <a:pos x="T2" y="T3"/>
                  </a:cxn>
                  <a:cxn ang="0">
                    <a:pos x="T4" y="T5"/>
                  </a:cxn>
                  <a:cxn ang="0">
                    <a:pos x="T6" y="T7"/>
                  </a:cxn>
                  <a:cxn ang="0">
                    <a:pos x="T8" y="T9"/>
                  </a:cxn>
                </a:cxnLst>
                <a:rect l="0" t="0" r="r" b="b"/>
                <a:pathLst>
                  <a:path w="12" h="33">
                    <a:moveTo>
                      <a:pt x="12" y="1"/>
                    </a:moveTo>
                    <a:cubicBezTo>
                      <a:pt x="8" y="0"/>
                      <a:pt x="4" y="0"/>
                      <a:pt x="2" y="3"/>
                    </a:cubicBezTo>
                    <a:cubicBezTo>
                      <a:pt x="0" y="8"/>
                      <a:pt x="1" y="15"/>
                      <a:pt x="4" y="22"/>
                    </a:cubicBezTo>
                    <a:cubicBezTo>
                      <a:pt x="5" y="26"/>
                      <a:pt x="7" y="30"/>
                      <a:pt x="8" y="33"/>
                    </a:cubicBezTo>
                    <a:cubicBezTo>
                      <a:pt x="7" y="25"/>
                      <a:pt x="5" y="6"/>
                      <a:pt x="12" y="1"/>
                    </a:cubicBez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5" name="Freeform 74"/>
              <p:cNvSpPr>
                <a:spLocks/>
              </p:cNvSpPr>
              <p:nvPr/>
            </p:nvSpPr>
            <p:spPr bwMode="auto">
              <a:xfrm>
                <a:off x="4554" y="1600"/>
                <a:ext cx="131" cy="104"/>
              </a:xfrm>
              <a:custGeom>
                <a:avLst/>
                <a:gdLst>
                  <a:gd name="T0" fmla="*/ 49 w 213"/>
                  <a:gd name="T1" fmla="*/ 39 h 170"/>
                  <a:gd name="T2" fmla="*/ 58 w 213"/>
                  <a:gd name="T3" fmla="*/ 40 h 170"/>
                  <a:gd name="T4" fmla="*/ 80 w 213"/>
                  <a:gd name="T5" fmla="*/ 17 h 170"/>
                  <a:gd name="T6" fmla="*/ 114 w 213"/>
                  <a:gd name="T7" fmla="*/ 3 h 170"/>
                  <a:gd name="T8" fmla="*/ 174 w 213"/>
                  <a:gd name="T9" fmla="*/ 16 h 170"/>
                  <a:gd name="T10" fmla="*/ 211 w 213"/>
                  <a:gd name="T11" fmla="*/ 45 h 170"/>
                  <a:gd name="T12" fmla="*/ 201 w 213"/>
                  <a:gd name="T13" fmla="*/ 77 h 170"/>
                  <a:gd name="T14" fmla="*/ 201 w 213"/>
                  <a:gd name="T15" fmla="*/ 77 h 170"/>
                  <a:gd name="T16" fmla="*/ 169 w 213"/>
                  <a:gd name="T17" fmla="*/ 75 h 170"/>
                  <a:gd name="T18" fmla="*/ 152 w 213"/>
                  <a:gd name="T19" fmla="*/ 62 h 170"/>
                  <a:gd name="T20" fmla="*/ 152 w 213"/>
                  <a:gd name="T21" fmla="*/ 62 h 170"/>
                  <a:gd name="T22" fmla="*/ 158 w 213"/>
                  <a:gd name="T23" fmla="*/ 110 h 170"/>
                  <a:gd name="T24" fmla="*/ 149 w 213"/>
                  <a:gd name="T25" fmla="*/ 110 h 170"/>
                  <a:gd name="T26" fmla="*/ 133 w 213"/>
                  <a:gd name="T27" fmla="*/ 100 h 170"/>
                  <a:gd name="T28" fmla="*/ 123 w 213"/>
                  <a:gd name="T29" fmla="*/ 102 h 170"/>
                  <a:gd name="T30" fmla="*/ 125 w 213"/>
                  <a:gd name="T31" fmla="*/ 121 h 170"/>
                  <a:gd name="T32" fmla="*/ 129 w 213"/>
                  <a:gd name="T33" fmla="*/ 132 h 170"/>
                  <a:gd name="T34" fmla="*/ 132 w 213"/>
                  <a:gd name="T35" fmla="*/ 137 h 170"/>
                  <a:gd name="T36" fmla="*/ 132 w 213"/>
                  <a:gd name="T37" fmla="*/ 137 h 170"/>
                  <a:gd name="T38" fmla="*/ 132 w 213"/>
                  <a:gd name="T39" fmla="*/ 137 h 170"/>
                  <a:gd name="T40" fmla="*/ 117 w 213"/>
                  <a:gd name="T41" fmla="*/ 169 h 170"/>
                  <a:gd name="T42" fmla="*/ 117 w 213"/>
                  <a:gd name="T43" fmla="*/ 169 h 170"/>
                  <a:gd name="T44" fmla="*/ 115 w 213"/>
                  <a:gd name="T45" fmla="*/ 170 h 170"/>
                  <a:gd name="T46" fmla="*/ 60 w 213"/>
                  <a:gd name="T47" fmla="*/ 136 h 170"/>
                  <a:gd name="T48" fmla="*/ 52 w 213"/>
                  <a:gd name="T49" fmla="*/ 137 h 170"/>
                  <a:gd name="T50" fmla="*/ 1 w 213"/>
                  <a:gd name="T51" fmla="*/ 90 h 170"/>
                  <a:gd name="T52" fmla="*/ 49 w 213"/>
                  <a:gd name="T53" fmla="*/ 3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3" h="170">
                    <a:moveTo>
                      <a:pt x="49" y="39"/>
                    </a:moveTo>
                    <a:cubicBezTo>
                      <a:pt x="52" y="39"/>
                      <a:pt x="55" y="39"/>
                      <a:pt x="58" y="40"/>
                    </a:cubicBezTo>
                    <a:cubicBezTo>
                      <a:pt x="63" y="32"/>
                      <a:pt x="70" y="24"/>
                      <a:pt x="80" y="17"/>
                    </a:cubicBezTo>
                    <a:cubicBezTo>
                      <a:pt x="90" y="10"/>
                      <a:pt x="102" y="6"/>
                      <a:pt x="114" y="3"/>
                    </a:cubicBezTo>
                    <a:cubicBezTo>
                      <a:pt x="136" y="0"/>
                      <a:pt x="157" y="5"/>
                      <a:pt x="174" y="16"/>
                    </a:cubicBezTo>
                    <a:cubicBezTo>
                      <a:pt x="192" y="14"/>
                      <a:pt x="208" y="27"/>
                      <a:pt x="211" y="45"/>
                    </a:cubicBezTo>
                    <a:cubicBezTo>
                      <a:pt x="213" y="57"/>
                      <a:pt x="209" y="69"/>
                      <a:pt x="201" y="77"/>
                    </a:cubicBezTo>
                    <a:cubicBezTo>
                      <a:pt x="201" y="77"/>
                      <a:pt x="201" y="77"/>
                      <a:pt x="201" y="77"/>
                    </a:cubicBezTo>
                    <a:cubicBezTo>
                      <a:pt x="188" y="81"/>
                      <a:pt x="177" y="79"/>
                      <a:pt x="169" y="75"/>
                    </a:cubicBezTo>
                    <a:cubicBezTo>
                      <a:pt x="159" y="70"/>
                      <a:pt x="153" y="63"/>
                      <a:pt x="152" y="62"/>
                    </a:cubicBezTo>
                    <a:cubicBezTo>
                      <a:pt x="152" y="62"/>
                      <a:pt x="152" y="62"/>
                      <a:pt x="152" y="62"/>
                    </a:cubicBezTo>
                    <a:cubicBezTo>
                      <a:pt x="158" y="110"/>
                      <a:pt x="158" y="110"/>
                      <a:pt x="158" y="110"/>
                    </a:cubicBezTo>
                    <a:cubicBezTo>
                      <a:pt x="158" y="116"/>
                      <a:pt x="149" y="110"/>
                      <a:pt x="149" y="110"/>
                    </a:cubicBezTo>
                    <a:cubicBezTo>
                      <a:pt x="149" y="110"/>
                      <a:pt x="140" y="103"/>
                      <a:pt x="133" y="100"/>
                    </a:cubicBezTo>
                    <a:cubicBezTo>
                      <a:pt x="129" y="99"/>
                      <a:pt x="125" y="99"/>
                      <a:pt x="123" y="102"/>
                    </a:cubicBezTo>
                    <a:cubicBezTo>
                      <a:pt x="121" y="107"/>
                      <a:pt x="122" y="114"/>
                      <a:pt x="125" y="121"/>
                    </a:cubicBezTo>
                    <a:cubicBezTo>
                      <a:pt x="126" y="125"/>
                      <a:pt x="128" y="129"/>
                      <a:pt x="129" y="132"/>
                    </a:cubicBezTo>
                    <a:cubicBezTo>
                      <a:pt x="131" y="135"/>
                      <a:pt x="132" y="137"/>
                      <a:pt x="132" y="137"/>
                    </a:cubicBezTo>
                    <a:cubicBezTo>
                      <a:pt x="132" y="137"/>
                      <a:pt x="132" y="137"/>
                      <a:pt x="132" y="137"/>
                    </a:cubicBezTo>
                    <a:cubicBezTo>
                      <a:pt x="132" y="137"/>
                      <a:pt x="132" y="137"/>
                      <a:pt x="132" y="137"/>
                    </a:cubicBezTo>
                    <a:cubicBezTo>
                      <a:pt x="132" y="137"/>
                      <a:pt x="133" y="164"/>
                      <a:pt x="117" y="169"/>
                    </a:cubicBezTo>
                    <a:cubicBezTo>
                      <a:pt x="117" y="169"/>
                      <a:pt x="117" y="169"/>
                      <a:pt x="117" y="169"/>
                    </a:cubicBezTo>
                    <a:cubicBezTo>
                      <a:pt x="116" y="170"/>
                      <a:pt x="116" y="170"/>
                      <a:pt x="115" y="170"/>
                    </a:cubicBezTo>
                    <a:cubicBezTo>
                      <a:pt x="93" y="166"/>
                      <a:pt x="73" y="154"/>
                      <a:pt x="60" y="136"/>
                    </a:cubicBezTo>
                    <a:cubicBezTo>
                      <a:pt x="57" y="137"/>
                      <a:pt x="55" y="137"/>
                      <a:pt x="52" y="137"/>
                    </a:cubicBezTo>
                    <a:cubicBezTo>
                      <a:pt x="25" y="138"/>
                      <a:pt x="2" y="117"/>
                      <a:pt x="1" y="90"/>
                    </a:cubicBezTo>
                    <a:cubicBezTo>
                      <a:pt x="0" y="63"/>
                      <a:pt x="22" y="40"/>
                      <a:pt x="49" y="3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6" name="Freeform 75"/>
              <p:cNvSpPr>
                <a:spLocks/>
              </p:cNvSpPr>
              <p:nvPr/>
            </p:nvSpPr>
            <p:spPr bwMode="auto">
              <a:xfrm>
                <a:off x="4555" y="1630"/>
                <a:ext cx="77" cy="74"/>
              </a:xfrm>
              <a:custGeom>
                <a:avLst/>
                <a:gdLst>
                  <a:gd name="T0" fmla="*/ 21 w 126"/>
                  <a:gd name="T1" fmla="*/ 0 h 122"/>
                  <a:gd name="T2" fmla="*/ 9 w 126"/>
                  <a:gd name="T3" fmla="*/ 34 h 122"/>
                  <a:gd name="T4" fmla="*/ 59 w 126"/>
                  <a:gd name="T5" fmla="*/ 82 h 122"/>
                  <a:gd name="T6" fmla="*/ 68 w 126"/>
                  <a:gd name="T7" fmla="*/ 81 h 122"/>
                  <a:gd name="T8" fmla="*/ 123 w 126"/>
                  <a:gd name="T9" fmla="*/ 114 h 122"/>
                  <a:gd name="T10" fmla="*/ 124 w 126"/>
                  <a:gd name="T11" fmla="*/ 114 h 122"/>
                  <a:gd name="T12" fmla="*/ 124 w 126"/>
                  <a:gd name="T13" fmla="*/ 114 h 122"/>
                  <a:gd name="T14" fmla="*/ 126 w 126"/>
                  <a:gd name="T15" fmla="*/ 113 h 122"/>
                  <a:gd name="T16" fmla="*/ 116 w 126"/>
                  <a:gd name="T17" fmla="*/ 121 h 122"/>
                  <a:gd name="T18" fmla="*/ 116 w 126"/>
                  <a:gd name="T19" fmla="*/ 121 h 122"/>
                  <a:gd name="T20" fmla="*/ 114 w 126"/>
                  <a:gd name="T21" fmla="*/ 122 h 122"/>
                  <a:gd name="T22" fmla="*/ 59 w 126"/>
                  <a:gd name="T23" fmla="*/ 88 h 122"/>
                  <a:gd name="T24" fmla="*/ 51 w 126"/>
                  <a:gd name="T25" fmla="*/ 89 h 122"/>
                  <a:gd name="T26" fmla="*/ 0 w 126"/>
                  <a:gd name="T27" fmla="*/ 42 h 122"/>
                  <a:gd name="T28" fmla="*/ 21 w 126"/>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22">
                    <a:moveTo>
                      <a:pt x="21" y="0"/>
                    </a:moveTo>
                    <a:cubicBezTo>
                      <a:pt x="13" y="9"/>
                      <a:pt x="8" y="21"/>
                      <a:pt x="9" y="34"/>
                    </a:cubicBezTo>
                    <a:cubicBezTo>
                      <a:pt x="10" y="61"/>
                      <a:pt x="32" y="82"/>
                      <a:pt x="59" y="82"/>
                    </a:cubicBezTo>
                    <a:cubicBezTo>
                      <a:pt x="62" y="81"/>
                      <a:pt x="65" y="81"/>
                      <a:pt x="68" y="81"/>
                    </a:cubicBezTo>
                    <a:cubicBezTo>
                      <a:pt x="81" y="98"/>
                      <a:pt x="101" y="111"/>
                      <a:pt x="123" y="114"/>
                    </a:cubicBezTo>
                    <a:cubicBezTo>
                      <a:pt x="123" y="114"/>
                      <a:pt x="124" y="114"/>
                      <a:pt x="124" y="114"/>
                    </a:cubicBezTo>
                    <a:cubicBezTo>
                      <a:pt x="124" y="114"/>
                      <a:pt x="124" y="114"/>
                      <a:pt x="124" y="114"/>
                    </a:cubicBezTo>
                    <a:cubicBezTo>
                      <a:pt x="125" y="114"/>
                      <a:pt x="125" y="113"/>
                      <a:pt x="126" y="113"/>
                    </a:cubicBezTo>
                    <a:cubicBezTo>
                      <a:pt x="123" y="117"/>
                      <a:pt x="120" y="120"/>
                      <a:pt x="116" y="121"/>
                    </a:cubicBezTo>
                    <a:cubicBezTo>
                      <a:pt x="116" y="121"/>
                      <a:pt x="116" y="121"/>
                      <a:pt x="116" y="121"/>
                    </a:cubicBezTo>
                    <a:cubicBezTo>
                      <a:pt x="115" y="122"/>
                      <a:pt x="115" y="122"/>
                      <a:pt x="114" y="122"/>
                    </a:cubicBezTo>
                    <a:cubicBezTo>
                      <a:pt x="92" y="118"/>
                      <a:pt x="72" y="106"/>
                      <a:pt x="59" y="88"/>
                    </a:cubicBezTo>
                    <a:cubicBezTo>
                      <a:pt x="56" y="89"/>
                      <a:pt x="54" y="89"/>
                      <a:pt x="51" y="89"/>
                    </a:cubicBezTo>
                    <a:cubicBezTo>
                      <a:pt x="24" y="90"/>
                      <a:pt x="1" y="69"/>
                      <a:pt x="0" y="42"/>
                    </a:cubicBezTo>
                    <a:cubicBezTo>
                      <a:pt x="0" y="24"/>
                      <a:pt x="8" y="9"/>
                      <a:pt x="21" y="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7" name="Freeform 76"/>
              <p:cNvSpPr>
                <a:spLocks/>
              </p:cNvSpPr>
              <p:nvPr/>
            </p:nvSpPr>
            <p:spPr bwMode="auto">
              <a:xfrm>
                <a:off x="4615" y="1714"/>
                <a:ext cx="51" cy="41"/>
              </a:xfrm>
              <a:custGeom>
                <a:avLst/>
                <a:gdLst>
                  <a:gd name="T0" fmla="*/ 0 w 51"/>
                  <a:gd name="T1" fmla="*/ 18 h 41"/>
                  <a:gd name="T2" fmla="*/ 8 w 51"/>
                  <a:gd name="T3" fmla="*/ 0 h 41"/>
                  <a:gd name="T4" fmla="*/ 49 w 51"/>
                  <a:gd name="T5" fmla="*/ 16 h 41"/>
                  <a:gd name="T6" fmla="*/ 51 w 51"/>
                  <a:gd name="T7" fmla="*/ 41 h 41"/>
                  <a:gd name="T8" fmla="*/ 0 w 51"/>
                  <a:gd name="T9" fmla="*/ 18 h 41"/>
                </a:gdLst>
                <a:ahLst/>
                <a:cxnLst>
                  <a:cxn ang="0">
                    <a:pos x="T0" y="T1"/>
                  </a:cxn>
                  <a:cxn ang="0">
                    <a:pos x="T2" y="T3"/>
                  </a:cxn>
                  <a:cxn ang="0">
                    <a:pos x="T4" y="T5"/>
                  </a:cxn>
                  <a:cxn ang="0">
                    <a:pos x="T6" y="T7"/>
                  </a:cxn>
                  <a:cxn ang="0">
                    <a:pos x="T8" y="T9"/>
                  </a:cxn>
                </a:cxnLst>
                <a:rect l="0" t="0" r="r" b="b"/>
                <a:pathLst>
                  <a:path w="51" h="41">
                    <a:moveTo>
                      <a:pt x="0" y="18"/>
                    </a:moveTo>
                    <a:lnTo>
                      <a:pt x="8" y="0"/>
                    </a:lnTo>
                    <a:lnTo>
                      <a:pt x="49" y="16"/>
                    </a:lnTo>
                    <a:lnTo>
                      <a:pt x="51" y="41"/>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8" name="Freeform 77"/>
              <p:cNvSpPr>
                <a:spLocks/>
              </p:cNvSpPr>
              <p:nvPr/>
            </p:nvSpPr>
            <p:spPr bwMode="auto">
              <a:xfrm>
                <a:off x="4694" y="1822"/>
                <a:ext cx="69" cy="24"/>
              </a:xfrm>
              <a:custGeom>
                <a:avLst/>
                <a:gdLst>
                  <a:gd name="T0" fmla="*/ 105 w 112"/>
                  <a:gd name="T1" fmla="*/ 31 h 39"/>
                  <a:gd name="T2" fmla="*/ 105 w 112"/>
                  <a:gd name="T3" fmla="*/ 31 h 39"/>
                  <a:gd name="T4" fmla="*/ 105 w 112"/>
                  <a:gd name="T5" fmla="*/ 34 h 39"/>
                  <a:gd name="T6" fmla="*/ 103 w 112"/>
                  <a:gd name="T7" fmla="*/ 39 h 39"/>
                  <a:gd name="T8" fmla="*/ 26 w 112"/>
                  <a:gd name="T9" fmla="*/ 38 h 39"/>
                  <a:gd name="T10" fmla="*/ 26 w 112"/>
                  <a:gd name="T11" fmla="*/ 38 h 39"/>
                  <a:gd name="T12" fmla="*/ 21 w 112"/>
                  <a:gd name="T13" fmla="*/ 38 h 39"/>
                  <a:gd name="T14" fmla="*/ 3 w 112"/>
                  <a:gd name="T15" fmla="*/ 38 h 39"/>
                  <a:gd name="T16" fmla="*/ 0 w 112"/>
                  <a:gd name="T17" fmla="*/ 1 h 39"/>
                  <a:gd name="T18" fmla="*/ 40 w 112"/>
                  <a:gd name="T19" fmla="*/ 3 h 39"/>
                  <a:gd name="T20" fmla="*/ 68 w 112"/>
                  <a:gd name="T21" fmla="*/ 4 h 39"/>
                  <a:gd name="T22" fmla="*/ 101 w 112"/>
                  <a:gd name="T23" fmla="*/ 9 h 39"/>
                  <a:gd name="T24" fmla="*/ 107 w 112"/>
                  <a:gd name="T25" fmla="*/ 17 h 39"/>
                  <a:gd name="T26" fmla="*/ 106 w 112"/>
                  <a:gd name="T27" fmla="*/ 18 h 39"/>
                  <a:gd name="T28" fmla="*/ 112 w 112"/>
                  <a:gd name="T29" fmla="*/ 24 h 39"/>
                  <a:gd name="T30" fmla="*/ 105 w 112"/>
                  <a:gd name="T31"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39">
                    <a:moveTo>
                      <a:pt x="105" y="31"/>
                    </a:moveTo>
                    <a:cubicBezTo>
                      <a:pt x="105" y="31"/>
                      <a:pt x="105" y="31"/>
                      <a:pt x="105" y="31"/>
                    </a:cubicBezTo>
                    <a:cubicBezTo>
                      <a:pt x="105" y="32"/>
                      <a:pt x="105" y="33"/>
                      <a:pt x="105" y="34"/>
                    </a:cubicBezTo>
                    <a:cubicBezTo>
                      <a:pt x="105" y="36"/>
                      <a:pt x="104" y="38"/>
                      <a:pt x="103" y="39"/>
                    </a:cubicBezTo>
                    <a:cubicBezTo>
                      <a:pt x="26" y="38"/>
                      <a:pt x="26" y="38"/>
                      <a:pt x="26" y="38"/>
                    </a:cubicBezTo>
                    <a:cubicBezTo>
                      <a:pt x="26" y="38"/>
                      <a:pt x="26" y="38"/>
                      <a:pt x="26" y="38"/>
                    </a:cubicBezTo>
                    <a:cubicBezTo>
                      <a:pt x="21" y="38"/>
                      <a:pt x="21" y="38"/>
                      <a:pt x="21" y="38"/>
                    </a:cubicBezTo>
                    <a:cubicBezTo>
                      <a:pt x="3" y="38"/>
                      <a:pt x="3" y="38"/>
                      <a:pt x="3" y="38"/>
                    </a:cubicBezTo>
                    <a:cubicBezTo>
                      <a:pt x="0" y="1"/>
                      <a:pt x="0" y="1"/>
                      <a:pt x="0" y="1"/>
                    </a:cubicBezTo>
                    <a:cubicBezTo>
                      <a:pt x="40" y="3"/>
                      <a:pt x="40" y="3"/>
                      <a:pt x="40" y="3"/>
                    </a:cubicBezTo>
                    <a:cubicBezTo>
                      <a:pt x="44" y="0"/>
                      <a:pt x="62" y="3"/>
                      <a:pt x="68" y="4"/>
                    </a:cubicBezTo>
                    <a:cubicBezTo>
                      <a:pt x="101" y="9"/>
                      <a:pt x="101" y="9"/>
                      <a:pt x="101" y="9"/>
                    </a:cubicBezTo>
                    <a:cubicBezTo>
                      <a:pt x="105" y="10"/>
                      <a:pt x="107" y="13"/>
                      <a:pt x="107" y="17"/>
                    </a:cubicBezTo>
                    <a:cubicBezTo>
                      <a:pt x="107" y="17"/>
                      <a:pt x="107" y="18"/>
                      <a:pt x="106" y="18"/>
                    </a:cubicBezTo>
                    <a:cubicBezTo>
                      <a:pt x="110" y="18"/>
                      <a:pt x="112" y="21"/>
                      <a:pt x="112" y="24"/>
                    </a:cubicBezTo>
                    <a:cubicBezTo>
                      <a:pt x="112" y="28"/>
                      <a:pt x="109" y="31"/>
                      <a:pt x="105" y="31"/>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9" name="Freeform 78"/>
              <p:cNvSpPr>
                <a:spLocks/>
              </p:cNvSpPr>
              <p:nvPr/>
            </p:nvSpPr>
            <p:spPr bwMode="auto">
              <a:xfrm>
                <a:off x="4696" y="1841"/>
                <a:ext cx="63" cy="5"/>
              </a:xfrm>
              <a:custGeom>
                <a:avLst/>
                <a:gdLst>
                  <a:gd name="T0" fmla="*/ 0 w 103"/>
                  <a:gd name="T1" fmla="*/ 0 h 8"/>
                  <a:gd name="T2" fmla="*/ 1 w 103"/>
                  <a:gd name="T3" fmla="*/ 7 h 8"/>
                  <a:gd name="T4" fmla="*/ 19 w 103"/>
                  <a:gd name="T5" fmla="*/ 7 h 8"/>
                  <a:gd name="T6" fmla="*/ 24 w 103"/>
                  <a:gd name="T7" fmla="*/ 7 h 8"/>
                  <a:gd name="T8" fmla="*/ 24 w 103"/>
                  <a:gd name="T9" fmla="*/ 7 h 8"/>
                  <a:gd name="T10" fmla="*/ 101 w 103"/>
                  <a:gd name="T11" fmla="*/ 8 h 8"/>
                  <a:gd name="T12" fmla="*/ 103 w 103"/>
                  <a:gd name="T13" fmla="*/ 3 h 8"/>
                  <a:gd name="T14" fmla="*/ 103 w 103"/>
                  <a:gd name="T15" fmla="*/ 0 h 8"/>
                  <a:gd name="T16" fmla="*/ 0 w 10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8">
                    <a:moveTo>
                      <a:pt x="0" y="0"/>
                    </a:moveTo>
                    <a:cubicBezTo>
                      <a:pt x="1" y="7"/>
                      <a:pt x="1" y="7"/>
                      <a:pt x="1" y="7"/>
                    </a:cubicBezTo>
                    <a:cubicBezTo>
                      <a:pt x="19" y="7"/>
                      <a:pt x="19" y="7"/>
                      <a:pt x="19" y="7"/>
                    </a:cubicBezTo>
                    <a:cubicBezTo>
                      <a:pt x="24" y="7"/>
                      <a:pt x="24" y="7"/>
                      <a:pt x="24" y="7"/>
                    </a:cubicBezTo>
                    <a:cubicBezTo>
                      <a:pt x="24" y="7"/>
                      <a:pt x="24" y="7"/>
                      <a:pt x="24" y="7"/>
                    </a:cubicBezTo>
                    <a:cubicBezTo>
                      <a:pt x="101" y="8"/>
                      <a:pt x="101" y="8"/>
                      <a:pt x="101" y="8"/>
                    </a:cubicBezTo>
                    <a:cubicBezTo>
                      <a:pt x="102" y="7"/>
                      <a:pt x="103" y="5"/>
                      <a:pt x="103" y="3"/>
                    </a:cubicBezTo>
                    <a:cubicBezTo>
                      <a:pt x="103" y="2"/>
                      <a:pt x="103" y="1"/>
                      <a:pt x="103" y="0"/>
                    </a:cubicBezTo>
                    <a:lnTo>
                      <a:pt x="0" y="0"/>
                    </a:ln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0" name="Freeform 79"/>
              <p:cNvSpPr>
                <a:spLocks/>
              </p:cNvSpPr>
              <p:nvPr/>
            </p:nvSpPr>
            <p:spPr bwMode="auto">
              <a:xfrm>
                <a:off x="4600" y="1886"/>
                <a:ext cx="171" cy="174"/>
              </a:xfrm>
              <a:custGeom>
                <a:avLst/>
                <a:gdLst>
                  <a:gd name="T0" fmla="*/ 271 w 280"/>
                  <a:gd name="T1" fmla="*/ 13 h 285"/>
                  <a:gd name="T2" fmla="*/ 247 w 280"/>
                  <a:gd name="T3" fmla="*/ 3 h 285"/>
                  <a:gd name="T4" fmla="*/ 173 w 280"/>
                  <a:gd name="T5" fmla="*/ 2 h 285"/>
                  <a:gd name="T6" fmla="*/ 24 w 280"/>
                  <a:gd name="T7" fmla="*/ 0 h 285"/>
                  <a:gd name="T8" fmla="*/ 2 w 280"/>
                  <a:gd name="T9" fmla="*/ 0 h 285"/>
                  <a:gd name="T10" fmla="*/ 12 w 280"/>
                  <a:gd name="T11" fmla="*/ 66 h 285"/>
                  <a:gd name="T12" fmla="*/ 82 w 280"/>
                  <a:gd name="T13" fmla="*/ 67 h 285"/>
                  <a:gd name="T14" fmla="*/ 83 w 280"/>
                  <a:gd name="T15" fmla="*/ 67 h 285"/>
                  <a:gd name="T16" fmla="*/ 212 w 280"/>
                  <a:gd name="T17" fmla="*/ 68 h 285"/>
                  <a:gd name="T18" fmla="*/ 199 w 280"/>
                  <a:gd name="T19" fmla="*/ 251 h 285"/>
                  <a:gd name="T20" fmla="*/ 251 w 280"/>
                  <a:gd name="T21" fmla="*/ 285 h 285"/>
                  <a:gd name="T22" fmla="*/ 280 w 280"/>
                  <a:gd name="T23" fmla="*/ 38 h 285"/>
                  <a:gd name="T24" fmla="*/ 271 w 280"/>
                  <a:gd name="T25" fmla="*/ 1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285">
                    <a:moveTo>
                      <a:pt x="271" y="13"/>
                    </a:moveTo>
                    <a:cubicBezTo>
                      <a:pt x="265" y="6"/>
                      <a:pt x="256" y="3"/>
                      <a:pt x="247" y="3"/>
                    </a:cubicBezTo>
                    <a:cubicBezTo>
                      <a:pt x="173" y="2"/>
                      <a:pt x="173" y="2"/>
                      <a:pt x="173" y="2"/>
                    </a:cubicBezTo>
                    <a:cubicBezTo>
                      <a:pt x="24" y="0"/>
                      <a:pt x="24" y="0"/>
                      <a:pt x="24" y="0"/>
                    </a:cubicBezTo>
                    <a:cubicBezTo>
                      <a:pt x="2" y="0"/>
                      <a:pt x="2" y="0"/>
                      <a:pt x="2" y="0"/>
                    </a:cubicBezTo>
                    <a:cubicBezTo>
                      <a:pt x="2" y="9"/>
                      <a:pt x="0" y="45"/>
                      <a:pt x="12" y="66"/>
                    </a:cubicBezTo>
                    <a:cubicBezTo>
                      <a:pt x="39" y="66"/>
                      <a:pt x="80" y="67"/>
                      <a:pt x="82" y="67"/>
                    </a:cubicBezTo>
                    <a:cubicBezTo>
                      <a:pt x="83" y="67"/>
                      <a:pt x="83" y="67"/>
                      <a:pt x="83" y="67"/>
                    </a:cubicBezTo>
                    <a:cubicBezTo>
                      <a:pt x="212" y="68"/>
                      <a:pt x="212" y="68"/>
                      <a:pt x="212" y="68"/>
                    </a:cubicBezTo>
                    <a:cubicBezTo>
                      <a:pt x="199" y="251"/>
                      <a:pt x="199" y="251"/>
                      <a:pt x="199" y="251"/>
                    </a:cubicBezTo>
                    <a:cubicBezTo>
                      <a:pt x="251" y="285"/>
                      <a:pt x="251" y="285"/>
                      <a:pt x="251" y="285"/>
                    </a:cubicBezTo>
                    <a:cubicBezTo>
                      <a:pt x="280" y="38"/>
                      <a:pt x="280" y="38"/>
                      <a:pt x="280" y="38"/>
                    </a:cubicBezTo>
                    <a:cubicBezTo>
                      <a:pt x="280" y="29"/>
                      <a:pt x="277" y="20"/>
                      <a:pt x="271"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1" name="Freeform 80"/>
              <p:cNvSpPr>
                <a:spLocks/>
              </p:cNvSpPr>
              <p:nvPr/>
            </p:nvSpPr>
            <p:spPr bwMode="auto">
              <a:xfrm>
                <a:off x="4721" y="2034"/>
                <a:ext cx="82" cy="40"/>
              </a:xfrm>
              <a:custGeom>
                <a:avLst/>
                <a:gdLst>
                  <a:gd name="T0" fmla="*/ 122 w 133"/>
                  <a:gd name="T1" fmla="*/ 31 h 65"/>
                  <a:gd name="T2" fmla="*/ 57 w 133"/>
                  <a:gd name="T3" fmla="*/ 0 h 65"/>
                  <a:gd name="T4" fmla="*/ 57 w 133"/>
                  <a:gd name="T5" fmla="*/ 0 h 65"/>
                  <a:gd name="T6" fmla="*/ 54 w 133"/>
                  <a:gd name="T7" fmla="*/ 0 h 65"/>
                  <a:gd name="T8" fmla="*/ 47 w 133"/>
                  <a:gd name="T9" fmla="*/ 5 h 65"/>
                  <a:gd name="T10" fmla="*/ 47 w 133"/>
                  <a:gd name="T11" fmla="*/ 5 h 65"/>
                  <a:gd name="T12" fmla="*/ 24 w 133"/>
                  <a:gd name="T13" fmla="*/ 22 h 65"/>
                  <a:gd name="T14" fmla="*/ 1 w 133"/>
                  <a:gd name="T15" fmla="*/ 8 h 65"/>
                  <a:gd name="T16" fmla="*/ 1 w 133"/>
                  <a:gd name="T17" fmla="*/ 54 h 65"/>
                  <a:gd name="T18" fmla="*/ 10 w 133"/>
                  <a:gd name="T19" fmla="*/ 63 h 65"/>
                  <a:gd name="T20" fmla="*/ 124 w 133"/>
                  <a:gd name="T21" fmla="*/ 64 h 65"/>
                  <a:gd name="T22" fmla="*/ 131 w 133"/>
                  <a:gd name="T23" fmla="*/ 57 h 65"/>
                  <a:gd name="T24" fmla="*/ 131 w 133"/>
                  <a:gd name="T25" fmla="*/ 42 h 65"/>
                  <a:gd name="T26" fmla="*/ 122 w 133"/>
                  <a:gd name="T27" fmla="*/ 3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65">
                    <a:moveTo>
                      <a:pt x="122" y="31"/>
                    </a:moveTo>
                    <a:cubicBezTo>
                      <a:pt x="112" y="25"/>
                      <a:pt x="57" y="0"/>
                      <a:pt x="57" y="0"/>
                    </a:cubicBezTo>
                    <a:cubicBezTo>
                      <a:pt x="57" y="0"/>
                      <a:pt x="57" y="0"/>
                      <a:pt x="57" y="0"/>
                    </a:cubicBezTo>
                    <a:cubicBezTo>
                      <a:pt x="56" y="0"/>
                      <a:pt x="55" y="0"/>
                      <a:pt x="54" y="0"/>
                    </a:cubicBezTo>
                    <a:cubicBezTo>
                      <a:pt x="51" y="0"/>
                      <a:pt x="48" y="2"/>
                      <a:pt x="47" y="5"/>
                    </a:cubicBezTo>
                    <a:cubicBezTo>
                      <a:pt x="47" y="5"/>
                      <a:pt x="47" y="5"/>
                      <a:pt x="47" y="5"/>
                    </a:cubicBezTo>
                    <a:cubicBezTo>
                      <a:pt x="46" y="11"/>
                      <a:pt x="39" y="22"/>
                      <a:pt x="24" y="22"/>
                    </a:cubicBezTo>
                    <a:cubicBezTo>
                      <a:pt x="1" y="8"/>
                      <a:pt x="1" y="8"/>
                      <a:pt x="1" y="8"/>
                    </a:cubicBezTo>
                    <a:cubicBezTo>
                      <a:pt x="1" y="54"/>
                      <a:pt x="1" y="54"/>
                      <a:pt x="1" y="54"/>
                    </a:cubicBezTo>
                    <a:cubicBezTo>
                      <a:pt x="1" y="54"/>
                      <a:pt x="0" y="63"/>
                      <a:pt x="10" y="63"/>
                    </a:cubicBezTo>
                    <a:cubicBezTo>
                      <a:pt x="124" y="64"/>
                      <a:pt x="124" y="64"/>
                      <a:pt x="124" y="64"/>
                    </a:cubicBezTo>
                    <a:cubicBezTo>
                      <a:pt x="124" y="64"/>
                      <a:pt x="131" y="65"/>
                      <a:pt x="131" y="57"/>
                    </a:cubicBezTo>
                    <a:cubicBezTo>
                      <a:pt x="131" y="42"/>
                      <a:pt x="131" y="42"/>
                      <a:pt x="131" y="42"/>
                    </a:cubicBezTo>
                    <a:cubicBezTo>
                      <a:pt x="131" y="42"/>
                      <a:pt x="133" y="36"/>
                      <a:pt x="122" y="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2" name="Freeform 81"/>
              <p:cNvSpPr>
                <a:spLocks/>
              </p:cNvSpPr>
              <p:nvPr/>
            </p:nvSpPr>
            <p:spPr bwMode="auto">
              <a:xfrm>
                <a:off x="4554" y="1748"/>
                <a:ext cx="158" cy="364"/>
              </a:xfrm>
              <a:custGeom>
                <a:avLst/>
                <a:gdLst>
                  <a:gd name="T0" fmla="*/ 14 w 259"/>
                  <a:gd name="T1" fmla="*/ 584 h 597"/>
                  <a:gd name="T2" fmla="*/ 94 w 259"/>
                  <a:gd name="T3" fmla="*/ 331 h 597"/>
                  <a:gd name="T4" fmla="*/ 62 w 259"/>
                  <a:gd name="T5" fmla="*/ 330 h 597"/>
                  <a:gd name="T6" fmla="*/ 60 w 259"/>
                  <a:gd name="T7" fmla="*/ 330 h 597"/>
                  <a:gd name="T8" fmla="*/ 34 w 259"/>
                  <a:gd name="T9" fmla="*/ 307 h 597"/>
                  <a:gd name="T10" fmla="*/ 1 w 259"/>
                  <a:gd name="T11" fmla="*/ 32 h 597"/>
                  <a:gd name="T12" fmla="*/ 24 w 259"/>
                  <a:gd name="T13" fmla="*/ 2 h 597"/>
                  <a:gd name="T14" fmla="*/ 54 w 259"/>
                  <a:gd name="T15" fmla="*/ 25 h 597"/>
                  <a:gd name="T16" fmla="*/ 84 w 259"/>
                  <a:gd name="T17" fmla="*/ 278 h 597"/>
                  <a:gd name="T18" fmla="*/ 232 w 259"/>
                  <a:gd name="T19" fmla="*/ 279 h 597"/>
                  <a:gd name="T20" fmla="*/ 259 w 259"/>
                  <a:gd name="T21" fmla="*/ 306 h 597"/>
                  <a:gd name="T22" fmla="*/ 232 w 259"/>
                  <a:gd name="T23" fmla="*/ 332 h 597"/>
                  <a:gd name="T24" fmla="*/ 177 w 259"/>
                  <a:gd name="T25" fmla="*/ 332 h 597"/>
                  <a:gd name="T26" fmla="*/ 253 w 259"/>
                  <a:gd name="T27" fmla="*/ 589 h 597"/>
                  <a:gd name="T28" fmla="*/ 248 w 259"/>
                  <a:gd name="T29" fmla="*/ 597 h 597"/>
                  <a:gd name="T30" fmla="*/ 246 w 259"/>
                  <a:gd name="T31" fmla="*/ 597 h 597"/>
                  <a:gd name="T32" fmla="*/ 240 w 259"/>
                  <a:gd name="T33" fmla="*/ 593 h 597"/>
                  <a:gd name="T34" fmla="*/ 163 w 259"/>
                  <a:gd name="T35" fmla="*/ 332 h 597"/>
                  <a:gd name="T36" fmla="*/ 108 w 259"/>
                  <a:gd name="T37" fmla="*/ 331 h 597"/>
                  <a:gd name="T38" fmla="*/ 27 w 259"/>
                  <a:gd name="T39" fmla="*/ 588 h 597"/>
                  <a:gd name="T40" fmla="*/ 20 w 259"/>
                  <a:gd name="T41" fmla="*/ 592 h 597"/>
                  <a:gd name="T42" fmla="*/ 18 w 259"/>
                  <a:gd name="T43" fmla="*/ 592 h 597"/>
                  <a:gd name="T44" fmla="*/ 14 w 259"/>
                  <a:gd name="T45" fmla="*/ 58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9" h="597">
                    <a:moveTo>
                      <a:pt x="14" y="584"/>
                    </a:moveTo>
                    <a:cubicBezTo>
                      <a:pt x="94" y="331"/>
                      <a:pt x="94" y="331"/>
                      <a:pt x="94" y="331"/>
                    </a:cubicBezTo>
                    <a:cubicBezTo>
                      <a:pt x="94" y="331"/>
                      <a:pt x="62" y="330"/>
                      <a:pt x="62" y="330"/>
                    </a:cubicBezTo>
                    <a:cubicBezTo>
                      <a:pt x="62" y="330"/>
                      <a:pt x="61" y="330"/>
                      <a:pt x="60" y="330"/>
                    </a:cubicBezTo>
                    <a:cubicBezTo>
                      <a:pt x="47" y="330"/>
                      <a:pt x="36" y="320"/>
                      <a:pt x="34" y="307"/>
                    </a:cubicBezTo>
                    <a:cubicBezTo>
                      <a:pt x="1" y="32"/>
                      <a:pt x="1" y="32"/>
                      <a:pt x="1" y="32"/>
                    </a:cubicBezTo>
                    <a:cubicBezTo>
                      <a:pt x="0" y="17"/>
                      <a:pt x="10" y="4"/>
                      <a:pt x="24" y="2"/>
                    </a:cubicBezTo>
                    <a:cubicBezTo>
                      <a:pt x="39" y="0"/>
                      <a:pt x="52" y="11"/>
                      <a:pt x="54" y="25"/>
                    </a:cubicBezTo>
                    <a:cubicBezTo>
                      <a:pt x="84" y="278"/>
                      <a:pt x="84" y="278"/>
                      <a:pt x="84" y="278"/>
                    </a:cubicBezTo>
                    <a:cubicBezTo>
                      <a:pt x="232" y="279"/>
                      <a:pt x="232" y="279"/>
                      <a:pt x="232" y="279"/>
                    </a:cubicBezTo>
                    <a:cubicBezTo>
                      <a:pt x="247" y="279"/>
                      <a:pt x="259" y="291"/>
                      <a:pt x="259" y="306"/>
                    </a:cubicBezTo>
                    <a:cubicBezTo>
                      <a:pt x="259" y="321"/>
                      <a:pt x="247" y="333"/>
                      <a:pt x="232" y="332"/>
                    </a:cubicBezTo>
                    <a:cubicBezTo>
                      <a:pt x="177" y="332"/>
                      <a:pt x="177" y="332"/>
                      <a:pt x="177" y="332"/>
                    </a:cubicBezTo>
                    <a:cubicBezTo>
                      <a:pt x="253" y="589"/>
                      <a:pt x="253" y="589"/>
                      <a:pt x="253" y="589"/>
                    </a:cubicBezTo>
                    <a:cubicBezTo>
                      <a:pt x="254" y="592"/>
                      <a:pt x="252" y="596"/>
                      <a:pt x="248" y="597"/>
                    </a:cubicBezTo>
                    <a:cubicBezTo>
                      <a:pt x="248" y="597"/>
                      <a:pt x="247" y="597"/>
                      <a:pt x="246" y="597"/>
                    </a:cubicBezTo>
                    <a:cubicBezTo>
                      <a:pt x="244" y="597"/>
                      <a:pt x="241" y="596"/>
                      <a:pt x="240" y="593"/>
                    </a:cubicBezTo>
                    <a:cubicBezTo>
                      <a:pt x="163" y="332"/>
                      <a:pt x="163" y="332"/>
                      <a:pt x="163" y="332"/>
                    </a:cubicBezTo>
                    <a:cubicBezTo>
                      <a:pt x="108" y="331"/>
                      <a:pt x="108" y="331"/>
                      <a:pt x="108" y="331"/>
                    </a:cubicBezTo>
                    <a:cubicBezTo>
                      <a:pt x="27" y="588"/>
                      <a:pt x="27" y="588"/>
                      <a:pt x="27" y="588"/>
                    </a:cubicBezTo>
                    <a:cubicBezTo>
                      <a:pt x="26" y="591"/>
                      <a:pt x="23" y="592"/>
                      <a:pt x="20" y="592"/>
                    </a:cubicBezTo>
                    <a:cubicBezTo>
                      <a:pt x="20" y="592"/>
                      <a:pt x="19" y="592"/>
                      <a:pt x="18" y="592"/>
                    </a:cubicBezTo>
                    <a:cubicBezTo>
                      <a:pt x="15" y="591"/>
                      <a:pt x="13" y="587"/>
                      <a:pt x="14" y="584"/>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3" name="Freeform 82"/>
              <p:cNvSpPr>
                <a:spLocks/>
              </p:cNvSpPr>
              <p:nvPr/>
            </p:nvSpPr>
            <p:spPr bwMode="auto">
              <a:xfrm>
                <a:off x="4554" y="1748"/>
                <a:ext cx="158" cy="364"/>
              </a:xfrm>
              <a:custGeom>
                <a:avLst/>
                <a:gdLst>
                  <a:gd name="T0" fmla="*/ 14 w 259"/>
                  <a:gd name="T1" fmla="*/ 584 h 597"/>
                  <a:gd name="T2" fmla="*/ 94 w 259"/>
                  <a:gd name="T3" fmla="*/ 331 h 597"/>
                  <a:gd name="T4" fmla="*/ 62 w 259"/>
                  <a:gd name="T5" fmla="*/ 330 h 597"/>
                  <a:gd name="T6" fmla="*/ 60 w 259"/>
                  <a:gd name="T7" fmla="*/ 330 h 597"/>
                  <a:gd name="T8" fmla="*/ 34 w 259"/>
                  <a:gd name="T9" fmla="*/ 307 h 597"/>
                  <a:gd name="T10" fmla="*/ 1 w 259"/>
                  <a:gd name="T11" fmla="*/ 32 h 597"/>
                  <a:gd name="T12" fmla="*/ 24 w 259"/>
                  <a:gd name="T13" fmla="*/ 2 h 597"/>
                  <a:gd name="T14" fmla="*/ 54 w 259"/>
                  <a:gd name="T15" fmla="*/ 25 h 597"/>
                  <a:gd name="T16" fmla="*/ 84 w 259"/>
                  <a:gd name="T17" fmla="*/ 278 h 597"/>
                  <a:gd name="T18" fmla="*/ 232 w 259"/>
                  <a:gd name="T19" fmla="*/ 279 h 597"/>
                  <a:gd name="T20" fmla="*/ 259 w 259"/>
                  <a:gd name="T21" fmla="*/ 306 h 597"/>
                  <a:gd name="T22" fmla="*/ 232 w 259"/>
                  <a:gd name="T23" fmla="*/ 332 h 597"/>
                  <a:gd name="T24" fmla="*/ 177 w 259"/>
                  <a:gd name="T25" fmla="*/ 332 h 597"/>
                  <a:gd name="T26" fmla="*/ 253 w 259"/>
                  <a:gd name="T27" fmla="*/ 589 h 597"/>
                  <a:gd name="T28" fmla="*/ 248 w 259"/>
                  <a:gd name="T29" fmla="*/ 597 h 597"/>
                  <a:gd name="T30" fmla="*/ 246 w 259"/>
                  <a:gd name="T31" fmla="*/ 597 h 597"/>
                  <a:gd name="T32" fmla="*/ 240 w 259"/>
                  <a:gd name="T33" fmla="*/ 593 h 597"/>
                  <a:gd name="T34" fmla="*/ 163 w 259"/>
                  <a:gd name="T35" fmla="*/ 332 h 597"/>
                  <a:gd name="T36" fmla="*/ 108 w 259"/>
                  <a:gd name="T37" fmla="*/ 331 h 597"/>
                  <a:gd name="T38" fmla="*/ 27 w 259"/>
                  <a:gd name="T39" fmla="*/ 588 h 597"/>
                  <a:gd name="T40" fmla="*/ 20 w 259"/>
                  <a:gd name="T41" fmla="*/ 592 h 597"/>
                  <a:gd name="T42" fmla="*/ 18 w 259"/>
                  <a:gd name="T43" fmla="*/ 592 h 597"/>
                  <a:gd name="T44" fmla="*/ 14 w 259"/>
                  <a:gd name="T45" fmla="*/ 58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9" h="597">
                    <a:moveTo>
                      <a:pt x="14" y="584"/>
                    </a:moveTo>
                    <a:cubicBezTo>
                      <a:pt x="94" y="331"/>
                      <a:pt x="94" y="331"/>
                      <a:pt x="94" y="331"/>
                    </a:cubicBezTo>
                    <a:cubicBezTo>
                      <a:pt x="94" y="331"/>
                      <a:pt x="62" y="330"/>
                      <a:pt x="62" y="330"/>
                    </a:cubicBezTo>
                    <a:cubicBezTo>
                      <a:pt x="62" y="330"/>
                      <a:pt x="61" y="330"/>
                      <a:pt x="60" y="330"/>
                    </a:cubicBezTo>
                    <a:cubicBezTo>
                      <a:pt x="47" y="330"/>
                      <a:pt x="36" y="320"/>
                      <a:pt x="34" y="307"/>
                    </a:cubicBezTo>
                    <a:cubicBezTo>
                      <a:pt x="1" y="32"/>
                      <a:pt x="1" y="32"/>
                      <a:pt x="1" y="32"/>
                    </a:cubicBezTo>
                    <a:cubicBezTo>
                      <a:pt x="0" y="17"/>
                      <a:pt x="10" y="4"/>
                      <a:pt x="24" y="2"/>
                    </a:cubicBezTo>
                    <a:cubicBezTo>
                      <a:pt x="39" y="0"/>
                      <a:pt x="52" y="11"/>
                      <a:pt x="54" y="25"/>
                    </a:cubicBezTo>
                    <a:cubicBezTo>
                      <a:pt x="84" y="278"/>
                      <a:pt x="84" y="278"/>
                      <a:pt x="84" y="278"/>
                    </a:cubicBezTo>
                    <a:cubicBezTo>
                      <a:pt x="232" y="279"/>
                      <a:pt x="232" y="279"/>
                      <a:pt x="232" y="279"/>
                    </a:cubicBezTo>
                    <a:cubicBezTo>
                      <a:pt x="247" y="279"/>
                      <a:pt x="259" y="291"/>
                      <a:pt x="259" y="306"/>
                    </a:cubicBezTo>
                    <a:cubicBezTo>
                      <a:pt x="259" y="321"/>
                      <a:pt x="247" y="333"/>
                      <a:pt x="232" y="332"/>
                    </a:cubicBezTo>
                    <a:cubicBezTo>
                      <a:pt x="177" y="332"/>
                      <a:pt x="177" y="332"/>
                      <a:pt x="177" y="332"/>
                    </a:cubicBezTo>
                    <a:cubicBezTo>
                      <a:pt x="253" y="589"/>
                      <a:pt x="253" y="589"/>
                      <a:pt x="253" y="589"/>
                    </a:cubicBezTo>
                    <a:cubicBezTo>
                      <a:pt x="254" y="592"/>
                      <a:pt x="252" y="596"/>
                      <a:pt x="248" y="597"/>
                    </a:cubicBezTo>
                    <a:cubicBezTo>
                      <a:pt x="248" y="597"/>
                      <a:pt x="247" y="597"/>
                      <a:pt x="246" y="597"/>
                    </a:cubicBezTo>
                    <a:cubicBezTo>
                      <a:pt x="244" y="597"/>
                      <a:pt x="241" y="596"/>
                      <a:pt x="240" y="593"/>
                    </a:cubicBezTo>
                    <a:cubicBezTo>
                      <a:pt x="163" y="332"/>
                      <a:pt x="163" y="332"/>
                      <a:pt x="163" y="332"/>
                    </a:cubicBezTo>
                    <a:cubicBezTo>
                      <a:pt x="108" y="331"/>
                      <a:pt x="108" y="331"/>
                      <a:pt x="108" y="331"/>
                    </a:cubicBezTo>
                    <a:cubicBezTo>
                      <a:pt x="27" y="588"/>
                      <a:pt x="27" y="588"/>
                      <a:pt x="27" y="588"/>
                    </a:cubicBezTo>
                    <a:cubicBezTo>
                      <a:pt x="26" y="591"/>
                      <a:pt x="23" y="592"/>
                      <a:pt x="20" y="592"/>
                    </a:cubicBezTo>
                    <a:cubicBezTo>
                      <a:pt x="20" y="592"/>
                      <a:pt x="19" y="592"/>
                      <a:pt x="18" y="592"/>
                    </a:cubicBezTo>
                    <a:cubicBezTo>
                      <a:pt x="15" y="591"/>
                      <a:pt x="13" y="587"/>
                      <a:pt x="14" y="584"/>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4" name="Freeform 83"/>
              <p:cNvSpPr>
                <a:spLocks/>
              </p:cNvSpPr>
              <p:nvPr/>
            </p:nvSpPr>
            <p:spPr bwMode="auto">
              <a:xfrm>
                <a:off x="4623" y="1745"/>
                <a:ext cx="90" cy="106"/>
              </a:xfrm>
              <a:custGeom>
                <a:avLst/>
                <a:gdLst>
                  <a:gd name="T0" fmla="*/ 56 w 148"/>
                  <a:gd name="T1" fmla="*/ 126 h 174"/>
                  <a:gd name="T2" fmla="*/ 46 w 148"/>
                  <a:gd name="T3" fmla="*/ 27 h 174"/>
                  <a:gd name="T4" fmla="*/ 26 w 148"/>
                  <a:gd name="T5" fmla="*/ 2 h 174"/>
                  <a:gd name="T6" fmla="*/ 0 w 148"/>
                  <a:gd name="T7" fmla="*/ 21 h 174"/>
                  <a:gd name="T8" fmla="*/ 7 w 148"/>
                  <a:gd name="T9" fmla="*/ 146 h 174"/>
                  <a:gd name="T10" fmla="*/ 13 w 148"/>
                  <a:gd name="T11" fmla="*/ 165 h 174"/>
                  <a:gd name="T12" fmla="*/ 15 w 148"/>
                  <a:gd name="T13" fmla="*/ 167 h 174"/>
                  <a:gd name="T14" fmla="*/ 30 w 148"/>
                  <a:gd name="T15" fmla="*/ 173 h 174"/>
                  <a:gd name="T16" fmla="*/ 148 w 148"/>
                  <a:gd name="T17" fmla="*/ 174 h 174"/>
                  <a:gd name="T18" fmla="*/ 145 w 148"/>
                  <a:gd name="T19" fmla="*/ 128 h 174"/>
                  <a:gd name="T20" fmla="*/ 57 w 148"/>
                  <a:gd name="T21" fmla="*/ 1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74">
                    <a:moveTo>
                      <a:pt x="56" y="126"/>
                    </a:moveTo>
                    <a:cubicBezTo>
                      <a:pt x="46" y="27"/>
                      <a:pt x="46" y="27"/>
                      <a:pt x="46" y="27"/>
                    </a:cubicBezTo>
                    <a:cubicBezTo>
                      <a:pt x="47" y="15"/>
                      <a:pt x="39" y="3"/>
                      <a:pt x="26" y="2"/>
                    </a:cubicBezTo>
                    <a:cubicBezTo>
                      <a:pt x="14" y="0"/>
                      <a:pt x="2" y="9"/>
                      <a:pt x="0" y="21"/>
                    </a:cubicBezTo>
                    <a:cubicBezTo>
                      <a:pt x="7" y="146"/>
                      <a:pt x="7" y="146"/>
                      <a:pt x="7" y="146"/>
                    </a:cubicBezTo>
                    <a:cubicBezTo>
                      <a:pt x="6" y="153"/>
                      <a:pt x="8" y="160"/>
                      <a:pt x="13" y="165"/>
                    </a:cubicBezTo>
                    <a:cubicBezTo>
                      <a:pt x="13" y="166"/>
                      <a:pt x="14" y="167"/>
                      <a:pt x="15" y="167"/>
                    </a:cubicBezTo>
                    <a:cubicBezTo>
                      <a:pt x="19" y="171"/>
                      <a:pt x="25" y="173"/>
                      <a:pt x="30" y="173"/>
                    </a:cubicBezTo>
                    <a:cubicBezTo>
                      <a:pt x="30" y="173"/>
                      <a:pt x="147" y="174"/>
                      <a:pt x="148" y="174"/>
                    </a:cubicBezTo>
                    <a:cubicBezTo>
                      <a:pt x="145" y="128"/>
                      <a:pt x="145" y="128"/>
                      <a:pt x="145" y="128"/>
                    </a:cubicBezTo>
                    <a:cubicBezTo>
                      <a:pt x="57" y="127"/>
                      <a:pt x="57" y="127"/>
                      <a:pt x="57" y="12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5" name="Freeform 84"/>
              <p:cNvSpPr>
                <a:spLocks/>
              </p:cNvSpPr>
              <p:nvPr/>
            </p:nvSpPr>
            <p:spPr bwMode="auto">
              <a:xfrm>
                <a:off x="4735" y="1573"/>
                <a:ext cx="326" cy="195"/>
              </a:xfrm>
              <a:custGeom>
                <a:avLst/>
                <a:gdLst>
                  <a:gd name="T0" fmla="*/ 508 w 532"/>
                  <a:gd name="T1" fmla="*/ 0 h 321"/>
                  <a:gd name="T2" fmla="*/ 532 w 532"/>
                  <a:gd name="T3" fmla="*/ 24 h 321"/>
                  <a:gd name="T4" fmla="*/ 532 w 532"/>
                  <a:gd name="T5" fmla="*/ 297 h 321"/>
                  <a:gd name="T6" fmla="*/ 508 w 532"/>
                  <a:gd name="T7" fmla="*/ 321 h 321"/>
                  <a:gd name="T8" fmla="*/ 25 w 532"/>
                  <a:gd name="T9" fmla="*/ 321 h 321"/>
                  <a:gd name="T10" fmla="*/ 0 w 532"/>
                  <a:gd name="T11" fmla="*/ 297 h 321"/>
                  <a:gd name="T12" fmla="*/ 0 w 532"/>
                  <a:gd name="T13" fmla="*/ 24 h 321"/>
                  <a:gd name="T14" fmla="*/ 25 w 532"/>
                  <a:gd name="T15" fmla="*/ 0 h 321"/>
                  <a:gd name="T16" fmla="*/ 508 w 532"/>
                  <a:gd name="T17"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321">
                    <a:moveTo>
                      <a:pt x="508" y="0"/>
                    </a:moveTo>
                    <a:cubicBezTo>
                      <a:pt x="508" y="0"/>
                      <a:pt x="532" y="0"/>
                      <a:pt x="532" y="24"/>
                    </a:cubicBezTo>
                    <a:cubicBezTo>
                      <a:pt x="532" y="297"/>
                      <a:pt x="532" y="297"/>
                      <a:pt x="532" y="297"/>
                    </a:cubicBezTo>
                    <a:cubicBezTo>
                      <a:pt x="532" y="297"/>
                      <a:pt x="532" y="321"/>
                      <a:pt x="508" y="321"/>
                    </a:cubicBezTo>
                    <a:cubicBezTo>
                      <a:pt x="25" y="321"/>
                      <a:pt x="25" y="321"/>
                      <a:pt x="25" y="321"/>
                    </a:cubicBezTo>
                    <a:cubicBezTo>
                      <a:pt x="25" y="321"/>
                      <a:pt x="0" y="321"/>
                      <a:pt x="0" y="297"/>
                    </a:cubicBezTo>
                    <a:cubicBezTo>
                      <a:pt x="0" y="24"/>
                      <a:pt x="0" y="24"/>
                      <a:pt x="0" y="24"/>
                    </a:cubicBezTo>
                    <a:cubicBezTo>
                      <a:pt x="0" y="24"/>
                      <a:pt x="0" y="0"/>
                      <a:pt x="25" y="0"/>
                    </a:cubicBezTo>
                    <a:lnTo>
                      <a:pt x="508"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6" name="Freeform 85"/>
              <p:cNvSpPr>
                <a:spLocks/>
              </p:cNvSpPr>
              <p:nvPr/>
            </p:nvSpPr>
            <p:spPr bwMode="auto">
              <a:xfrm>
                <a:off x="4739" y="1575"/>
                <a:ext cx="319" cy="190"/>
              </a:xfrm>
              <a:custGeom>
                <a:avLst/>
                <a:gdLst>
                  <a:gd name="T0" fmla="*/ 497 w 521"/>
                  <a:gd name="T1" fmla="*/ 0 h 312"/>
                  <a:gd name="T2" fmla="*/ 521 w 521"/>
                  <a:gd name="T3" fmla="*/ 24 h 312"/>
                  <a:gd name="T4" fmla="*/ 521 w 521"/>
                  <a:gd name="T5" fmla="*/ 289 h 312"/>
                  <a:gd name="T6" fmla="*/ 497 w 521"/>
                  <a:gd name="T7" fmla="*/ 312 h 312"/>
                  <a:gd name="T8" fmla="*/ 24 w 521"/>
                  <a:gd name="T9" fmla="*/ 312 h 312"/>
                  <a:gd name="T10" fmla="*/ 0 w 521"/>
                  <a:gd name="T11" fmla="*/ 289 h 312"/>
                  <a:gd name="T12" fmla="*/ 0 w 521"/>
                  <a:gd name="T13" fmla="*/ 24 h 312"/>
                  <a:gd name="T14" fmla="*/ 24 w 521"/>
                  <a:gd name="T15" fmla="*/ 0 h 312"/>
                  <a:gd name="T16" fmla="*/ 497 w 521"/>
                  <a:gd name="T1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1" h="312">
                    <a:moveTo>
                      <a:pt x="497" y="0"/>
                    </a:moveTo>
                    <a:cubicBezTo>
                      <a:pt x="497" y="0"/>
                      <a:pt x="521" y="0"/>
                      <a:pt x="521" y="24"/>
                    </a:cubicBezTo>
                    <a:cubicBezTo>
                      <a:pt x="521" y="289"/>
                      <a:pt x="521" y="289"/>
                      <a:pt x="521" y="289"/>
                    </a:cubicBezTo>
                    <a:cubicBezTo>
                      <a:pt x="521" y="289"/>
                      <a:pt x="521" y="312"/>
                      <a:pt x="497" y="312"/>
                    </a:cubicBezTo>
                    <a:cubicBezTo>
                      <a:pt x="24" y="312"/>
                      <a:pt x="24" y="312"/>
                      <a:pt x="24" y="312"/>
                    </a:cubicBezTo>
                    <a:cubicBezTo>
                      <a:pt x="24" y="312"/>
                      <a:pt x="0" y="312"/>
                      <a:pt x="0" y="289"/>
                    </a:cubicBezTo>
                    <a:cubicBezTo>
                      <a:pt x="0" y="24"/>
                      <a:pt x="0" y="24"/>
                      <a:pt x="0" y="24"/>
                    </a:cubicBezTo>
                    <a:cubicBezTo>
                      <a:pt x="0" y="24"/>
                      <a:pt x="0" y="0"/>
                      <a:pt x="24" y="0"/>
                    </a:cubicBezTo>
                    <a:lnTo>
                      <a:pt x="4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7" name="Freeform 86"/>
              <p:cNvSpPr>
                <a:spLocks/>
              </p:cNvSpPr>
              <p:nvPr/>
            </p:nvSpPr>
            <p:spPr bwMode="auto">
              <a:xfrm>
                <a:off x="4751" y="1586"/>
                <a:ext cx="295" cy="168"/>
              </a:xfrm>
              <a:custGeom>
                <a:avLst/>
                <a:gdLst>
                  <a:gd name="T0" fmla="*/ 471 w 481"/>
                  <a:gd name="T1" fmla="*/ 0 h 276"/>
                  <a:gd name="T2" fmla="*/ 481 w 481"/>
                  <a:gd name="T3" fmla="*/ 10 h 276"/>
                  <a:gd name="T4" fmla="*/ 481 w 481"/>
                  <a:gd name="T5" fmla="*/ 267 h 276"/>
                  <a:gd name="T6" fmla="*/ 471 w 481"/>
                  <a:gd name="T7" fmla="*/ 276 h 276"/>
                  <a:gd name="T8" fmla="*/ 9 w 481"/>
                  <a:gd name="T9" fmla="*/ 276 h 276"/>
                  <a:gd name="T10" fmla="*/ 0 w 481"/>
                  <a:gd name="T11" fmla="*/ 267 h 276"/>
                  <a:gd name="T12" fmla="*/ 0 w 481"/>
                  <a:gd name="T13" fmla="*/ 10 h 276"/>
                  <a:gd name="T14" fmla="*/ 9 w 481"/>
                  <a:gd name="T15" fmla="*/ 0 h 276"/>
                  <a:gd name="T16" fmla="*/ 412 w 481"/>
                  <a:gd name="T17" fmla="*/ 0 h 276"/>
                  <a:gd name="T18" fmla="*/ 471 w 481"/>
                  <a:gd name="T1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276">
                    <a:moveTo>
                      <a:pt x="471" y="0"/>
                    </a:moveTo>
                    <a:cubicBezTo>
                      <a:pt x="471" y="0"/>
                      <a:pt x="481" y="0"/>
                      <a:pt x="481" y="10"/>
                    </a:cubicBezTo>
                    <a:cubicBezTo>
                      <a:pt x="481" y="267"/>
                      <a:pt x="481" y="267"/>
                      <a:pt x="481" y="267"/>
                    </a:cubicBezTo>
                    <a:cubicBezTo>
                      <a:pt x="481" y="267"/>
                      <a:pt x="481" y="276"/>
                      <a:pt x="471" y="276"/>
                    </a:cubicBezTo>
                    <a:cubicBezTo>
                      <a:pt x="9" y="276"/>
                      <a:pt x="9" y="276"/>
                      <a:pt x="9" y="276"/>
                    </a:cubicBezTo>
                    <a:cubicBezTo>
                      <a:pt x="9" y="276"/>
                      <a:pt x="0" y="276"/>
                      <a:pt x="0" y="267"/>
                    </a:cubicBezTo>
                    <a:cubicBezTo>
                      <a:pt x="0" y="10"/>
                      <a:pt x="0" y="10"/>
                      <a:pt x="0" y="10"/>
                    </a:cubicBezTo>
                    <a:cubicBezTo>
                      <a:pt x="0" y="10"/>
                      <a:pt x="0" y="0"/>
                      <a:pt x="9" y="0"/>
                    </a:cubicBezTo>
                    <a:cubicBezTo>
                      <a:pt x="412" y="0"/>
                      <a:pt x="412" y="0"/>
                      <a:pt x="412" y="0"/>
                    </a:cubicBezTo>
                    <a:cubicBezTo>
                      <a:pt x="471" y="0"/>
                      <a:pt x="471" y="0"/>
                      <a:pt x="47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23" name="Group 322"/>
            <p:cNvGrpSpPr/>
            <p:nvPr/>
          </p:nvGrpSpPr>
          <p:grpSpPr>
            <a:xfrm>
              <a:off x="7590110" y="2605112"/>
              <a:ext cx="361770" cy="193650"/>
              <a:chOff x="4729163" y="1395413"/>
              <a:chExt cx="922337" cy="493713"/>
            </a:xfrm>
          </p:grpSpPr>
          <p:sp>
            <p:nvSpPr>
              <p:cNvPr id="324" name="Rectangle 558"/>
              <p:cNvSpPr>
                <a:spLocks noChangeArrowheads="1"/>
              </p:cNvSpPr>
              <p:nvPr/>
            </p:nvSpPr>
            <p:spPr bwMode="auto">
              <a:xfrm>
                <a:off x="4805363" y="1662113"/>
                <a:ext cx="766763" cy="1412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5" name="Freeform 559"/>
              <p:cNvSpPr>
                <a:spLocks/>
              </p:cNvSpPr>
              <p:nvPr/>
            </p:nvSpPr>
            <p:spPr bwMode="auto">
              <a:xfrm>
                <a:off x="4729163" y="1450976"/>
                <a:ext cx="904875" cy="352425"/>
              </a:xfrm>
              <a:custGeom>
                <a:avLst/>
                <a:gdLst>
                  <a:gd name="T0" fmla="*/ 228 w 261"/>
                  <a:gd name="T1" fmla="*/ 0 h 102"/>
                  <a:gd name="T2" fmla="*/ 125 w 261"/>
                  <a:gd name="T3" fmla="*/ 0 h 102"/>
                  <a:gd name="T4" fmla="*/ 86 w 261"/>
                  <a:gd name="T5" fmla="*/ 41 h 102"/>
                  <a:gd name="T6" fmla="*/ 7 w 261"/>
                  <a:gd name="T7" fmla="*/ 61 h 102"/>
                  <a:gd name="T8" fmla="*/ 7 w 261"/>
                  <a:gd name="T9" fmla="*/ 102 h 102"/>
                  <a:gd name="T10" fmla="*/ 26 w 261"/>
                  <a:gd name="T11" fmla="*/ 102 h 102"/>
                  <a:gd name="T12" fmla="*/ 55 w 261"/>
                  <a:gd name="T13" fmla="*/ 73 h 102"/>
                  <a:gd name="T14" fmla="*/ 85 w 261"/>
                  <a:gd name="T15" fmla="*/ 102 h 102"/>
                  <a:gd name="T16" fmla="*/ 178 w 261"/>
                  <a:gd name="T17" fmla="*/ 102 h 102"/>
                  <a:gd name="T18" fmla="*/ 207 w 261"/>
                  <a:gd name="T19" fmla="*/ 73 h 102"/>
                  <a:gd name="T20" fmla="*/ 236 w 261"/>
                  <a:gd name="T21" fmla="*/ 102 h 102"/>
                  <a:gd name="T22" fmla="*/ 261 w 261"/>
                  <a:gd name="T23" fmla="*/ 102 h 102"/>
                  <a:gd name="T24" fmla="*/ 260 w 261"/>
                  <a:gd name="T25" fmla="*/ 89 h 102"/>
                  <a:gd name="T26" fmla="*/ 228 w 26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1" h="102">
                    <a:moveTo>
                      <a:pt x="228" y="0"/>
                    </a:moveTo>
                    <a:cubicBezTo>
                      <a:pt x="125" y="0"/>
                      <a:pt x="125" y="0"/>
                      <a:pt x="125" y="0"/>
                    </a:cubicBezTo>
                    <a:cubicBezTo>
                      <a:pt x="119" y="0"/>
                      <a:pt x="98" y="18"/>
                      <a:pt x="86" y="41"/>
                    </a:cubicBezTo>
                    <a:cubicBezTo>
                      <a:pt x="69" y="43"/>
                      <a:pt x="24" y="48"/>
                      <a:pt x="7" y="61"/>
                    </a:cubicBezTo>
                    <a:cubicBezTo>
                      <a:pt x="0" y="83"/>
                      <a:pt x="7" y="102"/>
                      <a:pt x="7" y="102"/>
                    </a:cubicBezTo>
                    <a:cubicBezTo>
                      <a:pt x="26" y="102"/>
                      <a:pt x="26" y="102"/>
                      <a:pt x="26" y="102"/>
                    </a:cubicBezTo>
                    <a:cubicBezTo>
                      <a:pt x="26" y="86"/>
                      <a:pt x="39" y="73"/>
                      <a:pt x="55" y="73"/>
                    </a:cubicBezTo>
                    <a:cubicBezTo>
                      <a:pt x="72" y="73"/>
                      <a:pt x="85" y="86"/>
                      <a:pt x="85" y="102"/>
                    </a:cubicBezTo>
                    <a:cubicBezTo>
                      <a:pt x="178" y="102"/>
                      <a:pt x="178" y="102"/>
                      <a:pt x="178" y="102"/>
                    </a:cubicBezTo>
                    <a:cubicBezTo>
                      <a:pt x="178" y="86"/>
                      <a:pt x="191" y="73"/>
                      <a:pt x="207" y="73"/>
                    </a:cubicBezTo>
                    <a:cubicBezTo>
                      <a:pt x="223" y="73"/>
                      <a:pt x="236" y="86"/>
                      <a:pt x="236" y="102"/>
                    </a:cubicBezTo>
                    <a:cubicBezTo>
                      <a:pt x="261" y="102"/>
                      <a:pt x="261" y="102"/>
                      <a:pt x="261" y="102"/>
                    </a:cubicBezTo>
                    <a:cubicBezTo>
                      <a:pt x="261" y="98"/>
                      <a:pt x="261" y="93"/>
                      <a:pt x="260" y="89"/>
                    </a:cubicBezTo>
                    <a:cubicBezTo>
                      <a:pt x="259" y="45"/>
                      <a:pt x="243" y="0"/>
                      <a:pt x="228" y="0"/>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6" name="Oval 560"/>
              <p:cNvSpPr>
                <a:spLocks noChangeArrowheads="1"/>
              </p:cNvSpPr>
              <p:nvPr/>
            </p:nvSpPr>
            <p:spPr bwMode="auto">
              <a:xfrm>
                <a:off x="4833938" y="1716088"/>
                <a:ext cx="173038" cy="17303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7" name="Oval 561"/>
              <p:cNvSpPr>
                <a:spLocks noChangeArrowheads="1"/>
              </p:cNvSpPr>
              <p:nvPr/>
            </p:nvSpPr>
            <p:spPr bwMode="auto">
              <a:xfrm>
                <a:off x="4864100" y="1747838"/>
                <a:ext cx="111125" cy="109538"/>
              </a:xfrm>
              <a:prstGeom prst="ellipse">
                <a:avLst/>
              </a:pr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8" name="Oval 562"/>
              <p:cNvSpPr>
                <a:spLocks noChangeArrowheads="1"/>
              </p:cNvSpPr>
              <p:nvPr/>
            </p:nvSpPr>
            <p:spPr bwMode="auto">
              <a:xfrm>
                <a:off x="4906963" y="1757363"/>
                <a:ext cx="26988" cy="285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9" name="Oval 563"/>
              <p:cNvSpPr>
                <a:spLocks noChangeArrowheads="1"/>
              </p:cNvSpPr>
              <p:nvPr/>
            </p:nvSpPr>
            <p:spPr bwMode="auto">
              <a:xfrm>
                <a:off x="4906963" y="1824038"/>
                <a:ext cx="26988" cy="269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0" name="Freeform 564"/>
              <p:cNvSpPr>
                <a:spLocks/>
              </p:cNvSpPr>
              <p:nvPr/>
            </p:nvSpPr>
            <p:spPr bwMode="auto">
              <a:xfrm>
                <a:off x="4875213" y="1771651"/>
                <a:ext cx="31750" cy="31750"/>
              </a:xfrm>
              <a:custGeom>
                <a:avLst/>
                <a:gdLst>
                  <a:gd name="T0" fmla="*/ 6 w 9"/>
                  <a:gd name="T1" fmla="*/ 1 h 9"/>
                  <a:gd name="T2" fmla="*/ 8 w 9"/>
                  <a:gd name="T3" fmla="*/ 7 h 9"/>
                  <a:gd name="T4" fmla="*/ 3 w 9"/>
                  <a:gd name="T5" fmla="*/ 8 h 9"/>
                  <a:gd name="T6" fmla="*/ 1 w 9"/>
                  <a:gd name="T7" fmla="*/ 3 h 9"/>
                  <a:gd name="T8" fmla="*/ 6 w 9"/>
                  <a:gd name="T9" fmla="*/ 1 h 9"/>
                </a:gdLst>
                <a:ahLst/>
                <a:cxnLst>
                  <a:cxn ang="0">
                    <a:pos x="T0" y="T1"/>
                  </a:cxn>
                  <a:cxn ang="0">
                    <a:pos x="T2" y="T3"/>
                  </a:cxn>
                  <a:cxn ang="0">
                    <a:pos x="T4" y="T5"/>
                  </a:cxn>
                  <a:cxn ang="0">
                    <a:pos x="T6" y="T7"/>
                  </a:cxn>
                  <a:cxn ang="0">
                    <a:pos x="T8" y="T9"/>
                  </a:cxn>
                </a:cxnLst>
                <a:rect l="0" t="0" r="r" b="b"/>
                <a:pathLst>
                  <a:path w="9" h="9">
                    <a:moveTo>
                      <a:pt x="6" y="1"/>
                    </a:moveTo>
                    <a:cubicBezTo>
                      <a:pt x="8" y="2"/>
                      <a:pt x="9" y="5"/>
                      <a:pt x="8" y="7"/>
                    </a:cubicBezTo>
                    <a:cubicBezTo>
                      <a:pt x="7" y="9"/>
                      <a:pt x="5" y="9"/>
                      <a:pt x="3" y="8"/>
                    </a:cubicBezTo>
                    <a:cubicBezTo>
                      <a:pt x="1" y="7"/>
                      <a:pt x="0" y="5"/>
                      <a:pt x="1" y="3"/>
                    </a:cubicBezTo>
                    <a:cubicBezTo>
                      <a:pt x="2" y="1"/>
                      <a:pt x="5"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1" name="Freeform 565"/>
              <p:cNvSpPr>
                <a:spLocks/>
              </p:cNvSpPr>
              <p:nvPr/>
            </p:nvSpPr>
            <p:spPr bwMode="auto">
              <a:xfrm>
                <a:off x="4933950" y="1803401"/>
                <a:ext cx="31750" cy="30163"/>
              </a:xfrm>
              <a:custGeom>
                <a:avLst/>
                <a:gdLst>
                  <a:gd name="T0" fmla="*/ 2 w 9"/>
                  <a:gd name="T1" fmla="*/ 8 h 9"/>
                  <a:gd name="T2" fmla="*/ 1 w 9"/>
                  <a:gd name="T3" fmla="*/ 3 h 9"/>
                  <a:gd name="T4" fmla="*/ 6 w 9"/>
                  <a:gd name="T5" fmla="*/ 1 h 9"/>
                  <a:gd name="T6" fmla="*/ 8 w 9"/>
                  <a:gd name="T7" fmla="*/ 6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1" y="7"/>
                      <a:pt x="0" y="5"/>
                      <a:pt x="1" y="3"/>
                    </a:cubicBezTo>
                    <a:cubicBezTo>
                      <a:pt x="2" y="1"/>
                      <a:pt x="4" y="0"/>
                      <a:pt x="6" y="1"/>
                    </a:cubicBezTo>
                    <a:cubicBezTo>
                      <a:pt x="8" y="2"/>
                      <a:pt x="9" y="5"/>
                      <a:pt x="8" y="6"/>
                    </a:cubicBezTo>
                    <a:cubicBezTo>
                      <a:pt x="7" y="8"/>
                      <a:pt x="4" y="9"/>
                      <a:pt x="2"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2" name="Freeform 566"/>
              <p:cNvSpPr>
                <a:spLocks/>
              </p:cNvSpPr>
              <p:nvPr/>
            </p:nvSpPr>
            <p:spPr bwMode="auto">
              <a:xfrm>
                <a:off x="4875213" y="1803401"/>
                <a:ext cx="31750" cy="33338"/>
              </a:xfrm>
              <a:custGeom>
                <a:avLst/>
                <a:gdLst>
                  <a:gd name="T0" fmla="*/ 3 w 9"/>
                  <a:gd name="T1" fmla="*/ 2 h 10"/>
                  <a:gd name="T2" fmla="*/ 8 w 9"/>
                  <a:gd name="T3" fmla="*/ 3 h 10"/>
                  <a:gd name="T4" fmla="*/ 7 w 9"/>
                  <a:gd name="T5" fmla="*/ 9 h 10"/>
                  <a:gd name="T6" fmla="*/ 1 w 9"/>
                  <a:gd name="T7" fmla="*/ 7 h 10"/>
                  <a:gd name="T8" fmla="*/ 3 w 9"/>
                  <a:gd name="T9" fmla="*/ 2 h 10"/>
                </a:gdLst>
                <a:ahLst/>
                <a:cxnLst>
                  <a:cxn ang="0">
                    <a:pos x="T0" y="T1"/>
                  </a:cxn>
                  <a:cxn ang="0">
                    <a:pos x="T2" y="T3"/>
                  </a:cxn>
                  <a:cxn ang="0">
                    <a:pos x="T4" y="T5"/>
                  </a:cxn>
                  <a:cxn ang="0">
                    <a:pos x="T6" y="T7"/>
                  </a:cxn>
                  <a:cxn ang="0">
                    <a:pos x="T8" y="T9"/>
                  </a:cxn>
                </a:cxnLst>
                <a:rect l="0" t="0" r="r" b="b"/>
                <a:pathLst>
                  <a:path w="9" h="10">
                    <a:moveTo>
                      <a:pt x="3" y="2"/>
                    </a:moveTo>
                    <a:cubicBezTo>
                      <a:pt x="5" y="0"/>
                      <a:pt x="7" y="1"/>
                      <a:pt x="8" y="3"/>
                    </a:cubicBezTo>
                    <a:cubicBezTo>
                      <a:pt x="9" y="5"/>
                      <a:pt x="9" y="7"/>
                      <a:pt x="7" y="9"/>
                    </a:cubicBezTo>
                    <a:cubicBezTo>
                      <a:pt x="5" y="10"/>
                      <a:pt x="3" y="9"/>
                      <a:pt x="1" y="7"/>
                    </a:cubicBezTo>
                    <a:cubicBezTo>
                      <a:pt x="0" y="5"/>
                      <a:pt x="1" y="3"/>
                      <a:pt x="3"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3" name="Freeform 567"/>
              <p:cNvSpPr>
                <a:spLocks/>
              </p:cNvSpPr>
              <p:nvPr/>
            </p:nvSpPr>
            <p:spPr bwMode="auto">
              <a:xfrm>
                <a:off x="4930775" y="1771651"/>
                <a:ext cx="34925" cy="31750"/>
              </a:xfrm>
              <a:custGeom>
                <a:avLst/>
                <a:gdLst>
                  <a:gd name="T0" fmla="*/ 7 w 10"/>
                  <a:gd name="T1" fmla="*/ 8 h 9"/>
                  <a:gd name="T2" fmla="*/ 2 w 10"/>
                  <a:gd name="T3" fmla="*/ 6 h 9"/>
                  <a:gd name="T4" fmla="*/ 3 w 10"/>
                  <a:gd name="T5" fmla="*/ 1 h 9"/>
                  <a:gd name="T6" fmla="*/ 9 w 10"/>
                  <a:gd name="T7" fmla="*/ 2 h 9"/>
                  <a:gd name="T8" fmla="*/ 7 w 10"/>
                  <a:gd name="T9" fmla="*/ 8 h 9"/>
                </a:gdLst>
                <a:ahLst/>
                <a:cxnLst>
                  <a:cxn ang="0">
                    <a:pos x="T0" y="T1"/>
                  </a:cxn>
                  <a:cxn ang="0">
                    <a:pos x="T2" y="T3"/>
                  </a:cxn>
                  <a:cxn ang="0">
                    <a:pos x="T4" y="T5"/>
                  </a:cxn>
                  <a:cxn ang="0">
                    <a:pos x="T6" y="T7"/>
                  </a:cxn>
                  <a:cxn ang="0">
                    <a:pos x="T8" y="T9"/>
                  </a:cxn>
                </a:cxnLst>
                <a:rect l="0" t="0" r="r" b="b"/>
                <a:pathLst>
                  <a:path w="10" h="9">
                    <a:moveTo>
                      <a:pt x="7" y="8"/>
                    </a:moveTo>
                    <a:cubicBezTo>
                      <a:pt x="5" y="9"/>
                      <a:pt x="3" y="8"/>
                      <a:pt x="2" y="6"/>
                    </a:cubicBezTo>
                    <a:cubicBezTo>
                      <a:pt x="0" y="5"/>
                      <a:pt x="1" y="2"/>
                      <a:pt x="3" y="1"/>
                    </a:cubicBezTo>
                    <a:cubicBezTo>
                      <a:pt x="5" y="0"/>
                      <a:pt x="7" y="0"/>
                      <a:pt x="9" y="2"/>
                    </a:cubicBezTo>
                    <a:cubicBezTo>
                      <a:pt x="10" y="4"/>
                      <a:pt x="9" y="7"/>
                      <a:pt x="7"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4" name="Oval 568"/>
              <p:cNvSpPr>
                <a:spLocks noChangeArrowheads="1"/>
              </p:cNvSpPr>
              <p:nvPr/>
            </p:nvSpPr>
            <p:spPr bwMode="auto">
              <a:xfrm>
                <a:off x="5360988" y="1716088"/>
                <a:ext cx="173038" cy="17303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5" name="Oval 569"/>
              <p:cNvSpPr>
                <a:spLocks noChangeArrowheads="1"/>
              </p:cNvSpPr>
              <p:nvPr/>
            </p:nvSpPr>
            <p:spPr bwMode="auto">
              <a:xfrm>
                <a:off x="5391150" y="1747838"/>
                <a:ext cx="111125" cy="109538"/>
              </a:xfrm>
              <a:prstGeom prst="ellipse">
                <a:avLst/>
              </a:pr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6" name="Oval 570"/>
              <p:cNvSpPr>
                <a:spLocks noChangeArrowheads="1"/>
              </p:cNvSpPr>
              <p:nvPr/>
            </p:nvSpPr>
            <p:spPr bwMode="auto">
              <a:xfrm>
                <a:off x="5432425" y="1757363"/>
                <a:ext cx="28575" cy="28575"/>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7" name="Oval 571"/>
              <p:cNvSpPr>
                <a:spLocks noChangeArrowheads="1"/>
              </p:cNvSpPr>
              <p:nvPr/>
            </p:nvSpPr>
            <p:spPr bwMode="auto">
              <a:xfrm>
                <a:off x="5432425" y="1824038"/>
                <a:ext cx="28575" cy="26988"/>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8" name="Freeform 572"/>
              <p:cNvSpPr>
                <a:spLocks/>
              </p:cNvSpPr>
              <p:nvPr/>
            </p:nvSpPr>
            <p:spPr bwMode="auto">
              <a:xfrm>
                <a:off x="5402263" y="1771651"/>
                <a:ext cx="30163" cy="31750"/>
              </a:xfrm>
              <a:custGeom>
                <a:avLst/>
                <a:gdLst>
                  <a:gd name="T0" fmla="*/ 6 w 9"/>
                  <a:gd name="T1" fmla="*/ 1 h 9"/>
                  <a:gd name="T2" fmla="*/ 8 w 9"/>
                  <a:gd name="T3" fmla="*/ 7 h 9"/>
                  <a:gd name="T4" fmla="*/ 3 w 9"/>
                  <a:gd name="T5" fmla="*/ 8 h 9"/>
                  <a:gd name="T6" fmla="*/ 1 w 9"/>
                  <a:gd name="T7" fmla="*/ 3 h 9"/>
                  <a:gd name="T8" fmla="*/ 6 w 9"/>
                  <a:gd name="T9" fmla="*/ 1 h 9"/>
                </a:gdLst>
                <a:ahLst/>
                <a:cxnLst>
                  <a:cxn ang="0">
                    <a:pos x="T0" y="T1"/>
                  </a:cxn>
                  <a:cxn ang="0">
                    <a:pos x="T2" y="T3"/>
                  </a:cxn>
                  <a:cxn ang="0">
                    <a:pos x="T4" y="T5"/>
                  </a:cxn>
                  <a:cxn ang="0">
                    <a:pos x="T6" y="T7"/>
                  </a:cxn>
                  <a:cxn ang="0">
                    <a:pos x="T8" y="T9"/>
                  </a:cxn>
                </a:cxnLst>
                <a:rect l="0" t="0" r="r" b="b"/>
                <a:pathLst>
                  <a:path w="9" h="9">
                    <a:moveTo>
                      <a:pt x="6" y="1"/>
                    </a:moveTo>
                    <a:cubicBezTo>
                      <a:pt x="8" y="2"/>
                      <a:pt x="9" y="5"/>
                      <a:pt x="8" y="7"/>
                    </a:cubicBezTo>
                    <a:cubicBezTo>
                      <a:pt x="7" y="9"/>
                      <a:pt x="5" y="9"/>
                      <a:pt x="3" y="8"/>
                    </a:cubicBezTo>
                    <a:cubicBezTo>
                      <a:pt x="1" y="7"/>
                      <a:pt x="0" y="5"/>
                      <a:pt x="1" y="3"/>
                    </a:cubicBezTo>
                    <a:cubicBezTo>
                      <a:pt x="2" y="1"/>
                      <a:pt x="4" y="0"/>
                      <a:pt x="6"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9" name="Freeform 573"/>
              <p:cNvSpPr>
                <a:spLocks/>
              </p:cNvSpPr>
              <p:nvPr/>
            </p:nvSpPr>
            <p:spPr bwMode="auto">
              <a:xfrm>
                <a:off x="5461000" y="1803401"/>
                <a:ext cx="31750" cy="30163"/>
              </a:xfrm>
              <a:custGeom>
                <a:avLst/>
                <a:gdLst>
                  <a:gd name="T0" fmla="*/ 2 w 9"/>
                  <a:gd name="T1" fmla="*/ 8 h 9"/>
                  <a:gd name="T2" fmla="*/ 1 w 9"/>
                  <a:gd name="T3" fmla="*/ 3 h 9"/>
                  <a:gd name="T4" fmla="*/ 6 w 9"/>
                  <a:gd name="T5" fmla="*/ 1 h 9"/>
                  <a:gd name="T6" fmla="*/ 8 w 9"/>
                  <a:gd name="T7" fmla="*/ 6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0" y="7"/>
                      <a:pt x="0" y="5"/>
                      <a:pt x="1" y="3"/>
                    </a:cubicBezTo>
                    <a:cubicBezTo>
                      <a:pt x="2" y="1"/>
                      <a:pt x="4" y="0"/>
                      <a:pt x="6" y="1"/>
                    </a:cubicBezTo>
                    <a:cubicBezTo>
                      <a:pt x="8" y="2"/>
                      <a:pt x="9" y="5"/>
                      <a:pt x="8" y="6"/>
                    </a:cubicBezTo>
                    <a:cubicBezTo>
                      <a:pt x="7" y="8"/>
                      <a:pt x="4" y="9"/>
                      <a:pt x="2"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0" name="Freeform 574"/>
              <p:cNvSpPr>
                <a:spLocks/>
              </p:cNvSpPr>
              <p:nvPr/>
            </p:nvSpPr>
            <p:spPr bwMode="auto">
              <a:xfrm>
                <a:off x="5402263" y="1803401"/>
                <a:ext cx="30163" cy="33338"/>
              </a:xfrm>
              <a:custGeom>
                <a:avLst/>
                <a:gdLst>
                  <a:gd name="T0" fmla="*/ 3 w 9"/>
                  <a:gd name="T1" fmla="*/ 2 h 10"/>
                  <a:gd name="T2" fmla="*/ 8 w 9"/>
                  <a:gd name="T3" fmla="*/ 3 h 10"/>
                  <a:gd name="T4" fmla="*/ 7 w 9"/>
                  <a:gd name="T5" fmla="*/ 9 h 10"/>
                  <a:gd name="T6" fmla="*/ 1 w 9"/>
                  <a:gd name="T7" fmla="*/ 7 h 10"/>
                  <a:gd name="T8" fmla="*/ 3 w 9"/>
                  <a:gd name="T9" fmla="*/ 2 h 10"/>
                </a:gdLst>
                <a:ahLst/>
                <a:cxnLst>
                  <a:cxn ang="0">
                    <a:pos x="T0" y="T1"/>
                  </a:cxn>
                  <a:cxn ang="0">
                    <a:pos x="T2" y="T3"/>
                  </a:cxn>
                  <a:cxn ang="0">
                    <a:pos x="T4" y="T5"/>
                  </a:cxn>
                  <a:cxn ang="0">
                    <a:pos x="T6" y="T7"/>
                  </a:cxn>
                  <a:cxn ang="0">
                    <a:pos x="T8" y="T9"/>
                  </a:cxn>
                </a:cxnLst>
                <a:rect l="0" t="0" r="r" b="b"/>
                <a:pathLst>
                  <a:path w="9" h="10">
                    <a:moveTo>
                      <a:pt x="3" y="2"/>
                    </a:moveTo>
                    <a:cubicBezTo>
                      <a:pt x="5" y="0"/>
                      <a:pt x="7" y="1"/>
                      <a:pt x="8" y="3"/>
                    </a:cubicBezTo>
                    <a:cubicBezTo>
                      <a:pt x="9" y="5"/>
                      <a:pt x="9" y="7"/>
                      <a:pt x="7" y="9"/>
                    </a:cubicBezTo>
                    <a:cubicBezTo>
                      <a:pt x="5" y="10"/>
                      <a:pt x="2" y="9"/>
                      <a:pt x="1" y="7"/>
                    </a:cubicBezTo>
                    <a:cubicBezTo>
                      <a:pt x="0" y="5"/>
                      <a:pt x="1" y="3"/>
                      <a:pt x="3" y="2"/>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1" name="Freeform 575"/>
              <p:cNvSpPr>
                <a:spLocks/>
              </p:cNvSpPr>
              <p:nvPr/>
            </p:nvSpPr>
            <p:spPr bwMode="auto">
              <a:xfrm>
                <a:off x="5457825" y="1771651"/>
                <a:ext cx="30163" cy="31750"/>
              </a:xfrm>
              <a:custGeom>
                <a:avLst/>
                <a:gdLst>
                  <a:gd name="T0" fmla="*/ 7 w 9"/>
                  <a:gd name="T1" fmla="*/ 8 h 9"/>
                  <a:gd name="T2" fmla="*/ 1 w 9"/>
                  <a:gd name="T3" fmla="*/ 6 h 9"/>
                  <a:gd name="T4" fmla="*/ 3 w 9"/>
                  <a:gd name="T5" fmla="*/ 1 h 9"/>
                  <a:gd name="T6" fmla="*/ 8 w 9"/>
                  <a:gd name="T7" fmla="*/ 2 h 9"/>
                  <a:gd name="T8" fmla="*/ 7 w 9"/>
                  <a:gd name="T9" fmla="*/ 8 h 9"/>
                </a:gdLst>
                <a:ahLst/>
                <a:cxnLst>
                  <a:cxn ang="0">
                    <a:pos x="T0" y="T1"/>
                  </a:cxn>
                  <a:cxn ang="0">
                    <a:pos x="T2" y="T3"/>
                  </a:cxn>
                  <a:cxn ang="0">
                    <a:pos x="T4" y="T5"/>
                  </a:cxn>
                  <a:cxn ang="0">
                    <a:pos x="T6" y="T7"/>
                  </a:cxn>
                  <a:cxn ang="0">
                    <a:pos x="T8" y="T9"/>
                  </a:cxn>
                </a:cxnLst>
                <a:rect l="0" t="0" r="r" b="b"/>
                <a:pathLst>
                  <a:path w="9" h="9">
                    <a:moveTo>
                      <a:pt x="7" y="8"/>
                    </a:moveTo>
                    <a:cubicBezTo>
                      <a:pt x="5" y="9"/>
                      <a:pt x="3" y="8"/>
                      <a:pt x="1" y="6"/>
                    </a:cubicBezTo>
                    <a:cubicBezTo>
                      <a:pt x="0" y="5"/>
                      <a:pt x="1" y="2"/>
                      <a:pt x="3" y="1"/>
                    </a:cubicBezTo>
                    <a:cubicBezTo>
                      <a:pt x="5" y="0"/>
                      <a:pt x="7" y="0"/>
                      <a:pt x="8" y="2"/>
                    </a:cubicBezTo>
                    <a:cubicBezTo>
                      <a:pt x="9" y="4"/>
                      <a:pt x="9" y="7"/>
                      <a:pt x="7" y="8"/>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2" name="Freeform 576"/>
              <p:cNvSpPr>
                <a:spLocks/>
              </p:cNvSpPr>
              <p:nvPr/>
            </p:nvSpPr>
            <p:spPr bwMode="auto">
              <a:xfrm>
                <a:off x="5110163" y="1471613"/>
                <a:ext cx="461963" cy="123825"/>
              </a:xfrm>
              <a:custGeom>
                <a:avLst/>
                <a:gdLst>
                  <a:gd name="T0" fmla="*/ 0 w 133"/>
                  <a:gd name="T1" fmla="*/ 36 h 36"/>
                  <a:gd name="T2" fmla="*/ 133 w 133"/>
                  <a:gd name="T3" fmla="*/ 36 h 36"/>
                  <a:gd name="T4" fmla="*/ 116 w 133"/>
                  <a:gd name="T5" fmla="*/ 0 h 36"/>
                  <a:gd name="T6" fmla="*/ 20 w 133"/>
                  <a:gd name="T7" fmla="*/ 0 h 36"/>
                  <a:gd name="T8" fmla="*/ 0 w 133"/>
                  <a:gd name="T9" fmla="*/ 36 h 36"/>
                </a:gdLst>
                <a:ahLst/>
                <a:cxnLst>
                  <a:cxn ang="0">
                    <a:pos x="T0" y="T1"/>
                  </a:cxn>
                  <a:cxn ang="0">
                    <a:pos x="T2" y="T3"/>
                  </a:cxn>
                  <a:cxn ang="0">
                    <a:pos x="T4" y="T5"/>
                  </a:cxn>
                  <a:cxn ang="0">
                    <a:pos x="T6" y="T7"/>
                  </a:cxn>
                  <a:cxn ang="0">
                    <a:pos x="T8" y="T9"/>
                  </a:cxn>
                </a:cxnLst>
                <a:rect l="0" t="0" r="r" b="b"/>
                <a:pathLst>
                  <a:path w="133" h="36">
                    <a:moveTo>
                      <a:pt x="0" y="36"/>
                    </a:moveTo>
                    <a:cubicBezTo>
                      <a:pt x="133" y="36"/>
                      <a:pt x="133" y="36"/>
                      <a:pt x="133" y="36"/>
                    </a:cubicBezTo>
                    <a:cubicBezTo>
                      <a:pt x="133" y="36"/>
                      <a:pt x="133" y="15"/>
                      <a:pt x="116" y="0"/>
                    </a:cubicBezTo>
                    <a:cubicBezTo>
                      <a:pt x="20" y="0"/>
                      <a:pt x="20" y="0"/>
                      <a:pt x="20" y="0"/>
                    </a:cubicBezTo>
                    <a:cubicBezTo>
                      <a:pt x="20" y="0"/>
                      <a:pt x="5" y="23"/>
                      <a:pt x="0" y="3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3" name="Freeform 577"/>
              <p:cNvSpPr>
                <a:spLocks/>
              </p:cNvSpPr>
              <p:nvPr/>
            </p:nvSpPr>
            <p:spPr bwMode="auto">
              <a:xfrm>
                <a:off x="5027613" y="1471613"/>
                <a:ext cx="146050" cy="123825"/>
              </a:xfrm>
              <a:custGeom>
                <a:avLst/>
                <a:gdLst>
                  <a:gd name="T0" fmla="*/ 0 w 42"/>
                  <a:gd name="T1" fmla="*/ 36 h 36"/>
                  <a:gd name="T2" fmla="*/ 17 w 42"/>
                  <a:gd name="T3" fmla="*/ 36 h 36"/>
                  <a:gd name="T4" fmla="*/ 42 w 42"/>
                  <a:gd name="T5" fmla="*/ 0 h 36"/>
                  <a:gd name="T6" fmla="*/ 28 w 42"/>
                  <a:gd name="T7" fmla="*/ 0 h 36"/>
                  <a:gd name="T8" fmla="*/ 0 w 42"/>
                  <a:gd name="T9" fmla="*/ 36 h 36"/>
                </a:gdLst>
                <a:ahLst/>
                <a:cxnLst>
                  <a:cxn ang="0">
                    <a:pos x="T0" y="T1"/>
                  </a:cxn>
                  <a:cxn ang="0">
                    <a:pos x="T2" y="T3"/>
                  </a:cxn>
                  <a:cxn ang="0">
                    <a:pos x="T4" y="T5"/>
                  </a:cxn>
                  <a:cxn ang="0">
                    <a:pos x="T6" y="T7"/>
                  </a:cxn>
                  <a:cxn ang="0">
                    <a:pos x="T8" y="T9"/>
                  </a:cxn>
                </a:cxnLst>
                <a:rect l="0" t="0" r="r" b="b"/>
                <a:pathLst>
                  <a:path w="42" h="36">
                    <a:moveTo>
                      <a:pt x="0" y="36"/>
                    </a:moveTo>
                    <a:cubicBezTo>
                      <a:pt x="17" y="36"/>
                      <a:pt x="17" y="36"/>
                      <a:pt x="17" y="36"/>
                    </a:cubicBezTo>
                    <a:cubicBezTo>
                      <a:pt x="42" y="0"/>
                      <a:pt x="42" y="0"/>
                      <a:pt x="42" y="0"/>
                    </a:cubicBezTo>
                    <a:cubicBezTo>
                      <a:pt x="28" y="0"/>
                      <a:pt x="28" y="0"/>
                      <a:pt x="28" y="0"/>
                    </a:cubicBezTo>
                    <a:cubicBezTo>
                      <a:pt x="28" y="0"/>
                      <a:pt x="8" y="16"/>
                      <a:pt x="0" y="3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4" name="Freeform 578"/>
              <p:cNvSpPr>
                <a:spLocks/>
              </p:cNvSpPr>
              <p:nvPr/>
            </p:nvSpPr>
            <p:spPr bwMode="auto">
              <a:xfrm>
                <a:off x="5329238" y="1468438"/>
                <a:ext cx="20638" cy="134938"/>
              </a:xfrm>
              <a:custGeom>
                <a:avLst/>
                <a:gdLst>
                  <a:gd name="T0" fmla="*/ 9 w 13"/>
                  <a:gd name="T1" fmla="*/ 0 h 85"/>
                  <a:gd name="T2" fmla="*/ 0 w 13"/>
                  <a:gd name="T3" fmla="*/ 85 h 85"/>
                  <a:gd name="T4" fmla="*/ 6 w 13"/>
                  <a:gd name="T5" fmla="*/ 85 h 85"/>
                  <a:gd name="T6" fmla="*/ 13 w 13"/>
                  <a:gd name="T7" fmla="*/ 2 h 85"/>
                  <a:gd name="T8" fmla="*/ 9 w 13"/>
                  <a:gd name="T9" fmla="*/ 0 h 85"/>
                </a:gdLst>
                <a:ahLst/>
                <a:cxnLst>
                  <a:cxn ang="0">
                    <a:pos x="T0" y="T1"/>
                  </a:cxn>
                  <a:cxn ang="0">
                    <a:pos x="T2" y="T3"/>
                  </a:cxn>
                  <a:cxn ang="0">
                    <a:pos x="T4" y="T5"/>
                  </a:cxn>
                  <a:cxn ang="0">
                    <a:pos x="T6" y="T7"/>
                  </a:cxn>
                  <a:cxn ang="0">
                    <a:pos x="T8" y="T9"/>
                  </a:cxn>
                </a:cxnLst>
                <a:rect l="0" t="0" r="r" b="b"/>
                <a:pathLst>
                  <a:path w="13" h="85">
                    <a:moveTo>
                      <a:pt x="9" y="0"/>
                    </a:moveTo>
                    <a:lnTo>
                      <a:pt x="0" y="85"/>
                    </a:lnTo>
                    <a:lnTo>
                      <a:pt x="6" y="85"/>
                    </a:lnTo>
                    <a:lnTo>
                      <a:pt x="13" y="2"/>
                    </a:lnTo>
                    <a:lnTo>
                      <a:pt x="9" y="0"/>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5" name="Freeform 579"/>
              <p:cNvSpPr>
                <a:spLocks/>
              </p:cNvSpPr>
              <p:nvPr/>
            </p:nvSpPr>
            <p:spPr bwMode="auto">
              <a:xfrm>
                <a:off x="5329238" y="1468438"/>
                <a:ext cx="20638" cy="134938"/>
              </a:xfrm>
              <a:custGeom>
                <a:avLst/>
                <a:gdLst>
                  <a:gd name="T0" fmla="*/ 9 w 13"/>
                  <a:gd name="T1" fmla="*/ 0 h 85"/>
                  <a:gd name="T2" fmla="*/ 0 w 13"/>
                  <a:gd name="T3" fmla="*/ 85 h 85"/>
                  <a:gd name="T4" fmla="*/ 6 w 13"/>
                  <a:gd name="T5" fmla="*/ 85 h 85"/>
                  <a:gd name="T6" fmla="*/ 13 w 13"/>
                  <a:gd name="T7" fmla="*/ 2 h 85"/>
                </a:gdLst>
                <a:ahLst/>
                <a:cxnLst>
                  <a:cxn ang="0">
                    <a:pos x="T0" y="T1"/>
                  </a:cxn>
                  <a:cxn ang="0">
                    <a:pos x="T2" y="T3"/>
                  </a:cxn>
                  <a:cxn ang="0">
                    <a:pos x="T4" y="T5"/>
                  </a:cxn>
                  <a:cxn ang="0">
                    <a:pos x="T6" y="T7"/>
                  </a:cxn>
                </a:cxnLst>
                <a:rect l="0" t="0" r="r" b="b"/>
                <a:pathLst>
                  <a:path w="13" h="85">
                    <a:moveTo>
                      <a:pt x="9" y="0"/>
                    </a:moveTo>
                    <a:lnTo>
                      <a:pt x="0" y="85"/>
                    </a:lnTo>
                    <a:lnTo>
                      <a:pt x="6" y="85"/>
                    </a:lnTo>
                    <a:lnTo>
                      <a:pt x="13"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6" name="Freeform 580"/>
              <p:cNvSpPr>
                <a:spLocks/>
              </p:cNvSpPr>
              <p:nvPr/>
            </p:nvSpPr>
            <p:spPr bwMode="auto">
              <a:xfrm>
                <a:off x="5522913" y="1395413"/>
                <a:ext cx="93663" cy="58738"/>
              </a:xfrm>
              <a:custGeom>
                <a:avLst/>
                <a:gdLst>
                  <a:gd name="T0" fmla="*/ 2 w 59"/>
                  <a:gd name="T1" fmla="*/ 37 h 37"/>
                  <a:gd name="T2" fmla="*/ 59 w 59"/>
                  <a:gd name="T3" fmla="*/ 2 h 37"/>
                  <a:gd name="T4" fmla="*/ 59 w 59"/>
                  <a:gd name="T5" fmla="*/ 0 h 37"/>
                  <a:gd name="T6" fmla="*/ 0 w 59"/>
                  <a:gd name="T7" fmla="*/ 35 h 37"/>
                  <a:gd name="T8" fmla="*/ 2 w 59"/>
                  <a:gd name="T9" fmla="*/ 37 h 37"/>
                </a:gdLst>
                <a:ahLst/>
                <a:cxnLst>
                  <a:cxn ang="0">
                    <a:pos x="T0" y="T1"/>
                  </a:cxn>
                  <a:cxn ang="0">
                    <a:pos x="T2" y="T3"/>
                  </a:cxn>
                  <a:cxn ang="0">
                    <a:pos x="T4" y="T5"/>
                  </a:cxn>
                  <a:cxn ang="0">
                    <a:pos x="T6" y="T7"/>
                  </a:cxn>
                  <a:cxn ang="0">
                    <a:pos x="T8" y="T9"/>
                  </a:cxn>
                </a:cxnLst>
                <a:rect l="0" t="0" r="r" b="b"/>
                <a:pathLst>
                  <a:path w="59" h="37">
                    <a:moveTo>
                      <a:pt x="2" y="37"/>
                    </a:moveTo>
                    <a:lnTo>
                      <a:pt x="59" y="2"/>
                    </a:lnTo>
                    <a:lnTo>
                      <a:pt x="59" y="0"/>
                    </a:lnTo>
                    <a:lnTo>
                      <a:pt x="0" y="35"/>
                    </a:lnTo>
                    <a:lnTo>
                      <a:pt x="2" y="3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7" name="Freeform 581"/>
              <p:cNvSpPr>
                <a:spLocks/>
              </p:cNvSpPr>
              <p:nvPr/>
            </p:nvSpPr>
            <p:spPr bwMode="auto">
              <a:xfrm>
                <a:off x="5522913" y="1395413"/>
                <a:ext cx="93663" cy="58738"/>
              </a:xfrm>
              <a:custGeom>
                <a:avLst/>
                <a:gdLst>
                  <a:gd name="T0" fmla="*/ 2 w 59"/>
                  <a:gd name="T1" fmla="*/ 37 h 37"/>
                  <a:gd name="T2" fmla="*/ 59 w 59"/>
                  <a:gd name="T3" fmla="*/ 2 h 37"/>
                  <a:gd name="T4" fmla="*/ 59 w 59"/>
                  <a:gd name="T5" fmla="*/ 0 h 37"/>
                  <a:gd name="T6" fmla="*/ 0 w 59"/>
                  <a:gd name="T7" fmla="*/ 35 h 37"/>
                </a:gdLst>
                <a:ahLst/>
                <a:cxnLst>
                  <a:cxn ang="0">
                    <a:pos x="T0" y="T1"/>
                  </a:cxn>
                  <a:cxn ang="0">
                    <a:pos x="T2" y="T3"/>
                  </a:cxn>
                  <a:cxn ang="0">
                    <a:pos x="T4" y="T5"/>
                  </a:cxn>
                  <a:cxn ang="0">
                    <a:pos x="T6" y="T7"/>
                  </a:cxn>
                </a:cxnLst>
                <a:rect l="0" t="0" r="r" b="b"/>
                <a:pathLst>
                  <a:path w="59" h="37">
                    <a:moveTo>
                      <a:pt x="2" y="37"/>
                    </a:moveTo>
                    <a:lnTo>
                      <a:pt x="59" y="2"/>
                    </a:lnTo>
                    <a:lnTo>
                      <a:pt x="59" y="0"/>
                    </a:lnTo>
                    <a:lnTo>
                      <a:pt x="0" y="3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8" name="Freeform 582"/>
              <p:cNvSpPr>
                <a:spLocks/>
              </p:cNvSpPr>
              <p:nvPr/>
            </p:nvSpPr>
            <p:spPr bwMode="auto">
              <a:xfrm>
                <a:off x="5072063" y="1565276"/>
                <a:ext cx="46038" cy="61913"/>
              </a:xfrm>
              <a:custGeom>
                <a:avLst/>
                <a:gdLst>
                  <a:gd name="T0" fmla="*/ 13 w 13"/>
                  <a:gd name="T1" fmla="*/ 0 h 18"/>
                  <a:gd name="T2" fmla="*/ 9 w 13"/>
                  <a:gd name="T3" fmla="*/ 0 h 18"/>
                  <a:gd name="T4" fmla="*/ 0 w 13"/>
                  <a:gd name="T5" fmla="*/ 9 h 18"/>
                  <a:gd name="T6" fmla="*/ 9 w 13"/>
                  <a:gd name="T7" fmla="*/ 18 h 18"/>
                  <a:gd name="T8" fmla="*/ 13 w 13"/>
                  <a:gd name="T9" fmla="*/ 18 h 18"/>
                  <a:gd name="T10" fmla="*/ 1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13" y="0"/>
                    </a:moveTo>
                    <a:cubicBezTo>
                      <a:pt x="9" y="0"/>
                      <a:pt x="9" y="0"/>
                      <a:pt x="9" y="0"/>
                    </a:cubicBezTo>
                    <a:cubicBezTo>
                      <a:pt x="4" y="0"/>
                      <a:pt x="0" y="4"/>
                      <a:pt x="0" y="9"/>
                    </a:cubicBezTo>
                    <a:cubicBezTo>
                      <a:pt x="0" y="14"/>
                      <a:pt x="4" y="18"/>
                      <a:pt x="9" y="18"/>
                    </a:cubicBezTo>
                    <a:cubicBezTo>
                      <a:pt x="13" y="18"/>
                      <a:pt x="13" y="18"/>
                      <a:pt x="13" y="18"/>
                    </a:cubicBezTo>
                    <a:lnTo>
                      <a:pt x="13"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9" name="Freeform 583"/>
              <p:cNvSpPr>
                <a:spLocks/>
              </p:cNvSpPr>
              <p:nvPr/>
            </p:nvSpPr>
            <p:spPr bwMode="auto">
              <a:xfrm>
                <a:off x="5613400" y="1724026"/>
                <a:ext cx="38100" cy="61913"/>
              </a:xfrm>
              <a:custGeom>
                <a:avLst/>
                <a:gdLst>
                  <a:gd name="T0" fmla="*/ 11 w 11"/>
                  <a:gd name="T1" fmla="*/ 12 h 18"/>
                  <a:gd name="T2" fmla="*/ 5 w 11"/>
                  <a:gd name="T3" fmla="*/ 18 h 18"/>
                  <a:gd name="T4" fmla="*/ 0 w 11"/>
                  <a:gd name="T5" fmla="*/ 12 h 18"/>
                  <a:gd name="T6" fmla="*/ 0 w 11"/>
                  <a:gd name="T7" fmla="*/ 6 h 18"/>
                  <a:gd name="T8" fmla="*/ 5 w 11"/>
                  <a:gd name="T9" fmla="*/ 0 h 18"/>
                  <a:gd name="T10" fmla="*/ 11 w 11"/>
                  <a:gd name="T11" fmla="*/ 6 h 18"/>
                  <a:gd name="T12" fmla="*/ 11 w 11"/>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11" y="12"/>
                    </a:moveTo>
                    <a:cubicBezTo>
                      <a:pt x="11" y="15"/>
                      <a:pt x="8" y="18"/>
                      <a:pt x="5" y="18"/>
                    </a:cubicBezTo>
                    <a:cubicBezTo>
                      <a:pt x="2" y="18"/>
                      <a:pt x="0" y="15"/>
                      <a:pt x="0" y="12"/>
                    </a:cubicBezTo>
                    <a:cubicBezTo>
                      <a:pt x="0" y="6"/>
                      <a:pt x="0" y="6"/>
                      <a:pt x="0" y="6"/>
                    </a:cubicBezTo>
                    <a:cubicBezTo>
                      <a:pt x="0" y="3"/>
                      <a:pt x="2" y="0"/>
                      <a:pt x="5" y="0"/>
                    </a:cubicBezTo>
                    <a:cubicBezTo>
                      <a:pt x="8" y="0"/>
                      <a:pt x="11" y="3"/>
                      <a:pt x="11" y="6"/>
                    </a:cubicBezTo>
                    <a:lnTo>
                      <a:pt x="11" y="1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0" name="Freeform 584"/>
              <p:cNvSpPr>
                <a:spLocks/>
              </p:cNvSpPr>
              <p:nvPr/>
            </p:nvSpPr>
            <p:spPr bwMode="auto">
              <a:xfrm>
                <a:off x="4791075" y="1724026"/>
                <a:ext cx="28575" cy="17463"/>
              </a:xfrm>
              <a:custGeom>
                <a:avLst/>
                <a:gdLst>
                  <a:gd name="T0" fmla="*/ 3 w 8"/>
                  <a:gd name="T1" fmla="*/ 5 h 5"/>
                  <a:gd name="T2" fmla="*/ 0 w 8"/>
                  <a:gd name="T3" fmla="*/ 3 h 5"/>
                  <a:gd name="T4" fmla="*/ 3 w 8"/>
                  <a:gd name="T5" fmla="*/ 0 h 5"/>
                  <a:gd name="T6" fmla="*/ 5 w 8"/>
                  <a:gd name="T7" fmla="*/ 0 h 5"/>
                  <a:gd name="T8" fmla="*/ 8 w 8"/>
                  <a:gd name="T9" fmla="*/ 3 h 5"/>
                  <a:gd name="T10" fmla="*/ 5 w 8"/>
                  <a:gd name="T11" fmla="*/ 5 h 5"/>
                  <a:gd name="T12" fmla="*/ 3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3" y="5"/>
                    </a:moveTo>
                    <a:cubicBezTo>
                      <a:pt x="1" y="5"/>
                      <a:pt x="0" y="4"/>
                      <a:pt x="0" y="3"/>
                    </a:cubicBezTo>
                    <a:cubicBezTo>
                      <a:pt x="0" y="1"/>
                      <a:pt x="1" y="0"/>
                      <a:pt x="3" y="0"/>
                    </a:cubicBezTo>
                    <a:cubicBezTo>
                      <a:pt x="5" y="0"/>
                      <a:pt x="5" y="0"/>
                      <a:pt x="5" y="0"/>
                    </a:cubicBezTo>
                    <a:cubicBezTo>
                      <a:pt x="7" y="0"/>
                      <a:pt x="8" y="1"/>
                      <a:pt x="8" y="3"/>
                    </a:cubicBezTo>
                    <a:cubicBezTo>
                      <a:pt x="8" y="4"/>
                      <a:pt x="7" y="5"/>
                      <a:pt x="5" y="5"/>
                    </a:cubicBezTo>
                    <a:lnTo>
                      <a:pt x="3" y="5"/>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1" name="Freeform 585"/>
              <p:cNvSpPr>
                <a:spLocks/>
              </p:cNvSpPr>
              <p:nvPr/>
            </p:nvSpPr>
            <p:spPr bwMode="auto">
              <a:xfrm>
                <a:off x="4743450" y="1692276"/>
                <a:ext cx="31750" cy="79375"/>
              </a:xfrm>
              <a:custGeom>
                <a:avLst/>
                <a:gdLst>
                  <a:gd name="T0" fmla="*/ 1 w 9"/>
                  <a:gd name="T1" fmla="*/ 0 h 23"/>
                  <a:gd name="T2" fmla="*/ 1 w 9"/>
                  <a:gd name="T3" fmla="*/ 23 h 23"/>
                  <a:gd name="T4" fmla="*/ 9 w 9"/>
                  <a:gd name="T5" fmla="*/ 12 h 23"/>
                  <a:gd name="T6" fmla="*/ 1 w 9"/>
                  <a:gd name="T7" fmla="*/ 0 h 23"/>
                </a:gdLst>
                <a:ahLst/>
                <a:cxnLst>
                  <a:cxn ang="0">
                    <a:pos x="T0" y="T1"/>
                  </a:cxn>
                  <a:cxn ang="0">
                    <a:pos x="T2" y="T3"/>
                  </a:cxn>
                  <a:cxn ang="0">
                    <a:pos x="T4" y="T5"/>
                  </a:cxn>
                  <a:cxn ang="0">
                    <a:pos x="T6" y="T7"/>
                  </a:cxn>
                </a:cxnLst>
                <a:rect l="0" t="0" r="r" b="b"/>
                <a:pathLst>
                  <a:path w="9" h="23">
                    <a:moveTo>
                      <a:pt x="1" y="0"/>
                    </a:moveTo>
                    <a:cubicBezTo>
                      <a:pt x="0" y="9"/>
                      <a:pt x="0" y="17"/>
                      <a:pt x="1" y="23"/>
                    </a:cubicBezTo>
                    <a:cubicBezTo>
                      <a:pt x="6" y="21"/>
                      <a:pt x="9" y="17"/>
                      <a:pt x="9" y="12"/>
                    </a:cubicBezTo>
                    <a:cubicBezTo>
                      <a:pt x="9" y="6"/>
                      <a:pt x="6" y="2"/>
                      <a:pt x="1" y="0"/>
                    </a:cubicBez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2" name="Freeform 586"/>
              <p:cNvSpPr>
                <a:spLocks/>
              </p:cNvSpPr>
              <p:nvPr/>
            </p:nvSpPr>
            <p:spPr bwMode="auto">
              <a:xfrm>
                <a:off x="5586413" y="1595438"/>
                <a:ext cx="41275" cy="93663"/>
              </a:xfrm>
              <a:custGeom>
                <a:avLst/>
                <a:gdLst>
                  <a:gd name="T0" fmla="*/ 0 w 12"/>
                  <a:gd name="T1" fmla="*/ 0 h 27"/>
                  <a:gd name="T2" fmla="*/ 4 w 12"/>
                  <a:gd name="T3" fmla="*/ 27 h 27"/>
                  <a:gd name="T4" fmla="*/ 12 w 12"/>
                  <a:gd name="T5" fmla="*/ 27 h 27"/>
                  <a:gd name="T6" fmla="*/ 7 w 12"/>
                  <a:gd name="T7" fmla="*/ 0 h 27"/>
                  <a:gd name="T8" fmla="*/ 0 w 12"/>
                  <a:gd name="T9" fmla="*/ 0 h 27"/>
                </a:gdLst>
                <a:ahLst/>
                <a:cxnLst>
                  <a:cxn ang="0">
                    <a:pos x="T0" y="T1"/>
                  </a:cxn>
                  <a:cxn ang="0">
                    <a:pos x="T2" y="T3"/>
                  </a:cxn>
                  <a:cxn ang="0">
                    <a:pos x="T4" y="T5"/>
                  </a:cxn>
                  <a:cxn ang="0">
                    <a:pos x="T6" y="T7"/>
                  </a:cxn>
                  <a:cxn ang="0">
                    <a:pos x="T8" y="T9"/>
                  </a:cxn>
                </a:cxnLst>
                <a:rect l="0" t="0" r="r" b="b"/>
                <a:pathLst>
                  <a:path w="12" h="27">
                    <a:moveTo>
                      <a:pt x="0" y="0"/>
                    </a:moveTo>
                    <a:cubicBezTo>
                      <a:pt x="3" y="14"/>
                      <a:pt x="4" y="27"/>
                      <a:pt x="4" y="27"/>
                    </a:cubicBezTo>
                    <a:cubicBezTo>
                      <a:pt x="12" y="27"/>
                      <a:pt x="12" y="27"/>
                      <a:pt x="12" y="27"/>
                    </a:cubicBezTo>
                    <a:cubicBezTo>
                      <a:pt x="11" y="17"/>
                      <a:pt x="9" y="8"/>
                      <a:pt x="7" y="0"/>
                    </a:cubicBezTo>
                    <a:cubicBezTo>
                      <a:pt x="5" y="0"/>
                      <a:pt x="2" y="0"/>
                      <a:pt x="0"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3" name="Oval 587"/>
              <p:cNvSpPr>
                <a:spLocks noChangeArrowheads="1"/>
              </p:cNvSpPr>
              <p:nvPr/>
            </p:nvSpPr>
            <p:spPr bwMode="auto">
              <a:xfrm>
                <a:off x="4906963" y="1789113"/>
                <a:ext cx="26988" cy="2698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4" name="Oval 588"/>
              <p:cNvSpPr>
                <a:spLocks noChangeArrowheads="1"/>
              </p:cNvSpPr>
              <p:nvPr/>
            </p:nvSpPr>
            <p:spPr bwMode="auto">
              <a:xfrm>
                <a:off x="5432425" y="1789113"/>
                <a:ext cx="28575" cy="26988"/>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355" name="Group 354"/>
            <p:cNvGrpSpPr/>
            <p:nvPr/>
          </p:nvGrpSpPr>
          <p:grpSpPr>
            <a:xfrm>
              <a:off x="8363351" y="2274873"/>
              <a:ext cx="399255" cy="301654"/>
              <a:chOff x="4729163" y="1395413"/>
              <a:chExt cx="922337" cy="493713"/>
            </a:xfrm>
            <a:solidFill>
              <a:schemeClr val="bg1"/>
            </a:solidFill>
          </p:grpSpPr>
          <p:sp>
            <p:nvSpPr>
              <p:cNvPr id="356" name="Rectangle 558"/>
              <p:cNvSpPr>
                <a:spLocks noChangeArrowheads="1"/>
              </p:cNvSpPr>
              <p:nvPr/>
            </p:nvSpPr>
            <p:spPr bwMode="auto">
              <a:xfrm>
                <a:off x="4805363" y="1662113"/>
                <a:ext cx="766763" cy="141288"/>
              </a:xfrm>
              <a:prstGeom prst="rect">
                <a:avLst/>
              </a:prstGeom>
              <a:grpFill/>
              <a:ln w="9525">
                <a:solidFill>
                  <a:srgbClr val="002050"/>
                </a:solidFill>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7" name="Freeform 559"/>
              <p:cNvSpPr>
                <a:spLocks/>
              </p:cNvSpPr>
              <p:nvPr/>
            </p:nvSpPr>
            <p:spPr bwMode="auto">
              <a:xfrm>
                <a:off x="4729163" y="1450976"/>
                <a:ext cx="904875" cy="352425"/>
              </a:xfrm>
              <a:custGeom>
                <a:avLst/>
                <a:gdLst>
                  <a:gd name="T0" fmla="*/ 228 w 261"/>
                  <a:gd name="T1" fmla="*/ 0 h 102"/>
                  <a:gd name="T2" fmla="*/ 125 w 261"/>
                  <a:gd name="T3" fmla="*/ 0 h 102"/>
                  <a:gd name="T4" fmla="*/ 86 w 261"/>
                  <a:gd name="T5" fmla="*/ 41 h 102"/>
                  <a:gd name="T6" fmla="*/ 7 w 261"/>
                  <a:gd name="T7" fmla="*/ 61 h 102"/>
                  <a:gd name="T8" fmla="*/ 7 w 261"/>
                  <a:gd name="T9" fmla="*/ 102 h 102"/>
                  <a:gd name="T10" fmla="*/ 26 w 261"/>
                  <a:gd name="T11" fmla="*/ 102 h 102"/>
                  <a:gd name="T12" fmla="*/ 55 w 261"/>
                  <a:gd name="T13" fmla="*/ 73 h 102"/>
                  <a:gd name="T14" fmla="*/ 85 w 261"/>
                  <a:gd name="T15" fmla="*/ 102 h 102"/>
                  <a:gd name="T16" fmla="*/ 178 w 261"/>
                  <a:gd name="T17" fmla="*/ 102 h 102"/>
                  <a:gd name="T18" fmla="*/ 207 w 261"/>
                  <a:gd name="T19" fmla="*/ 73 h 102"/>
                  <a:gd name="T20" fmla="*/ 236 w 261"/>
                  <a:gd name="T21" fmla="*/ 102 h 102"/>
                  <a:gd name="T22" fmla="*/ 261 w 261"/>
                  <a:gd name="T23" fmla="*/ 102 h 102"/>
                  <a:gd name="T24" fmla="*/ 260 w 261"/>
                  <a:gd name="T25" fmla="*/ 89 h 102"/>
                  <a:gd name="T26" fmla="*/ 228 w 261"/>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1" h="102">
                    <a:moveTo>
                      <a:pt x="228" y="0"/>
                    </a:moveTo>
                    <a:cubicBezTo>
                      <a:pt x="125" y="0"/>
                      <a:pt x="125" y="0"/>
                      <a:pt x="125" y="0"/>
                    </a:cubicBezTo>
                    <a:cubicBezTo>
                      <a:pt x="119" y="0"/>
                      <a:pt x="98" y="18"/>
                      <a:pt x="86" y="41"/>
                    </a:cubicBezTo>
                    <a:cubicBezTo>
                      <a:pt x="69" y="43"/>
                      <a:pt x="24" y="48"/>
                      <a:pt x="7" y="61"/>
                    </a:cubicBezTo>
                    <a:cubicBezTo>
                      <a:pt x="0" y="83"/>
                      <a:pt x="7" y="102"/>
                      <a:pt x="7" y="102"/>
                    </a:cubicBezTo>
                    <a:cubicBezTo>
                      <a:pt x="26" y="102"/>
                      <a:pt x="26" y="102"/>
                      <a:pt x="26" y="102"/>
                    </a:cubicBezTo>
                    <a:cubicBezTo>
                      <a:pt x="26" y="86"/>
                      <a:pt x="39" y="73"/>
                      <a:pt x="55" y="73"/>
                    </a:cubicBezTo>
                    <a:cubicBezTo>
                      <a:pt x="72" y="73"/>
                      <a:pt x="85" y="86"/>
                      <a:pt x="85" y="102"/>
                    </a:cubicBezTo>
                    <a:cubicBezTo>
                      <a:pt x="178" y="102"/>
                      <a:pt x="178" y="102"/>
                      <a:pt x="178" y="102"/>
                    </a:cubicBezTo>
                    <a:cubicBezTo>
                      <a:pt x="178" y="86"/>
                      <a:pt x="191" y="73"/>
                      <a:pt x="207" y="73"/>
                    </a:cubicBezTo>
                    <a:cubicBezTo>
                      <a:pt x="223" y="73"/>
                      <a:pt x="236" y="86"/>
                      <a:pt x="236" y="102"/>
                    </a:cubicBezTo>
                    <a:cubicBezTo>
                      <a:pt x="261" y="102"/>
                      <a:pt x="261" y="102"/>
                      <a:pt x="261" y="102"/>
                    </a:cubicBezTo>
                    <a:cubicBezTo>
                      <a:pt x="261" y="98"/>
                      <a:pt x="261" y="93"/>
                      <a:pt x="260" y="89"/>
                    </a:cubicBezTo>
                    <a:cubicBezTo>
                      <a:pt x="259" y="45"/>
                      <a:pt x="243" y="0"/>
                      <a:pt x="228" y="0"/>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8" name="Oval 560"/>
              <p:cNvSpPr>
                <a:spLocks noChangeArrowheads="1"/>
              </p:cNvSpPr>
              <p:nvPr/>
            </p:nvSpPr>
            <p:spPr bwMode="auto">
              <a:xfrm>
                <a:off x="4833938" y="1716088"/>
                <a:ext cx="173038" cy="173038"/>
              </a:xfrm>
              <a:prstGeom prst="ellipse">
                <a:avLst/>
              </a:pr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9" name="Oval 561"/>
              <p:cNvSpPr>
                <a:spLocks noChangeArrowheads="1"/>
              </p:cNvSpPr>
              <p:nvPr/>
            </p:nvSpPr>
            <p:spPr bwMode="auto">
              <a:xfrm>
                <a:off x="4864100" y="1747838"/>
                <a:ext cx="111125" cy="109538"/>
              </a:xfrm>
              <a:prstGeom prst="ellipse">
                <a:avLst/>
              </a:pr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0" name="Oval 562"/>
              <p:cNvSpPr>
                <a:spLocks noChangeArrowheads="1"/>
              </p:cNvSpPr>
              <p:nvPr/>
            </p:nvSpPr>
            <p:spPr bwMode="auto">
              <a:xfrm>
                <a:off x="4906963" y="1757363"/>
                <a:ext cx="26988" cy="28575"/>
              </a:xfrm>
              <a:prstGeom prst="ellipse">
                <a:avLst/>
              </a:pr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1" name="Oval 563"/>
              <p:cNvSpPr>
                <a:spLocks noChangeArrowheads="1"/>
              </p:cNvSpPr>
              <p:nvPr/>
            </p:nvSpPr>
            <p:spPr bwMode="auto">
              <a:xfrm>
                <a:off x="4906963" y="1824038"/>
                <a:ext cx="26988" cy="26988"/>
              </a:xfrm>
              <a:prstGeom prst="ellipse">
                <a:avLst/>
              </a:pr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2" name="Freeform 564"/>
              <p:cNvSpPr>
                <a:spLocks/>
              </p:cNvSpPr>
              <p:nvPr/>
            </p:nvSpPr>
            <p:spPr bwMode="auto">
              <a:xfrm>
                <a:off x="4875213" y="1771651"/>
                <a:ext cx="31750" cy="31750"/>
              </a:xfrm>
              <a:custGeom>
                <a:avLst/>
                <a:gdLst>
                  <a:gd name="T0" fmla="*/ 6 w 9"/>
                  <a:gd name="T1" fmla="*/ 1 h 9"/>
                  <a:gd name="T2" fmla="*/ 8 w 9"/>
                  <a:gd name="T3" fmla="*/ 7 h 9"/>
                  <a:gd name="T4" fmla="*/ 3 w 9"/>
                  <a:gd name="T5" fmla="*/ 8 h 9"/>
                  <a:gd name="T6" fmla="*/ 1 w 9"/>
                  <a:gd name="T7" fmla="*/ 3 h 9"/>
                  <a:gd name="T8" fmla="*/ 6 w 9"/>
                  <a:gd name="T9" fmla="*/ 1 h 9"/>
                </a:gdLst>
                <a:ahLst/>
                <a:cxnLst>
                  <a:cxn ang="0">
                    <a:pos x="T0" y="T1"/>
                  </a:cxn>
                  <a:cxn ang="0">
                    <a:pos x="T2" y="T3"/>
                  </a:cxn>
                  <a:cxn ang="0">
                    <a:pos x="T4" y="T5"/>
                  </a:cxn>
                  <a:cxn ang="0">
                    <a:pos x="T6" y="T7"/>
                  </a:cxn>
                  <a:cxn ang="0">
                    <a:pos x="T8" y="T9"/>
                  </a:cxn>
                </a:cxnLst>
                <a:rect l="0" t="0" r="r" b="b"/>
                <a:pathLst>
                  <a:path w="9" h="9">
                    <a:moveTo>
                      <a:pt x="6" y="1"/>
                    </a:moveTo>
                    <a:cubicBezTo>
                      <a:pt x="8" y="2"/>
                      <a:pt x="9" y="5"/>
                      <a:pt x="8" y="7"/>
                    </a:cubicBezTo>
                    <a:cubicBezTo>
                      <a:pt x="7" y="9"/>
                      <a:pt x="5" y="9"/>
                      <a:pt x="3" y="8"/>
                    </a:cubicBezTo>
                    <a:cubicBezTo>
                      <a:pt x="1" y="7"/>
                      <a:pt x="0" y="5"/>
                      <a:pt x="1" y="3"/>
                    </a:cubicBezTo>
                    <a:cubicBezTo>
                      <a:pt x="2" y="1"/>
                      <a:pt x="5" y="0"/>
                      <a:pt x="6" y="1"/>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3" name="Freeform 565"/>
              <p:cNvSpPr>
                <a:spLocks/>
              </p:cNvSpPr>
              <p:nvPr/>
            </p:nvSpPr>
            <p:spPr bwMode="auto">
              <a:xfrm>
                <a:off x="4933950" y="1803401"/>
                <a:ext cx="31750" cy="30163"/>
              </a:xfrm>
              <a:custGeom>
                <a:avLst/>
                <a:gdLst>
                  <a:gd name="T0" fmla="*/ 2 w 9"/>
                  <a:gd name="T1" fmla="*/ 8 h 9"/>
                  <a:gd name="T2" fmla="*/ 1 w 9"/>
                  <a:gd name="T3" fmla="*/ 3 h 9"/>
                  <a:gd name="T4" fmla="*/ 6 w 9"/>
                  <a:gd name="T5" fmla="*/ 1 h 9"/>
                  <a:gd name="T6" fmla="*/ 8 w 9"/>
                  <a:gd name="T7" fmla="*/ 6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1" y="7"/>
                      <a:pt x="0" y="5"/>
                      <a:pt x="1" y="3"/>
                    </a:cubicBezTo>
                    <a:cubicBezTo>
                      <a:pt x="2" y="1"/>
                      <a:pt x="4" y="0"/>
                      <a:pt x="6" y="1"/>
                    </a:cubicBezTo>
                    <a:cubicBezTo>
                      <a:pt x="8" y="2"/>
                      <a:pt x="9" y="5"/>
                      <a:pt x="8" y="6"/>
                    </a:cubicBezTo>
                    <a:cubicBezTo>
                      <a:pt x="7" y="8"/>
                      <a:pt x="4" y="9"/>
                      <a:pt x="2" y="8"/>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4" name="Freeform 566"/>
              <p:cNvSpPr>
                <a:spLocks/>
              </p:cNvSpPr>
              <p:nvPr/>
            </p:nvSpPr>
            <p:spPr bwMode="auto">
              <a:xfrm>
                <a:off x="4875213" y="1803401"/>
                <a:ext cx="31750" cy="33338"/>
              </a:xfrm>
              <a:custGeom>
                <a:avLst/>
                <a:gdLst>
                  <a:gd name="T0" fmla="*/ 3 w 9"/>
                  <a:gd name="T1" fmla="*/ 2 h 10"/>
                  <a:gd name="T2" fmla="*/ 8 w 9"/>
                  <a:gd name="T3" fmla="*/ 3 h 10"/>
                  <a:gd name="T4" fmla="*/ 7 w 9"/>
                  <a:gd name="T5" fmla="*/ 9 h 10"/>
                  <a:gd name="T6" fmla="*/ 1 w 9"/>
                  <a:gd name="T7" fmla="*/ 7 h 10"/>
                  <a:gd name="T8" fmla="*/ 3 w 9"/>
                  <a:gd name="T9" fmla="*/ 2 h 10"/>
                </a:gdLst>
                <a:ahLst/>
                <a:cxnLst>
                  <a:cxn ang="0">
                    <a:pos x="T0" y="T1"/>
                  </a:cxn>
                  <a:cxn ang="0">
                    <a:pos x="T2" y="T3"/>
                  </a:cxn>
                  <a:cxn ang="0">
                    <a:pos x="T4" y="T5"/>
                  </a:cxn>
                  <a:cxn ang="0">
                    <a:pos x="T6" y="T7"/>
                  </a:cxn>
                  <a:cxn ang="0">
                    <a:pos x="T8" y="T9"/>
                  </a:cxn>
                </a:cxnLst>
                <a:rect l="0" t="0" r="r" b="b"/>
                <a:pathLst>
                  <a:path w="9" h="10">
                    <a:moveTo>
                      <a:pt x="3" y="2"/>
                    </a:moveTo>
                    <a:cubicBezTo>
                      <a:pt x="5" y="0"/>
                      <a:pt x="7" y="1"/>
                      <a:pt x="8" y="3"/>
                    </a:cubicBezTo>
                    <a:cubicBezTo>
                      <a:pt x="9" y="5"/>
                      <a:pt x="9" y="7"/>
                      <a:pt x="7" y="9"/>
                    </a:cubicBezTo>
                    <a:cubicBezTo>
                      <a:pt x="5" y="10"/>
                      <a:pt x="3" y="9"/>
                      <a:pt x="1" y="7"/>
                    </a:cubicBezTo>
                    <a:cubicBezTo>
                      <a:pt x="0" y="5"/>
                      <a:pt x="1" y="3"/>
                      <a:pt x="3" y="2"/>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5" name="Freeform 567"/>
              <p:cNvSpPr>
                <a:spLocks/>
              </p:cNvSpPr>
              <p:nvPr/>
            </p:nvSpPr>
            <p:spPr bwMode="auto">
              <a:xfrm>
                <a:off x="4930775" y="1771651"/>
                <a:ext cx="34925" cy="31750"/>
              </a:xfrm>
              <a:custGeom>
                <a:avLst/>
                <a:gdLst>
                  <a:gd name="T0" fmla="*/ 7 w 10"/>
                  <a:gd name="T1" fmla="*/ 8 h 9"/>
                  <a:gd name="T2" fmla="*/ 2 w 10"/>
                  <a:gd name="T3" fmla="*/ 6 h 9"/>
                  <a:gd name="T4" fmla="*/ 3 w 10"/>
                  <a:gd name="T5" fmla="*/ 1 h 9"/>
                  <a:gd name="T6" fmla="*/ 9 w 10"/>
                  <a:gd name="T7" fmla="*/ 2 h 9"/>
                  <a:gd name="T8" fmla="*/ 7 w 10"/>
                  <a:gd name="T9" fmla="*/ 8 h 9"/>
                </a:gdLst>
                <a:ahLst/>
                <a:cxnLst>
                  <a:cxn ang="0">
                    <a:pos x="T0" y="T1"/>
                  </a:cxn>
                  <a:cxn ang="0">
                    <a:pos x="T2" y="T3"/>
                  </a:cxn>
                  <a:cxn ang="0">
                    <a:pos x="T4" y="T5"/>
                  </a:cxn>
                  <a:cxn ang="0">
                    <a:pos x="T6" y="T7"/>
                  </a:cxn>
                  <a:cxn ang="0">
                    <a:pos x="T8" y="T9"/>
                  </a:cxn>
                </a:cxnLst>
                <a:rect l="0" t="0" r="r" b="b"/>
                <a:pathLst>
                  <a:path w="10" h="9">
                    <a:moveTo>
                      <a:pt x="7" y="8"/>
                    </a:moveTo>
                    <a:cubicBezTo>
                      <a:pt x="5" y="9"/>
                      <a:pt x="3" y="8"/>
                      <a:pt x="2" y="6"/>
                    </a:cubicBezTo>
                    <a:cubicBezTo>
                      <a:pt x="0" y="5"/>
                      <a:pt x="1" y="2"/>
                      <a:pt x="3" y="1"/>
                    </a:cubicBezTo>
                    <a:cubicBezTo>
                      <a:pt x="5" y="0"/>
                      <a:pt x="7" y="0"/>
                      <a:pt x="9" y="2"/>
                    </a:cubicBezTo>
                    <a:cubicBezTo>
                      <a:pt x="10" y="4"/>
                      <a:pt x="9" y="7"/>
                      <a:pt x="7" y="8"/>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6" name="Oval 568"/>
              <p:cNvSpPr>
                <a:spLocks noChangeArrowheads="1"/>
              </p:cNvSpPr>
              <p:nvPr/>
            </p:nvSpPr>
            <p:spPr bwMode="auto">
              <a:xfrm>
                <a:off x="5360988" y="1716088"/>
                <a:ext cx="173038" cy="173038"/>
              </a:xfrm>
              <a:prstGeom prst="ellipse">
                <a:avLst/>
              </a:pr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7" name="Oval 569"/>
              <p:cNvSpPr>
                <a:spLocks noChangeArrowheads="1"/>
              </p:cNvSpPr>
              <p:nvPr/>
            </p:nvSpPr>
            <p:spPr bwMode="auto">
              <a:xfrm>
                <a:off x="5391150" y="1747838"/>
                <a:ext cx="111125" cy="109538"/>
              </a:xfrm>
              <a:prstGeom prst="ellipse">
                <a:avLst/>
              </a:pr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8" name="Oval 570"/>
              <p:cNvSpPr>
                <a:spLocks noChangeArrowheads="1"/>
              </p:cNvSpPr>
              <p:nvPr/>
            </p:nvSpPr>
            <p:spPr bwMode="auto">
              <a:xfrm>
                <a:off x="5432425" y="1757363"/>
                <a:ext cx="28575" cy="28575"/>
              </a:xfrm>
              <a:prstGeom prst="ellipse">
                <a:avLst/>
              </a:pr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9" name="Oval 571"/>
              <p:cNvSpPr>
                <a:spLocks noChangeArrowheads="1"/>
              </p:cNvSpPr>
              <p:nvPr/>
            </p:nvSpPr>
            <p:spPr bwMode="auto">
              <a:xfrm>
                <a:off x="5432425" y="1824038"/>
                <a:ext cx="28575" cy="26988"/>
              </a:xfrm>
              <a:prstGeom prst="ellipse">
                <a:avLst/>
              </a:pr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0" name="Freeform 572"/>
              <p:cNvSpPr>
                <a:spLocks/>
              </p:cNvSpPr>
              <p:nvPr/>
            </p:nvSpPr>
            <p:spPr bwMode="auto">
              <a:xfrm>
                <a:off x="5402263" y="1771651"/>
                <a:ext cx="30163" cy="31750"/>
              </a:xfrm>
              <a:custGeom>
                <a:avLst/>
                <a:gdLst>
                  <a:gd name="T0" fmla="*/ 6 w 9"/>
                  <a:gd name="T1" fmla="*/ 1 h 9"/>
                  <a:gd name="T2" fmla="*/ 8 w 9"/>
                  <a:gd name="T3" fmla="*/ 7 h 9"/>
                  <a:gd name="T4" fmla="*/ 3 w 9"/>
                  <a:gd name="T5" fmla="*/ 8 h 9"/>
                  <a:gd name="T6" fmla="*/ 1 w 9"/>
                  <a:gd name="T7" fmla="*/ 3 h 9"/>
                  <a:gd name="T8" fmla="*/ 6 w 9"/>
                  <a:gd name="T9" fmla="*/ 1 h 9"/>
                </a:gdLst>
                <a:ahLst/>
                <a:cxnLst>
                  <a:cxn ang="0">
                    <a:pos x="T0" y="T1"/>
                  </a:cxn>
                  <a:cxn ang="0">
                    <a:pos x="T2" y="T3"/>
                  </a:cxn>
                  <a:cxn ang="0">
                    <a:pos x="T4" y="T5"/>
                  </a:cxn>
                  <a:cxn ang="0">
                    <a:pos x="T6" y="T7"/>
                  </a:cxn>
                  <a:cxn ang="0">
                    <a:pos x="T8" y="T9"/>
                  </a:cxn>
                </a:cxnLst>
                <a:rect l="0" t="0" r="r" b="b"/>
                <a:pathLst>
                  <a:path w="9" h="9">
                    <a:moveTo>
                      <a:pt x="6" y="1"/>
                    </a:moveTo>
                    <a:cubicBezTo>
                      <a:pt x="8" y="2"/>
                      <a:pt x="9" y="5"/>
                      <a:pt x="8" y="7"/>
                    </a:cubicBezTo>
                    <a:cubicBezTo>
                      <a:pt x="7" y="9"/>
                      <a:pt x="5" y="9"/>
                      <a:pt x="3" y="8"/>
                    </a:cubicBezTo>
                    <a:cubicBezTo>
                      <a:pt x="1" y="7"/>
                      <a:pt x="0" y="5"/>
                      <a:pt x="1" y="3"/>
                    </a:cubicBezTo>
                    <a:cubicBezTo>
                      <a:pt x="2" y="1"/>
                      <a:pt x="4" y="0"/>
                      <a:pt x="6" y="1"/>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1" name="Freeform 573"/>
              <p:cNvSpPr>
                <a:spLocks/>
              </p:cNvSpPr>
              <p:nvPr/>
            </p:nvSpPr>
            <p:spPr bwMode="auto">
              <a:xfrm>
                <a:off x="5461000" y="1803401"/>
                <a:ext cx="31750" cy="30163"/>
              </a:xfrm>
              <a:custGeom>
                <a:avLst/>
                <a:gdLst>
                  <a:gd name="T0" fmla="*/ 2 w 9"/>
                  <a:gd name="T1" fmla="*/ 8 h 9"/>
                  <a:gd name="T2" fmla="*/ 1 w 9"/>
                  <a:gd name="T3" fmla="*/ 3 h 9"/>
                  <a:gd name="T4" fmla="*/ 6 w 9"/>
                  <a:gd name="T5" fmla="*/ 1 h 9"/>
                  <a:gd name="T6" fmla="*/ 8 w 9"/>
                  <a:gd name="T7" fmla="*/ 6 h 9"/>
                  <a:gd name="T8" fmla="*/ 2 w 9"/>
                  <a:gd name="T9" fmla="*/ 8 h 9"/>
                </a:gdLst>
                <a:ahLst/>
                <a:cxnLst>
                  <a:cxn ang="0">
                    <a:pos x="T0" y="T1"/>
                  </a:cxn>
                  <a:cxn ang="0">
                    <a:pos x="T2" y="T3"/>
                  </a:cxn>
                  <a:cxn ang="0">
                    <a:pos x="T4" y="T5"/>
                  </a:cxn>
                  <a:cxn ang="0">
                    <a:pos x="T6" y="T7"/>
                  </a:cxn>
                  <a:cxn ang="0">
                    <a:pos x="T8" y="T9"/>
                  </a:cxn>
                </a:cxnLst>
                <a:rect l="0" t="0" r="r" b="b"/>
                <a:pathLst>
                  <a:path w="9" h="9">
                    <a:moveTo>
                      <a:pt x="2" y="8"/>
                    </a:moveTo>
                    <a:cubicBezTo>
                      <a:pt x="0" y="7"/>
                      <a:pt x="0" y="5"/>
                      <a:pt x="1" y="3"/>
                    </a:cubicBezTo>
                    <a:cubicBezTo>
                      <a:pt x="2" y="1"/>
                      <a:pt x="4" y="0"/>
                      <a:pt x="6" y="1"/>
                    </a:cubicBezTo>
                    <a:cubicBezTo>
                      <a:pt x="8" y="2"/>
                      <a:pt x="9" y="5"/>
                      <a:pt x="8" y="6"/>
                    </a:cubicBezTo>
                    <a:cubicBezTo>
                      <a:pt x="7" y="8"/>
                      <a:pt x="4" y="9"/>
                      <a:pt x="2" y="8"/>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2" name="Freeform 574"/>
              <p:cNvSpPr>
                <a:spLocks/>
              </p:cNvSpPr>
              <p:nvPr/>
            </p:nvSpPr>
            <p:spPr bwMode="auto">
              <a:xfrm>
                <a:off x="5402263" y="1803401"/>
                <a:ext cx="30163" cy="33338"/>
              </a:xfrm>
              <a:custGeom>
                <a:avLst/>
                <a:gdLst>
                  <a:gd name="T0" fmla="*/ 3 w 9"/>
                  <a:gd name="T1" fmla="*/ 2 h 10"/>
                  <a:gd name="T2" fmla="*/ 8 w 9"/>
                  <a:gd name="T3" fmla="*/ 3 h 10"/>
                  <a:gd name="T4" fmla="*/ 7 w 9"/>
                  <a:gd name="T5" fmla="*/ 9 h 10"/>
                  <a:gd name="T6" fmla="*/ 1 w 9"/>
                  <a:gd name="T7" fmla="*/ 7 h 10"/>
                  <a:gd name="T8" fmla="*/ 3 w 9"/>
                  <a:gd name="T9" fmla="*/ 2 h 10"/>
                </a:gdLst>
                <a:ahLst/>
                <a:cxnLst>
                  <a:cxn ang="0">
                    <a:pos x="T0" y="T1"/>
                  </a:cxn>
                  <a:cxn ang="0">
                    <a:pos x="T2" y="T3"/>
                  </a:cxn>
                  <a:cxn ang="0">
                    <a:pos x="T4" y="T5"/>
                  </a:cxn>
                  <a:cxn ang="0">
                    <a:pos x="T6" y="T7"/>
                  </a:cxn>
                  <a:cxn ang="0">
                    <a:pos x="T8" y="T9"/>
                  </a:cxn>
                </a:cxnLst>
                <a:rect l="0" t="0" r="r" b="b"/>
                <a:pathLst>
                  <a:path w="9" h="10">
                    <a:moveTo>
                      <a:pt x="3" y="2"/>
                    </a:moveTo>
                    <a:cubicBezTo>
                      <a:pt x="5" y="0"/>
                      <a:pt x="7" y="1"/>
                      <a:pt x="8" y="3"/>
                    </a:cubicBezTo>
                    <a:cubicBezTo>
                      <a:pt x="9" y="5"/>
                      <a:pt x="9" y="7"/>
                      <a:pt x="7" y="9"/>
                    </a:cubicBezTo>
                    <a:cubicBezTo>
                      <a:pt x="5" y="10"/>
                      <a:pt x="2" y="9"/>
                      <a:pt x="1" y="7"/>
                    </a:cubicBezTo>
                    <a:cubicBezTo>
                      <a:pt x="0" y="5"/>
                      <a:pt x="1" y="3"/>
                      <a:pt x="3" y="2"/>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3" name="Freeform 575"/>
              <p:cNvSpPr>
                <a:spLocks/>
              </p:cNvSpPr>
              <p:nvPr/>
            </p:nvSpPr>
            <p:spPr bwMode="auto">
              <a:xfrm>
                <a:off x="5457825" y="1771651"/>
                <a:ext cx="30163" cy="31750"/>
              </a:xfrm>
              <a:custGeom>
                <a:avLst/>
                <a:gdLst>
                  <a:gd name="T0" fmla="*/ 7 w 9"/>
                  <a:gd name="T1" fmla="*/ 8 h 9"/>
                  <a:gd name="T2" fmla="*/ 1 w 9"/>
                  <a:gd name="T3" fmla="*/ 6 h 9"/>
                  <a:gd name="T4" fmla="*/ 3 w 9"/>
                  <a:gd name="T5" fmla="*/ 1 h 9"/>
                  <a:gd name="T6" fmla="*/ 8 w 9"/>
                  <a:gd name="T7" fmla="*/ 2 h 9"/>
                  <a:gd name="T8" fmla="*/ 7 w 9"/>
                  <a:gd name="T9" fmla="*/ 8 h 9"/>
                </a:gdLst>
                <a:ahLst/>
                <a:cxnLst>
                  <a:cxn ang="0">
                    <a:pos x="T0" y="T1"/>
                  </a:cxn>
                  <a:cxn ang="0">
                    <a:pos x="T2" y="T3"/>
                  </a:cxn>
                  <a:cxn ang="0">
                    <a:pos x="T4" y="T5"/>
                  </a:cxn>
                  <a:cxn ang="0">
                    <a:pos x="T6" y="T7"/>
                  </a:cxn>
                  <a:cxn ang="0">
                    <a:pos x="T8" y="T9"/>
                  </a:cxn>
                </a:cxnLst>
                <a:rect l="0" t="0" r="r" b="b"/>
                <a:pathLst>
                  <a:path w="9" h="9">
                    <a:moveTo>
                      <a:pt x="7" y="8"/>
                    </a:moveTo>
                    <a:cubicBezTo>
                      <a:pt x="5" y="9"/>
                      <a:pt x="3" y="8"/>
                      <a:pt x="1" y="6"/>
                    </a:cubicBezTo>
                    <a:cubicBezTo>
                      <a:pt x="0" y="5"/>
                      <a:pt x="1" y="2"/>
                      <a:pt x="3" y="1"/>
                    </a:cubicBezTo>
                    <a:cubicBezTo>
                      <a:pt x="5" y="0"/>
                      <a:pt x="7" y="0"/>
                      <a:pt x="8" y="2"/>
                    </a:cubicBezTo>
                    <a:cubicBezTo>
                      <a:pt x="9" y="4"/>
                      <a:pt x="9" y="7"/>
                      <a:pt x="7" y="8"/>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4" name="Freeform 576"/>
              <p:cNvSpPr>
                <a:spLocks/>
              </p:cNvSpPr>
              <p:nvPr/>
            </p:nvSpPr>
            <p:spPr bwMode="auto">
              <a:xfrm>
                <a:off x="5110163" y="1471613"/>
                <a:ext cx="461963" cy="123825"/>
              </a:xfrm>
              <a:custGeom>
                <a:avLst/>
                <a:gdLst>
                  <a:gd name="T0" fmla="*/ 0 w 133"/>
                  <a:gd name="T1" fmla="*/ 36 h 36"/>
                  <a:gd name="T2" fmla="*/ 133 w 133"/>
                  <a:gd name="T3" fmla="*/ 36 h 36"/>
                  <a:gd name="T4" fmla="*/ 116 w 133"/>
                  <a:gd name="T5" fmla="*/ 0 h 36"/>
                  <a:gd name="T6" fmla="*/ 20 w 133"/>
                  <a:gd name="T7" fmla="*/ 0 h 36"/>
                  <a:gd name="T8" fmla="*/ 0 w 133"/>
                  <a:gd name="T9" fmla="*/ 36 h 36"/>
                </a:gdLst>
                <a:ahLst/>
                <a:cxnLst>
                  <a:cxn ang="0">
                    <a:pos x="T0" y="T1"/>
                  </a:cxn>
                  <a:cxn ang="0">
                    <a:pos x="T2" y="T3"/>
                  </a:cxn>
                  <a:cxn ang="0">
                    <a:pos x="T4" y="T5"/>
                  </a:cxn>
                  <a:cxn ang="0">
                    <a:pos x="T6" y="T7"/>
                  </a:cxn>
                  <a:cxn ang="0">
                    <a:pos x="T8" y="T9"/>
                  </a:cxn>
                </a:cxnLst>
                <a:rect l="0" t="0" r="r" b="b"/>
                <a:pathLst>
                  <a:path w="133" h="36">
                    <a:moveTo>
                      <a:pt x="0" y="36"/>
                    </a:moveTo>
                    <a:cubicBezTo>
                      <a:pt x="133" y="36"/>
                      <a:pt x="133" y="36"/>
                      <a:pt x="133" y="36"/>
                    </a:cubicBezTo>
                    <a:cubicBezTo>
                      <a:pt x="133" y="36"/>
                      <a:pt x="133" y="15"/>
                      <a:pt x="116" y="0"/>
                    </a:cubicBezTo>
                    <a:cubicBezTo>
                      <a:pt x="20" y="0"/>
                      <a:pt x="20" y="0"/>
                      <a:pt x="20" y="0"/>
                    </a:cubicBezTo>
                    <a:cubicBezTo>
                      <a:pt x="20" y="0"/>
                      <a:pt x="5" y="23"/>
                      <a:pt x="0" y="36"/>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5" name="Freeform 577"/>
              <p:cNvSpPr>
                <a:spLocks/>
              </p:cNvSpPr>
              <p:nvPr/>
            </p:nvSpPr>
            <p:spPr bwMode="auto">
              <a:xfrm>
                <a:off x="5027613" y="1471613"/>
                <a:ext cx="146050" cy="123825"/>
              </a:xfrm>
              <a:custGeom>
                <a:avLst/>
                <a:gdLst>
                  <a:gd name="T0" fmla="*/ 0 w 42"/>
                  <a:gd name="T1" fmla="*/ 36 h 36"/>
                  <a:gd name="T2" fmla="*/ 17 w 42"/>
                  <a:gd name="T3" fmla="*/ 36 h 36"/>
                  <a:gd name="T4" fmla="*/ 42 w 42"/>
                  <a:gd name="T5" fmla="*/ 0 h 36"/>
                  <a:gd name="T6" fmla="*/ 28 w 42"/>
                  <a:gd name="T7" fmla="*/ 0 h 36"/>
                  <a:gd name="T8" fmla="*/ 0 w 42"/>
                  <a:gd name="T9" fmla="*/ 36 h 36"/>
                </a:gdLst>
                <a:ahLst/>
                <a:cxnLst>
                  <a:cxn ang="0">
                    <a:pos x="T0" y="T1"/>
                  </a:cxn>
                  <a:cxn ang="0">
                    <a:pos x="T2" y="T3"/>
                  </a:cxn>
                  <a:cxn ang="0">
                    <a:pos x="T4" y="T5"/>
                  </a:cxn>
                  <a:cxn ang="0">
                    <a:pos x="T6" y="T7"/>
                  </a:cxn>
                  <a:cxn ang="0">
                    <a:pos x="T8" y="T9"/>
                  </a:cxn>
                </a:cxnLst>
                <a:rect l="0" t="0" r="r" b="b"/>
                <a:pathLst>
                  <a:path w="42" h="36">
                    <a:moveTo>
                      <a:pt x="0" y="36"/>
                    </a:moveTo>
                    <a:cubicBezTo>
                      <a:pt x="17" y="36"/>
                      <a:pt x="17" y="36"/>
                      <a:pt x="17" y="36"/>
                    </a:cubicBezTo>
                    <a:cubicBezTo>
                      <a:pt x="42" y="0"/>
                      <a:pt x="42" y="0"/>
                      <a:pt x="42" y="0"/>
                    </a:cubicBezTo>
                    <a:cubicBezTo>
                      <a:pt x="28" y="0"/>
                      <a:pt x="28" y="0"/>
                      <a:pt x="28" y="0"/>
                    </a:cubicBezTo>
                    <a:cubicBezTo>
                      <a:pt x="28" y="0"/>
                      <a:pt x="8" y="16"/>
                      <a:pt x="0" y="36"/>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6" name="Freeform 578"/>
              <p:cNvSpPr>
                <a:spLocks/>
              </p:cNvSpPr>
              <p:nvPr/>
            </p:nvSpPr>
            <p:spPr bwMode="auto">
              <a:xfrm>
                <a:off x="5329238" y="1468438"/>
                <a:ext cx="20638" cy="134938"/>
              </a:xfrm>
              <a:custGeom>
                <a:avLst/>
                <a:gdLst>
                  <a:gd name="T0" fmla="*/ 9 w 13"/>
                  <a:gd name="T1" fmla="*/ 0 h 85"/>
                  <a:gd name="T2" fmla="*/ 0 w 13"/>
                  <a:gd name="T3" fmla="*/ 85 h 85"/>
                  <a:gd name="T4" fmla="*/ 6 w 13"/>
                  <a:gd name="T5" fmla="*/ 85 h 85"/>
                  <a:gd name="T6" fmla="*/ 13 w 13"/>
                  <a:gd name="T7" fmla="*/ 2 h 85"/>
                  <a:gd name="T8" fmla="*/ 9 w 13"/>
                  <a:gd name="T9" fmla="*/ 0 h 85"/>
                </a:gdLst>
                <a:ahLst/>
                <a:cxnLst>
                  <a:cxn ang="0">
                    <a:pos x="T0" y="T1"/>
                  </a:cxn>
                  <a:cxn ang="0">
                    <a:pos x="T2" y="T3"/>
                  </a:cxn>
                  <a:cxn ang="0">
                    <a:pos x="T4" y="T5"/>
                  </a:cxn>
                  <a:cxn ang="0">
                    <a:pos x="T6" y="T7"/>
                  </a:cxn>
                  <a:cxn ang="0">
                    <a:pos x="T8" y="T9"/>
                  </a:cxn>
                </a:cxnLst>
                <a:rect l="0" t="0" r="r" b="b"/>
                <a:pathLst>
                  <a:path w="13" h="85">
                    <a:moveTo>
                      <a:pt x="9" y="0"/>
                    </a:moveTo>
                    <a:lnTo>
                      <a:pt x="0" y="85"/>
                    </a:lnTo>
                    <a:lnTo>
                      <a:pt x="6" y="85"/>
                    </a:lnTo>
                    <a:lnTo>
                      <a:pt x="13" y="2"/>
                    </a:lnTo>
                    <a:lnTo>
                      <a:pt x="9" y="0"/>
                    </a:ln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7" name="Freeform 579"/>
              <p:cNvSpPr>
                <a:spLocks/>
              </p:cNvSpPr>
              <p:nvPr/>
            </p:nvSpPr>
            <p:spPr bwMode="auto">
              <a:xfrm>
                <a:off x="5329238" y="1468438"/>
                <a:ext cx="20638" cy="134938"/>
              </a:xfrm>
              <a:custGeom>
                <a:avLst/>
                <a:gdLst>
                  <a:gd name="T0" fmla="*/ 9 w 13"/>
                  <a:gd name="T1" fmla="*/ 0 h 85"/>
                  <a:gd name="T2" fmla="*/ 0 w 13"/>
                  <a:gd name="T3" fmla="*/ 85 h 85"/>
                  <a:gd name="T4" fmla="*/ 6 w 13"/>
                  <a:gd name="T5" fmla="*/ 85 h 85"/>
                  <a:gd name="T6" fmla="*/ 13 w 13"/>
                  <a:gd name="T7" fmla="*/ 2 h 85"/>
                </a:gdLst>
                <a:ahLst/>
                <a:cxnLst>
                  <a:cxn ang="0">
                    <a:pos x="T0" y="T1"/>
                  </a:cxn>
                  <a:cxn ang="0">
                    <a:pos x="T2" y="T3"/>
                  </a:cxn>
                  <a:cxn ang="0">
                    <a:pos x="T4" y="T5"/>
                  </a:cxn>
                  <a:cxn ang="0">
                    <a:pos x="T6" y="T7"/>
                  </a:cxn>
                </a:cxnLst>
                <a:rect l="0" t="0" r="r" b="b"/>
                <a:pathLst>
                  <a:path w="13" h="85">
                    <a:moveTo>
                      <a:pt x="9" y="0"/>
                    </a:moveTo>
                    <a:lnTo>
                      <a:pt x="0" y="85"/>
                    </a:lnTo>
                    <a:lnTo>
                      <a:pt x="6" y="85"/>
                    </a:lnTo>
                    <a:lnTo>
                      <a:pt x="13" y="2"/>
                    </a:lnTo>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8" name="Freeform 580"/>
              <p:cNvSpPr>
                <a:spLocks/>
              </p:cNvSpPr>
              <p:nvPr/>
            </p:nvSpPr>
            <p:spPr bwMode="auto">
              <a:xfrm>
                <a:off x="5522913" y="1395413"/>
                <a:ext cx="93663" cy="58738"/>
              </a:xfrm>
              <a:custGeom>
                <a:avLst/>
                <a:gdLst>
                  <a:gd name="T0" fmla="*/ 2 w 59"/>
                  <a:gd name="T1" fmla="*/ 37 h 37"/>
                  <a:gd name="T2" fmla="*/ 59 w 59"/>
                  <a:gd name="T3" fmla="*/ 2 h 37"/>
                  <a:gd name="T4" fmla="*/ 59 w 59"/>
                  <a:gd name="T5" fmla="*/ 0 h 37"/>
                  <a:gd name="T6" fmla="*/ 0 w 59"/>
                  <a:gd name="T7" fmla="*/ 35 h 37"/>
                  <a:gd name="T8" fmla="*/ 2 w 59"/>
                  <a:gd name="T9" fmla="*/ 37 h 37"/>
                </a:gdLst>
                <a:ahLst/>
                <a:cxnLst>
                  <a:cxn ang="0">
                    <a:pos x="T0" y="T1"/>
                  </a:cxn>
                  <a:cxn ang="0">
                    <a:pos x="T2" y="T3"/>
                  </a:cxn>
                  <a:cxn ang="0">
                    <a:pos x="T4" y="T5"/>
                  </a:cxn>
                  <a:cxn ang="0">
                    <a:pos x="T6" y="T7"/>
                  </a:cxn>
                  <a:cxn ang="0">
                    <a:pos x="T8" y="T9"/>
                  </a:cxn>
                </a:cxnLst>
                <a:rect l="0" t="0" r="r" b="b"/>
                <a:pathLst>
                  <a:path w="59" h="37">
                    <a:moveTo>
                      <a:pt x="2" y="37"/>
                    </a:moveTo>
                    <a:lnTo>
                      <a:pt x="59" y="2"/>
                    </a:lnTo>
                    <a:lnTo>
                      <a:pt x="59" y="0"/>
                    </a:lnTo>
                    <a:lnTo>
                      <a:pt x="0" y="35"/>
                    </a:lnTo>
                    <a:lnTo>
                      <a:pt x="2" y="37"/>
                    </a:ln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9" name="Freeform 581"/>
              <p:cNvSpPr>
                <a:spLocks/>
              </p:cNvSpPr>
              <p:nvPr/>
            </p:nvSpPr>
            <p:spPr bwMode="auto">
              <a:xfrm>
                <a:off x="5522913" y="1395413"/>
                <a:ext cx="93663" cy="58738"/>
              </a:xfrm>
              <a:custGeom>
                <a:avLst/>
                <a:gdLst>
                  <a:gd name="T0" fmla="*/ 2 w 59"/>
                  <a:gd name="T1" fmla="*/ 37 h 37"/>
                  <a:gd name="T2" fmla="*/ 59 w 59"/>
                  <a:gd name="T3" fmla="*/ 2 h 37"/>
                  <a:gd name="T4" fmla="*/ 59 w 59"/>
                  <a:gd name="T5" fmla="*/ 0 h 37"/>
                  <a:gd name="T6" fmla="*/ 0 w 59"/>
                  <a:gd name="T7" fmla="*/ 35 h 37"/>
                </a:gdLst>
                <a:ahLst/>
                <a:cxnLst>
                  <a:cxn ang="0">
                    <a:pos x="T0" y="T1"/>
                  </a:cxn>
                  <a:cxn ang="0">
                    <a:pos x="T2" y="T3"/>
                  </a:cxn>
                  <a:cxn ang="0">
                    <a:pos x="T4" y="T5"/>
                  </a:cxn>
                  <a:cxn ang="0">
                    <a:pos x="T6" y="T7"/>
                  </a:cxn>
                </a:cxnLst>
                <a:rect l="0" t="0" r="r" b="b"/>
                <a:pathLst>
                  <a:path w="59" h="37">
                    <a:moveTo>
                      <a:pt x="2" y="37"/>
                    </a:moveTo>
                    <a:lnTo>
                      <a:pt x="59" y="2"/>
                    </a:lnTo>
                    <a:lnTo>
                      <a:pt x="59" y="0"/>
                    </a:lnTo>
                    <a:lnTo>
                      <a:pt x="0" y="35"/>
                    </a:lnTo>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0" name="Freeform 582"/>
              <p:cNvSpPr>
                <a:spLocks/>
              </p:cNvSpPr>
              <p:nvPr/>
            </p:nvSpPr>
            <p:spPr bwMode="auto">
              <a:xfrm>
                <a:off x="5072063" y="1565276"/>
                <a:ext cx="46038" cy="61913"/>
              </a:xfrm>
              <a:custGeom>
                <a:avLst/>
                <a:gdLst>
                  <a:gd name="T0" fmla="*/ 13 w 13"/>
                  <a:gd name="T1" fmla="*/ 0 h 18"/>
                  <a:gd name="T2" fmla="*/ 9 w 13"/>
                  <a:gd name="T3" fmla="*/ 0 h 18"/>
                  <a:gd name="T4" fmla="*/ 0 w 13"/>
                  <a:gd name="T5" fmla="*/ 9 h 18"/>
                  <a:gd name="T6" fmla="*/ 9 w 13"/>
                  <a:gd name="T7" fmla="*/ 18 h 18"/>
                  <a:gd name="T8" fmla="*/ 13 w 13"/>
                  <a:gd name="T9" fmla="*/ 18 h 18"/>
                  <a:gd name="T10" fmla="*/ 13 w 13"/>
                  <a:gd name="T11" fmla="*/ 0 h 18"/>
                </a:gdLst>
                <a:ahLst/>
                <a:cxnLst>
                  <a:cxn ang="0">
                    <a:pos x="T0" y="T1"/>
                  </a:cxn>
                  <a:cxn ang="0">
                    <a:pos x="T2" y="T3"/>
                  </a:cxn>
                  <a:cxn ang="0">
                    <a:pos x="T4" y="T5"/>
                  </a:cxn>
                  <a:cxn ang="0">
                    <a:pos x="T6" y="T7"/>
                  </a:cxn>
                  <a:cxn ang="0">
                    <a:pos x="T8" y="T9"/>
                  </a:cxn>
                  <a:cxn ang="0">
                    <a:pos x="T10" y="T11"/>
                  </a:cxn>
                </a:cxnLst>
                <a:rect l="0" t="0" r="r" b="b"/>
                <a:pathLst>
                  <a:path w="13" h="18">
                    <a:moveTo>
                      <a:pt x="13" y="0"/>
                    </a:moveTo>
                    <a:cubicBezTo>
                      <a:pt x="9" y="0"/>
                      <a:pt x="9" y="0"/>
                      <a:pt x="9" y="0"/>
                    </a:cubicBezTo>
                    <a:cubicBezTo>
                      <a:pt x="4" y="0"/>
                      <a:pt x="0" y="4"/>
                      <a:pt x="0" y="9"/>
                    </a:cubicBezTo>
                    <a:cubicBezTo>
                      <a:pt x="0" y="14"/>
                      <a:pt x="4" y="18"/>
                      <a:pt x="9" y="18"/>
                    </a:cubicBezTo>
                    <a:cubicBezTo>
                      <a:pt x="13" y="18"/>
                      <a:pt x="13" y="18"/>
                      <a:pt x="13" y="18"/>
                    </a:cubicBezTo>
                    <a:lnTo>
                      <a:pt x="13" y="0"/>
                    </a:ln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1" name="Freeform 583"/>
              <p:cNvSpPr>
                <a:spLocks/>
              </p:cNvSpPr>
              <p:nvPr/>
            </p:nvSpPr>
            <p:spPr bwMode="auto">
              <a:xfrm>
                <a:off x="5613400" y="1724026"/>
                <a:ext cx="38100" cy="61913"/>
              </a:xfrm>
              <a:custGeom>
                <a:avLst/>
                <a:gdLst>
                  <a:gd name="T0" fmla="*/ 11 w 11"/>
                  <a:gd name="T1" fmla="*/ 12 h 18"/>
                  <a:gd name="T2" fmla="*/ 5 w 11"/>
                  <a:gd name="T3" fmla="*/ 18 h 18"/>
                  <a:gd name="T4" fmla="*/ 0 w 11"/>
                  <a:gd name="T5" fmla="*/ 12 h 18"/>
                  <a:gd name="T6" fmla="*/ 0 w 11"/>
                  <a:gd name="T7" fmla="*/ 6 h 18"/>
                  <a:gd name="T8" fmla="*/ 5 w 11"/>
                  <a:gd name="T9" fmla="*/ 0 h 18"/>
                  <a:gd name="T10" fmla="*/ 11 w 11"/>
                  <a:gd name="T11" fmla="*/ 6 h 18"/>
                  <a:gd name="T12" fmla="*/ 11 w 11"/>
                  <a:gd name="T13" fmla="*/ 12 h 18"/>
                </a:gdLst>
                <a:ahLst/>
                <a:cxnLst>
                  <a:cxn ang="0">
                    <a:pos x="T0" y="T1"/>
                  </a:cxn>
                  <a:cxn ang="0">
                    <a:pos x="T2" y="T3"/>
                  </a:cxn>
                  <a:cxn ang="0">
                    <a:pos x="T4" y="T5"/>
                  </a:cxn>
                  <a:cxn ang="0">
                    <a:pos x="T6" y="T7"/>
                  </a:cxn>
                  <a:cxn ang="0">
                    <a:pos x="T8" y="T9"/>
                  </a:cxn>
                  <a:cxn ang="0">
                    <a:pos x="T10" y="T11"/>
                  </a:cxn>
                  <a:cxn ang="0">
                    <a:pos x="T12" y="T13"/>
                  </a:cxn>
                </a:cxnLst>
                <a:rect l="0" t="0" r="r" b="b"/>
                <a:pathLst>
                  <a:path w="11" h="18">
                    <a:moveTo>
                      <a:pt x="11" y="12"/>
                    </a:moveTo>
                    <a:cubicBezTo>
                      <a:pt x="11" y="15"/>
                      <a:pt x="8" y="18"/>
                      <a:pt x="5" y="18"/>
                    </a:cubicBezTo>
                    <a:cubicBezTo>
                      <a:pt x="2" y="18"/>
                      <a:pt x="0" y="15"/>
                      <a:pt x="0" y="12"/>
                    </a:cubicBezTo>
                    <a:cubicBezTo>
                      <a:pt x="0" y="6"/>
                      <a:pt x="0" y="6"/>
                      <a:pt x="0" y="6"/>
                    </a:cubicBezTo>
                    <a:cubicBezTo>
                      <a:pt x="0" y="3"/>
                      <a:pt x="2" y="0"/>
                      <a:pt x="5" y="0"/>
                    </a:cubicBezTo>
                    <a:cubicBezTo>
                      <a:pt x="8" y="0"/>
                      <a:pt x="11" y="3"/>
                      <a:pt x="11" y="6"/>
                    </a:cubicBezTo>
                    <a:lnTo>
                      <a:pt x="11" y="12"/>
                    </a:ln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2" name="Freeform 584"/>
              <p:cNvSpPr>
                <a:spLocks/>
              </p:cNvSpPr>
              <p:nvPr/>
            </p:nvSpPr>
            <p:spPr bwMode="auto">
              <a:xfrm>
                <a:off x="4791075" y="1724026"/>
                <a:ext cx="28575" cy="17463"/>
              </a:xfrm>
              <a:custGeom>
                <a:avLst/>
                <a:gdLst>
                  <a:gd name="T0" fmla="*/ 3 w 8"/>
                  <a:gd name="T1" fmla="*/ 5 h 5"/>
                  <a:gd name="T2" fmla="*/ 0 w 8"/>
                  <a:gd name="T3" fmla="*/ 3 h 5"/>
                  <a:gd name="T4" fmla="*/ 3 w 8"/>
                  <a:gd name="T5" fmla="*/ 0 h 5"/>
                  <a:gd name="T6" fmla="*/ 5 w 8"/>
                  <a:gd name="T7" fmla="*/ 0 h 5"/>
                  <a:gd name="T8" fmla="*/ 8 w 8"/>
                  <a:gd name="T9" fmla="*/ 3 h 5"/>
                  <a:gd name="T10" fmla="*/ 5 w 8"/>
                  <a:gd name="T11" fmla="*/ 5 h 5"/>
                  <a:gd name="T12" fmla="*/ 3 w 8"/>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3" y="5"/>
                    </a:moveTo>
                    <a:cubicBezTo>
                      <a:pt x="1" y="5"/>
                      <a:pt x="0" y="4"/>
                      <a:pt x="0" y="3"/>
                    </a:cubicBezTo>
                    <a:cubicBezTo>
                      <a:pt x="0" y="1"/>
                      <a:pt x="1" y="0"/>
                      <a:pt x="3" y="0"/>
                    </a:cubicBezTo>
                    <a:cubicBezTo>
                      <a:pt x="5" y="0"/>
                      <a:pt x="5" y="0"/>
                      <a:pt x="5" y="0"/>
                    </a:cubicBezTo>
                    <a:cubicBezTo>
                      <a:pt x="7" y="0"/>
                      <a:pt x="8" y="1"/>
                      <a:pt x="8" y="3"/>
                    </a:cubicBezTo>
                    <a:cubicBezTo>
                      <a:pt x="8" y="4"/>
                      <a:pt x="7" y="5"/>
                      <a:pt x="5" y="5"/>
                    </a:cubicBezTo>
                    <a:lnTo>
                      <a:pt x="3" y="5"/>
                    </a:ln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3" name="Freeform 585"/>
              <p:cNvSpPr>
                <a:spLocks/>
              </p:cNvSpPr>
              <p:nvPr/>
            </p:nvSpPr>
            <p:spPr bwMode="auto">
              <a:xfrm>
                <a:off x="4743450" y="1692276"/>
                <a:ext cx="31750" cy="79375"/>
              </a:xfrm>
              <a:custGeom>
                <a:avLst/>
                <a:gdLst>
                  <a:gd name="T0" fmla="*/ 1 w 9"/>
                  <a:gd name="T1" fmla="*/ 0 h 23"/>
                  <a:gd name="T2" fmla="*/ 1 w 9"/>
                  <a:gd name="T3" fmla="*/ 23 h 23"/>
                  <a:gd name="T4" fmla="*/ 9 w 9"/>
                  <a:gd name="T5" fmla="*/ 12 h 23"/>
                  <a:gd name="T6" fmla="*/ 1 w 9"/>
                  <a:gd name="T7" fmla="*/ 0 h 23"/>
                </a:gdLst>
                <a:ahLst/>
                <a:cxnLst>
                  <a:cxn ang="0">
                    <a:pos x="T0" y="T1"/>
                  </a:cxn>
                  <a:cxn ang="0">
                    <a:pos x="T2" y="T3"/>
                  </a:cxn>
                  <a:cxn ang="0">
                    <a:pos x="T4" y="T5"/>
                  </a:cxn>
                  <a:cxn ang="0">
                    <a:pos x="T6" y="T7"/>
                  </a:cxn>
                </a:cxnLst>
                <a:rect l="0" t="0" r="r" b="b"/>
                <a:pathLst>
                  <a:path w="9" h="23">
                    <a:moveTo>
                      <a:pt x="1" y="0"/>
                    </a:moveTo>
                    <a:cubicBezTo>
                      <a:pt x="0" y="9"/>
                      <a:pt x="0" y="17"/>
                      <a:pt x="1" y="23"/>
                    </a:cubicBezTo>
                    <a:cubicBezTo>
                      <a:pt x="6" y="21"/>
                      <a:pt x="9" y="17"/>
                      <a:pt x="9" y="12"/>
                    </a:cubicBezTo>
                    <a:cubicBezTo>
                      <a:pt x="9" y="6"/>
                      <a:pt x="6" y="2"/>
                      <a:pt x="1" y="0"/>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4" name="Freeform 586"/>
              <p:cNvSpPr>
                <a:spLocks/>
              </p:cNvSpPr>
              <p:nvPr/>
            </p:nvSpPr>
            <p:spPr bwMode="auto">
              <a:xfrm>
                <a:off x="5586413" y="1595438"/>
                <a:ext cx="41275" cy="93663"/>
              </a:xfrm>
              <a:custGeom>
                <a:avLst/>
                <a:gdLst>
                  <a:gd name="T0" fmla="*/ 0 w 12"/>
                  <a:gd name="T1" fmla="*/ 0 h 27"/>
                  <a:gd name="T2" fmla="*/ 4 w 12"/>
                  <a:gd name="T3" fmla="*/ 27 h 27"/>
                  <a:gd name="T4" fmla="*/ 12 w 12"/>
                  <a:gd name="T5" fmla="*/ 27 h 27"/>
                  <a:gd name="T6" fmla="*/ 7 w 12"/>
                  <a:gd name="T7" fmla="*/ 0 h 27"/>
                  <a:gd name="T8" fmla="*/ 0 w 12"/>
                  <a:gd name="T9" fmla="*/ 0 h 27"/>
                </a:gdLst>
                <a:ahLst/>
                <a:cxnLst>
                  <a:cxn ang="0">
                    <a:pos x="T0" y="T1"/>
                  </a:cxn>
                  <a:cxn ang="0">
                    <a:pos x="T2" y="T3"/>
                  </a:cxn>
                  <a:cxn ang="0">
                    <a:pos x="T4" y="T5"/>
                  </a:cxn>
                  <a:cxn ang="0">
                    <a:pos x="T6" y="T7"/>
                  </a:cxn>
                  <a:cxn ang="0">
                    <a:pos x="T8" y="T9"/>
                  </a:cxn>
                </a:cxnLst>
                <a:rect l="0" t="0" r="r" b="b"/>
                <a:pathLst>
                  <a:path w="12" h="27">
                    <a:moveTo>
                      <a:pt x="0" y="0"/>
                    </a:moveTo>
                    <a:cubicBezTo>
                      <a:pt x="3" y="14"/>
                      <a:pt x="4" y="27"/>
                      <a:pt x="4" y="27"/>
                    </a:cubicBezTo>
                    <a:cubicBezTo>
                      <a:pt x="12" y="27"/>
                      <a:pt x="12" y="27"/>
                      <a:pt x="12" y="27"/>
                    </a:cubicBezTo>
                    <a:cubicBezTo>
                      <a:pt x="11" y="17"/>
                      <a:pt x="9" y="8"/>
                      <a:pt x="7" y="0"/>
                    </a:cubicBezTo>
                    <a:cubicBezTo>
                      <a:pt x="5" y="0"/>
                      <a:pt x="2" y="0"/>
                      <a:pt x="0" y="0"/>
                    </a:cubicBezTo>
                    <a:close/>
                  </a:path>
                </a:pathLst>
              </a:cu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5" name="Oval 587"/>
              <p:cNvSpPr>
                <a:spLocks noChangeArrowheads="1"/>
              </p:cNvSpPr>
              <p:nvPr/>
            </p:nvSpPr>
            <p:spPr bwMode="auto">
              <a:xfrm>
                <a:off x="4906963" y="1789113"/>
                <a:ext cx="26988" cy="26988"/>
              </a:xfrm>
              <a:prstGeom prst="ellipse">
                <a:avLst/>
              </a:pr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6" name="Oval 588"/>
              <p:cNvSpPr>
                <a:spLocks noChangeArrowheads="1"/>
              </p:cNvSpPr>
              <p:nvPr/>
            </p:nvSpPr>
            <p:spPr bwMode="auto">
              <a:xfrm>
                <a:off x="5432425" y="1789113"/>
                <a:ext cx="28575" cy="26988"/>
              </a:xfrm>
              <a:prstGeom prst="ellipse">
                <a:avLst/>
              </a:prstGeom>
              <a:grpFill/>
              <a:ln w="9525">
                <a:solidFill>
                  <a:srgbClr val="002050"/>
                </a:solidFill>
                <a:round/>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751" name="Title 1"/>
          <p:cNvSpPr>
            <a:spLocks noGrp="1"/>
          </p:cNvSpPr>
          <p:nvPr>
            <p:ph type="title"/>
          </p:nvPr>
        </p:nvSpPr>
        <p:spPr>
          <a:xfrm>
            <a:off x="269241" y="289957"/>
            <a:ext cx="11655840" cy="899537"/>
          </a:xfrm>
        </p:spPr>
        <p:txBody>
          <a:bodyPr/>
          <a:lstStyle/>
          <a:p>
            <a:r>
              <a:rPr lang="en-US" dirty="0">
                <a:solidFill>
                  <a:schemeClr val="bg1"/>
                </a:solidFill>
              </a:rPr>
              <a:t>Exchange at any time </a:t>
            </a:r>
          </a:p>
        </p:txBody>
      </p:sp>
      <p:grpSp>
        <p:nvGrpSpPr>
          <p:cNvPr id="12" name="Group 11"/>
          <p:cNvGrpSpPr/>
          <p:nvPr/>
        </p:nvGrpSpPr>
        <p:grpSpPr>
          <a:xfrm>
            <a:off x="1504639" y="2700686"/>
            <a:ext cx="5527825" cy="3118781"/>
            <a:chOff x="2320924" y="4534553"/>
            <a:chExt cx="4292600" cy="2421871"/>
          </a:xfrm>
        </p:grpSpPr>
        <p:grpSp>
          <p:nvGrpSpPr>
            <p:cNvPr id="388" name="Group 387"/>
            <p:cNvGrpSpPr/>
            <p:nvPr/>
          </p:nvGrpSpPr>
          <p:grpSpPr>
            <a:xfrm>
              <a:off x="2320924" y="4554536"/>
              <a:ext cx="4292600" cy="2401888"/>
              <a:chOff x="2636837" y="1363662"/>
              <a:chExt cx="4292600" cy="2401888"/>
            </a:xfrm>
          </p:grpSpPr>
          <p:grpSp>
            <p:nvGrpSpPr>
              <p:cNvPr id="5" name="Group 4"/>
              <p:cNvGrpSpPr>
                <a:grpSpLocks noChangeAspect="1"/>
              </p:cNvGrpSpPr>
              <p:nvPr/>
            </p:nvGrpSpPr>
            <p:grpSpPr bwMode="auto">
              <a:xfrm>
                <a:off x="2636837" y="1363662"/>
                <a:ext cx="4292600" cy="2401888"/>
                <a:chOff x="2601" y="2499"/>
                <a:chExt cx="2704" cy="1513"/>
              </a:xfrm>
            </p:grpSpPr>
            <p:sp>
              <p:nvSpPr>
                <p:cNvPr id="6" name="AutoShape 3"/>
                <p:cNvSpPr>
                  <a:spLocks noChangeAspect="1" noChangeArrowheads="1" noTextEdit="1"/>
                </p:cNvSpPr>
                <p:nvPr/>
              </p:nvSpPr>
              <p:spPr bwMode="auto">
                <a:xfrm>
                  <a:off x="2601" y="2499"/>
                  <a:ext cx="2704"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 name="Rectangle 6"/>
                <p:cNvSpPr>
                  <a:spLocks noChangeArrowheads="1"/>
                </p:cNvSpPr>
                <p:nvPr/>
              </p:nvSpPr>
              <p:spPr bwMode="auto">
                <a:xfrm>
                  <a:off x="2602" y="2500"/>
                  <a:ext cx="2702"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 name="Rectangle 8"/>
                <p:cNvSpPr>
                  <a:spLocks noChangeArrowheads="1"/>
                </p:cNvSpPr>
                <p:nvPr/>
              </p:nvSpPr>
              <p:spPr bwMode="auto">
                <a:xfrm>
                  <a:off x="2939" y="2500"/>
                  <a:ext cx="2027"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 name="Freeform 16"/>
                <p:cNvSpPr>
                  <a:spLocks/>
                </p:cNvSpPr>
                <p:nvPr/>
              </p:nvSpPr>
              <p:spPr bwMode="auto">
                <a:xfrm>
                  <a:off x="2909" y="3167"/>
                  <a:ext cx="423" cy="11"/>
                </a:xfrm>
                <a:custGeom>
                  <a:avLst/>
                  <a:gdLst>
                    <a:gd name="T0" fmla="*/ 0 w 423"/>
                    <a:gd name="T1" fmla="*/ 11 h 11"/>
                    <a:gd name="T2" fmla="*/ 423 w 423"/>
                    <a:gd name="T3" fmla="*/ 11 h 11"/>
                    <a:gd name="T4" fmla="*/ 423 w 423"/>
                    <a:gd name="T5" fmla="*/ 0 h 11"/>
                    <a:gd name="T6" fmla="*/ 0 w 423"/>
                    <a:gd name="T7" fmla="*/ 0 h 11"/>
                  </a:gdLst>
                  <a:ahLst/>
                  <a:cxnLst>
                    <a:cxn ang="0">
                      <a:pos x="T0" y="T1"/>
                    </a:cxn>
                    <a:cxn ang="0">
                      <a:pos x="T2" y="T3"/>
                    </a:cxn>
                    <a:cxn ang="0">
                      <a:pos x="T4" y="T5"/>
                    </a:cxn>
                    <a:cxn ang="0">
                      <a:pos x="T6" y="T7"/>
                    </a:cxn>
                  </a:cxnLst>
                  <a:rect l="0" t="0" r="r" b="b"/>
                  <a:pathLst>
                    <a:path w="423" h="11">
                      <a:moveTo>
                        <a:pt x="0" y="11"/>
                      </a:moveTo>
                      <a:lnTo>
                        <a:pt x="423" y="11"/>
                      </a:lnTo>
                      <a:lnTo>
                        <a:pt x="42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6" name="Freeform 24"/>
                <p:cNvSpPr>
                  <a:spLocks/>
                </p:cNvSpPr>
                <p:nvPr/>
              </p:nvSpPr>
              <p:spPr bwMode="auto">
                <a:xfrm>
                  <a:off x="2603" y="3276"/>
                  <a:ext cx="212" cy="11"/>
                </a:xfrm>
                <a:custGeom>
                  <a:avLst/>
                  <a:gdLst>
                    <a:gd name="T0" fmla="*/ 0 w 212"/>
                    <a:gd name="T1" fmla="*/ 11 h 11"/>
                    <a:gd name="T2" fmla="*/ 212 w 212"/>
                    <a:gd name="T3" fmla="*/ 11 h 11"/>
                    <a:gd name="T4" fmla="*/ 212 w 212"/>
                    <a:gd name="T5" fmla="*/ 0 h 11"/>
                    <a:gd name="T6" fmla="*/ 0 w 212"/>
                    <a:gd name="T7" fmla="*/ 0 h 11"/>
                  </a:gdLst>
                  <a:ahLst/>
                  <a:cxnLst>
                    <a:cxn ang="0">
                      <a:pos x="T0" y="T1"/>
                    </a:cxn>
                    <a:cxn ang="0">
                      <a:pos x="T2" y="T3"/>
                    </a:cxn>
                    <a:cxn ang="0">
                      <a:pos x="T4" y="T5"/>
                    </a:cxn>
                    <a:cxn ang="0">
                      <a:pos x="T6" y="T7"/>
                    </a:cxn>
                  </a:cxnLst>
                  <a:rect l="0" t="0" r="r" b="b"/>
                  <a:pathLst>
                    <a:path w="212" h="11">
                      <a:moveTo>
                        <a:pt x="0" y="11"/>
                      </a:moveTo>
                      <a:lnTo>
                        <a:pt x="212" y="11"/>
                      </a:lnTo>
                      <a:lnTo>
                        <a:pt x="21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2" name="Freeform 30"/>
                <p:cNvSpPr>
                  <a:spLocks/>
                </p:cNvSpPr>
                <p:nvPr/>
              </p:nvSpPr>
              <p:spPr bwMode="auto">
                <a:xfrm>
                  <a:off x="3699" y="3679"/>
                  <a:ext cx="793" cy="33"/>
                </a:xfrm>
                <a:custGeom>
                  <a:avLst/>
                  <a:gdLst>
                    <a:gd name="T0" fmla="*/ 1225 w 1252"/>
                    <a:gd name="T1" fmla="*/ 53 h 53"/>
                    <a:gd name="T2" fmla="*/ 27 w 1252"/>
                    <a:gd name="T3" fmla="*/ 53 h 53"/>
                    <a:gd name="T4" fmla="*/ 0 w 1252"/>
                    <a:gd name="T5" fmla="*/ 26 h 53"/>
                    <a:gd name="T6" fmla="*/ 27 w 1252"/>
                    <a:gd name="T7" fmla="*/ 0 h 53"/>
                    <a:gd name="T8" fmla="*/ 1225 w 1252"/>
                    <a:gd name="T9" fmla="*/ 0 h 53"/>
                    <a:gd name="T10" fmla="*/ 1252 w 1252"/>
                    <a:gd name="T11" fmla="*/ 26 h 53"/>
                    <a:gd name="T12" fmla="*/ 1225 w 125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52" h="53">
                      <a:moveTo>
                        <a:pt x="1225" y="53"/>
                      </a:moveTo>
                      <a:cubicBezTo>
                        <a:pt x="27" y="53"/>
                        <a:pt x="27" y="53"/>
                        <a:pt x="27" y="53"/>
                      </a:cubicBezTo>
                      <a:cubicBezTo>
                        <a:pt x="12" y="53"/>
                        <a:pt x="0" y="41"/>
                        <a:pt x="0" y="26"/>
                      </a:cubicBezTo>
                      <a:cubicBezTo>
                        <a:pt x="0" y="12"/>
                        <a:pt x="12" y="0"/>
                        <a:pt x="27" y="0"/>
                      </a:cubicBezTo>
                      <a:cubicBezTo>
                        <a:pt x="1225" y="0"/>
                        <a:pt x="1225" y="0"/>
                        <a:pt x="1225" y="0"/>
                      </a:cubicBezTo>
                      <a:cubicBezTo>
                        <a:pt x="1240" y="0"/>
                        <a:pt x="1252" y="12"/>
                        <a:pt x="1252" y="26"/>
                      </a:cubicBezTo>
                      <a:cubicBezTo>
                        <a:pt x="1252" y="41"/>
                        <a:pt x="1240" y="53"/>
                        <a:pt x="1225" y="53"/>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3" name="Freeform 31"/>
                <p:cNvSpPr>
                  <a:spLocks/>
                </p:cNvSpPr>
                <p:nvPr/>
              </p:nvSpPr>
              <p:spPr bwMode="auto">
                <a:xfrm>
                  <a:off x="3943" y="3746"/>
                  <a:ext cx="408" cy="33"/>
                </a:xfrm>
                <a:custGeom>
                  <a:avLst/>
                  <a:gdLst>
                    <a:gd name="T0" fmla="*/ 618 w 644"/>
                    <a:gd name="T1" fmla="*/ 53 h 53"/>
                    <a:gd name="T2" fmla="*/ 26 w 644"/>
                    <a:gd name="T3" fmla="*/ 53 h 53"/>
                    <a:gd name="T4" fmla="*/ 0 w 644"/>
                    <a:gd name="T5" fmla="*/ 26 h 53"/>
                    <a:gd name="T6" fmla="*/ 26 w 644"/>
                    <a:gd name="T7" fmla="*/ 0 h 53"/>
                    <a:gd name="T8" fmla="*/ 618 w 644"/>
                    <a:gd name="T9" fmla="*/ 0 h 53"/>
                    <a:gd name="T10" fmla="*/ 644 w 644"/>
                    <a:gd name="T11" fmla="*/ 26 h 53"/>
                    <a:gd name="T12" fmla="*/ 618 w 64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644" h="53">
                      <a:moveTo>
                        <a:pt x="618" y="53"/>
                      </a:moveTo>
                      <a:cubicBezTo>
                        <a:pt x="26" y="53"/>
                        <a:pt x="26" y="53"/>
                        <a:pt x="26" y="53"/>
                      </a:cubicBezTo>
                      <a:cubicBezTo>
                        <a:pt x="12" y="53"/>
                        <a:pt x="0" y="41"/>
                        <a:pt x="0" y="26"/>
                      </a:cubicBezTo>
                      <a:cubicBezTo>
                        <a:pt x="0" y="12"/>
                        <a:pt x="12" y="0"/>
                        <a:pt x="26" y="0"/>
                      </a:cubicBezTo>
                      <a:cubicBezTo>
                        <a:pt x="618" y="0"/>
                        <a:pt x="618" y="0"/>
                        <a:pt x="618" y="0"/>
                      </a:cubicBezTo>
                      <a:cubicBezTo>
                        <a:pt x="632" y="0"/>
                        <a:pt x="644" y="12"/>
                        <a:pt x="644" y="26"/>
                      </a:cubicBezTo>
                      <a:cubicBezTo>
                        <a:pt x="644" y="41"/>
                        <a:pt x="632" y="53"/>
                        <a:pt x="618" y="53"/>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 name="Oval 41"/>
                <p:cNvSpPr>
                  <a:spLocks noChangeArrowheads="1"/>
                </p:cNvSpPr>
                <p:nvPr/>
              </p:nvSpPr>
              <p:spPr bwMode="auto">
                <a:xfrm>
                  <a:off x="4423" y="2873"/>
                  <a:ext cx="6" cy="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 name="Oval 42"/>
                <p:cNvSpPr>
                  <a:spLocks noChangeArrowheads="1"/>
                </p:cNvSpPr>
                <p:nvPr/>
              </p:nvSpPr>
              <p:spPr bwMode="auto">
                <a:xfrm>
                  <a:off x="4423" y="2987"/>
                  <a:ext cx="6" cy="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6" name="Freeform 74"/>
                <p:cNvSpPr>
                  <a:spLocks/>
                </p:cNvSpPr>
                <p:nvPr/>
              </p:nvSpPr>
              <p:spPr bwMode="auto">
                <a:xfrm>
                  <a:off x="3496" y="3464"/>
                  <a:ext cx="139" cy="0"/>
                </a:xfrm>
                <a:custGeom>
                  <a:avLst/>
                  <a:gdLst>
                    <a:gd name="T0" fmla="*/ 0 w 139"/>
                    <a:gd name="T1" fmla="*/ 139 w 139"/>
                    <a:gd name="T2" fmla="*/ 0 w 139"/>
                  </a:gdLst>
                  <a:ahLst/>
                  <a:cxnLst>
                    <a:cxn ang="0">
                      <a:pos x="T0" y="0"/>
                    </a:cxn>
                    <a:cxn ang="0">
                      <a:pos x="T1" y="0"/>
                    </a:cxn>
                    <a:cxn ang="0">
                      <a:pos x="T2" y="0"/>
                    </a:cxn>
                  </a:cxnLst>
                  <a:rect l="0" t="0" r="r" b="b"/>
                  <a:pathLst>
                    <a:path w="139">
                      <a:moveTo>
                        <a:pt x="0" y="0"/>
                      </a:moveTo>
                      <a:lnTo>
                        <a:pt x="139" y="0"/>
                      </a:ln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 name="Oval 89"/>
                <p:cNvSpPr>
                  <a:spLocks noChangeArrowheads="1"/>
                </p:cNvSpPr>
                <p:nvPr/>
              </p:nvSpPr>
              <p:spPr bwMode="auto">
                <a:xfrm>
                  <a:off x="4102" y="3348"/>
                  <a:ext cx="8"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 name="Oval 90"/>
                <p:cNvSpPr>
                  <a:spLocks noChangeArrowheads="1"/>
                </p:cNvSpPr>
                <p:nvPr/>
              </p:nvSpPr>
              <p:spPr bwMode="auto">
                <a:xfrm>
                  <a:off x="4102" y="3357"/>
                  <a:ext cx="7" cy="8"/>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 name="Oval 91"/>
                <p:cNvSpPr>
                  <a:spLocks noChangeArrowheads="1"/>
                </p:cNvSpPr>
                <p:nvPr/>
              </p:nvSpPr>
              <p:spPr bwMode="auto">
                <a:xfrm>
                  <a:off x="4100" y="3364"/>
                  <a:ext cx="7"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 name="Oval 92"/>
                <p:cNvSpPr>
                  <a:spLocks noChangeArrowheads="1"/>
                </p:cNvSpPr>
                <p:nvPr/>
              </p:nvSpPr>
              <p:spPr bwMode="auto">
                <a:xfrm>
                  <a:off x="4097" y="3371"/>
                  <a:ext cx="7"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 name="Freeform 93"/>
                <p:cNvSpPr>
                  <a:spLocks/>
                </p:cNvSpPr>
                <p:nvPr/>
              </p:nvSpPr>
              <p:spPr bwMode="auto">
                <a:xfrm>
                  <a:off x="4051" y="3341"/>
                  <a:ext cx="23" cy="5"/>
                </a:xfrm>
                <a:custGeom>
                  <a:avLst/>
                  <a:gdLst>
                    <a:gd name="T0" fmla="*/ 0 w 35"/>
                    <a:gd name="T1" fmla="*/ 3 h 8"/>
                    <a:gd name="T2" fmla="*/ 35 w 35"/>
                    <a:gd name="T3" fmla="*/ 3 h 8"/>
                    <a:gd name="T4" fmla="*/ 35 w 35"/>
                    <a:gd name="T5" fmla="*/ 8 h 8"/>
                    <a:gd name="T6" fmla="*/ 0 w 35"/>
                    <a:gd name="T7" fmla="*/ 3 h 8"/>
                  </a:gdLst>
                  <a:ahLst/>
                  <a:cxnLst>
                    <a:cxn ang="0">
                      <a:pos x="T0" y="T1"/>
                    </a:cxn>
                    <a:cxn ang="0">
                      <a:pos x="T2" y="T3"/>
                    </a:cxn>
                    <a:cxn ang="0">
                      <a:pos x="T4" y="T5"/>
                    </a:cxn>
                    <a:cxn ang="0">
                      <a:pos x="T6" y="T7"/>
                    </a:cxn>
                  </a:cxnLst>
                  <a:rect l="0" t="0" r="r" b="b"/>
                  <a:pathLst>
                    <a:path w="35" h="8">
                      <a:moveTo>
                        <a:pt x="0" y="3"/>
                      </a:moveTo>
                      <a:cubicBezTo>
                        <a:pt x="0" y="3"/>
                        <a:pt x="28" y="0"/>
                        <a:pt x="35" y="3"/>
                      </a:cubicBezTo>
                      <a:cubicBezTo>
                        <a:pt x="34" y="7"/>
                        <a:pt x="35" y="8"/>
                        <a:pt x="35" y="8"/>
                      </a:cubicBezTo>
                      <a:cubicBezTo>
                        <a:pt x="0" y="3"/>
                        <a:pt x="0" y="3"/>
                        <a:pt x="0" y="3"/>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 name="Freeform 94"/>
                <p:cNvSpPr>
                  <a:spLocks/>
                </p:cNvSpPr>
                <p:nvPr/>
              </p:nvSpPr>
              <p:spPr bwMode="auto">
                <a:xfrm>
                  <a:off x="4046" y="3355"/>
                  <a:ext cx="38" cy="25"/>
                </a:xfrm>
                <a:custGeom>
                  <a:avLst/>
                  <a:gdLst>
                    <a:gd name="T0" fmla="*/ 47 w 60"/>
                    <a:gd name="T1" fmla="*/ 23 h 39"/>
                    <a:gd name="T2" fmla="*/ 60 w 60"/>
                    <a:gd name="T3" fmla="*/ 10 h 39"/>
                    <a:gd name="T4" fmla="*/ 59 w 60"/>
                    <a:gd name="T5" fmla="*/ 7 h 39"/>
                    <a:gd name="T6" fmla="*/ 59 w 60"/>
                    <a:gd name="T7" fmla="*/ 6 h 39"/>
                    <a:gd name="T8" fmla="*/ 47 w 60"/>
                    <a:gd name="T9" fmla="*/ 2 h 39"/>
                    <a:gd name="T10" fmla="*/ 11 w 60"/>
                    <a:gd name="T11" fmla="*/ 5 h 39"/>
                    <a:gd name="T12" fmla="*/ 6 w 60"/>
                    <a:gd name="T13" fmla="*/ 0 h 39"/>
                    <a:gd name="T14" fmla="*/ 0 w 60"/>
                    <a:gd name="T15" fmla="*/ 21 h 39"/>
                    <a:gd name="T16" fmla="*/ 52 w 60"/>
                    <a:gd name="T17" fmla="*/ 30 h 39"/>
                    <a:gd name="T18" fmla="*/ 47 w 60"/>
                    <a:gd name="T19"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9">
                      <a:moveTo>
                        <a:pt x="47" y="23"/>
                      </a:moveTo>
                      <a:cubicBezTo>
                        <a:pt x="60" y="10"/>
                        <a:pt x="60" y="10"/>
                        <a:pt x="60" y="10"/>
                      </a:cubicBezTo>
                      <a:cubicBezTo>
                        <a:pt x="59" y="7"/>
                        <a:pt x="59" y="7"/>
                        <a:pt x="59" y="7"/>
                      </a:cubicBezTo>
                      <a:cubicBezTo>
                        <a:pt x="59" y="6"/>
                        <a:pt x="59" y="6"/>
                        <a:pt x="59" y="6"/>
                      </a:cubicBezTo>
                      <a:cubicBezTo>
                        <a:pt x="54" y="4"/>
                        <a:pt x="49" y="2"/>
                        <a:pt x="47" y="2"/>
                      </a:cubicBezTo>
                      <a:cubicBezTo>
                        <a:pt x="45" y="3"/>
                        <a:pt x="28" y="20"/>
                        <a:pt x="11" y="5"/>
                      </a:cubicBezTo>
                      <a:cubicBezTo>
                        <a:pt x="8" y="3"/>
                        <a:pt x="7" y="2"/>
                        <a:pt x="6" y="0"/>
                      </a:cubicBezTo>
                      <a:cubicBezTo>
                        <a:pt x="0" y="21"/>
                        <a:pt x="0" y="21"/>
                        <a:pt x="0" y="21"/>
                      </a:cubicBezTo>
                      <a:cubicBezTo>
                        <a:pt x="9" y="39"/>
                        <a:pt x="52" y="30"/>
                        <a:pt x="52" y="30"/>
                      </a:cubicBezTo>
                      <a:lnTo>
                        <a:pt x="47" y="23"/>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 name="Freeform 95"/>
                <p:cNvSpPr>
                  <a:spLocks/>
                </p:cNvSpPr>
                <p:nvPr/>
              </p:nvSpPr>
              <p:spPr bwMode="auto">
                <a:xfrm>
                  <a:off x="4083" y="3315"/>
                  <a:ext cx="26" cy="86"/>
                </a:xfrm>
                <a:custGeom>
                  <a:avLst/>
                  <a:gdLst>
                    <a:gd name="T0" fmla="*/ 0 w 26"/>
                    <a:gd name="T1" fmla="*/ 86 h 86"/>
                    <a:gd name="T2" fmla="*/ 19 w 26"/>
                    <a:gd name="T3" fmla="*/ 82 h 86"/>
                    <a:gd name="T4" fmla="*/ 26 w 26"/>
                    <a:gd name="T5" fmla="*/ 0 h 86"/>
                    <a:gd name="T6" fmla="*/ 8 w 26"/>
                    <a:gd name="T7" fmla="*/ 4 h 86"/>
                    <a:gd name="T8" fmla="*/ 0 w 26"/>
                    <a:gd name="T9" fmla="*/ 86 h 86"/>
                  </a:gdLst>
                  <a:ahLst/>
                  <a:cxnLst>
                    <a:cxn ang="0">
                      <a:pos x="T0" y="T1"/>
                    </a:cxn>
                    <a:cxn ang="0">
                      <a:pos x="T2" y="T3"/>
                    </a:cxn>
                    <a:cxn ang="0">
                      <a:pos x="T4" y="T5"/>
                    </a:cxn>
                    <a:cxn ang="0">
                      <a:pos x="T6" y="T7"/>
                    </a:cxn>
                    <a:cxn ang="0">
                      <a:pos x="T8" y="T9"/>
                    </a:cxn>
                  </a:cxnLst>
                  <a:rect l="0" t="0" r="r" b="b"/>
                  <a:pathLst>
                    <a:path w="26" h="86">
                      <a:moveTo>
                        <a:pt x="0" y="86"/>
                      </a:moveTo>
                      <a:lnTo>
                        <a:pt x="19" y="82"/>
                      </a:lnTo>
                      <a:lnTo>
                        <a:pt x="26" y="0"/>
                      </a:lnTo>
                      <a:lnTo>
                        <a:pt x="8" y="4"/>
                      </a:lnTo>
                      <a:lnTo>
                        <a:pt x="0" y="86"/>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 name="Freeform 96"/>
                <p:cNvSpPr>
                  <a:spLocks/>
                </p:cNvSpPr>
                <p:nvPr/>
              </p:nvSpPr>
              <p:spPr bwMode="auto">
                <a:xfrm>
                  <a:off x="4083" y="3315"/>
                  <a:ext cx="26" cy="86"/>
                </a:xfrm>
                <a:custGeom>
                  <a:avLst/>
                  <a:gdLst>
                    <a:gd name="T0" fmla="*/ 0 w 26"/>
                    <a:gd name="T1" fmla="*/ 86 h 86"/>
                    <a:gd name="T2" fmla="*/ 19 w 26"/>
                    <a:gd name="T3" fmla="*/ 82 h 86"/>
                    <a:gd name="T4" fmla="*/ 26 w 26"/>
                    <a:gd name="T5" fmla="*/ 0 h 86"/>
                    <a:gd name="T6" fmla="*/ 8 w 26"/>
                    <a:gd name="T7" fmla="*/ 4 h 86"/>
                    <a:gd name="T8" fmla="*/ 0 w 26"/>
                    <a:gd name="T9" fmla="*/ 86 h 86"/>
                  </a:gdLst>
                  <a:ahLst/>
                  <a:cxnLst>
                    <a:cxn ang="0">
                      <a:pos x="T0" y="T1"/>
                    </a:cxn>
                    <a:cxn ang="0">
                      <a:pos x="T2" y="T3"/>
                    </a:cxn>
                    <a:cxn ang="0">
                      <a:pos x="T4" y="T5"/>
                    </a:cxn>
                    <a:cxn ang="0">
                      <a:pos x="T6" y="T7"/>
                    </a:cxn>
                    <a:cxn ang="0">
                      <a:pos x="T8" y="T9"/>
                    </a:cxn>
                  </a:cxnLst>
                  <a:rect l="0" t="0" r="r" b="b"/>
                  <a:pathLst>
                    <a:path w="26" h="86">
                      <a:moveTo>
                        <a:pt x="0" y="86"/>
                      </a:moveTo>
                      <a:lnTo>
                        <a:pt x="19" y="82"/>
                      </a:lnTo>
                      <a:lnTo>
                        <a:pt x="26" y="0"/>
                      </a:lnTo>
                      <a:lnTo>
                        <a:pt x="8" y="4"/>
                      </a:lnTo>
                      <a:lnTo>
                        <a:pt x="0" y="86"/>
                      </a:lnTo>
                      <a:close/>
                    </a:path>
                  </a:pathLst>
                </a:custGeom>
                <a:solidFill>
                  <a:srgbClr val="85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 name="Freeform 97"/>
                <p:cNvSpPr>
                  <a:spLocks/>
                </p:cNvSpPr>
                <p:nvPr/>
              </p:nvSpPr>
              <p:spPr bwMode="auto">
                <a:xfrm>
                  <a:off x="4066" y="3312"/>
                  <a:ext cx="25" cy="89"/>
                </a:xfrm>
                <a:custGeom>
                  <a:avLst/>
                  <a:gdLst>
                    <a:gd name="T0" fmla="*/ 17 w 25"/>
                    <a:gd name="T1" fmla="*/ 89 h 89"/>
                    <a:gd name="T2" fmla="*/ 0 w 25"/>
                    <a:gd name="T3" fmla="*/ 82 h 89"/>
                    <a:gd name="T4" fmla="*/ 8 w 25"/>
                    <a:gd name="T5" fmla="*/ 0 h 89"/>
                    <a:gd name="T6" fmla="*/ 25 w 25"/>
                    <a:gd name="T7" fmla="*/ 7 h 89"/>
                    <a:gd name="T8" fmla="*/ 17 w 25"/>
                    <a:gd name="T9" fmla="*/ 89 h 89"/>
                  </a:gdLst>
                  <a:ahLst/>
                  <a:cxnLst>
                    <a:cxn ang="0">
                      <a:pos x="T0" y="T1"/>
                    </a:cxn>
                    <a:cxn ang="0">
                      <a:pos x="T2" y="T3"/>
                    </a:cxn>
                    <a:cxn ang="0">
                      <a:pos x="T4" y="T5"/>
                    </a:cxn>
                    <a:cxn ang="0">
                      <a:pos x="T6" y="T7"/>
                    </a:cxn>
                    <a:cxn ang="0">
                      <a:pos x="T8" y="T9"/>
                    </a:cxn>
                  </a:cxnLst>
                  <a:rect l="0" t="0" r="r" b="b"/>
                  <a:pathLst>
                    <a:path w="25" h="89">
                      <a:moveTo>
                        <a:pt x="17" y="89"/>
                      </a:moveTo>
                      <a:lnTo>
                        <a:pt x="0" y="82"/>
                      </a:lnTo>
                      <a:lnTo>
                        <a:pt x="8" y="0"/>
                      </a:lnTo>
                      <a:lnTo>
                        <a:pt x="25" y="7"/>
                      </a:lnTo>
                      <a:lnTo>
                        <a:pt x="17" y="89"/>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 name="Freeform 98"/>
                <p:cNvSpPr>
                  <a:spLocks/>
                </p:cNvSpPr>
                <p:nvPr/>
              </p:nvSpPr>
              <p:spPr bwMode="auto">
                <a:xfrm>
                  <a:off x="4074" y="3309"/>
                  <a:ext cx="35" cy="10"/>
                </a:xfrm>
                <a:custGeom>
                  <a:avLst/>
                  <a:gdLst>
                    <a:gd name="T0" fmla="*/ 35 w 35"/>
                    <a:gd name="T1" fmla="*/ 6 h 10"/>
                    <a:gd name="T2" fmla="*/ 17 w 35"/>
                    <a:gd name="T3" fmla="*/ 10 h 10"/>
                    <a:gd name="T4" fmla="*/ 0 w 35"/>
                    <a:gd name="T5" fmla="*/ 3 h 10"/>
                    <a:gd name="T6" fmla="*/ 18 w 35"/>
                    <a:gd name="T7" fmla="*/ 0 h 10"/>
                    <a:gd name="T8" fmla="*/ 35 w 35"/>
                    <a:gd name="T9" fmla="*/ 6 h 10"/>
                  </a:gdLst>
                  <a:ahLst/>
                  <a:cxnLst>
                    <a:cxn ang="0">
                      <a:pos x="T0" y="T1"/>
                    </a:cxn>
                    <a:cxn ang="0">
                      <a:pos x="T2" y="T3"/>
                    </a:cxn>
                    <a:cxn ang="0">
                      <a:pos x="T4" y="T5"/>
                    </a:cxn>
                    <a:cxn ang="0">
                      <a:pos x="T6" y="T7"/>
                    </a:cxn>
                    <a:cxn ang="0">
                      <a:pos x="T8" y="T9"/>
                    </a:cxn>
                  </a:cxnLst>
                  <a:rect l="0" t="0" r="r" b="b"/>
                  <a:pathLst>
                    <a:path w="35" h="10">
                      <a:moveTo>
                        <a:pt x="35" y="6"/>
                      </a:moveTo>
                      <a:lnTo>
                        <a:pt x="17" y="10"/>
                      </a:lnTo>
                      <a:lnTo>
                        <a:pt x="0" y="3"/>
                      </a:lnTo>
                      <a:lnTo>
                        <a:pt x="18" y="0"/>
                      </a:lnTo>
                      <a:lnTo>
                        <a:pt x="35" y="6"/>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 name="Freeform 99"/>
                <p:cNvSpPr>
                  <a:spLocks/>
                </p:cNvSpPr>
                <p:nvPr/>
              </p:nvSpPr>
              <p:spPr bwMode="auto">
                <a:xfrm>
                  <a:off x="4074" y="3309"/>
                  <a:ext cx="35" cy="10"/>
                </a:xfrm>
                <a:custGeom>
                  <a:avLst/>
                  <a:gdLst>
                    <a:gd name="T0" fmla="*/ 35 w 35"/>
                    <a:gd name="T1" fmla="*/ 6 h 10"/>
                    <a:gd name="T2" fmla="*/ 17 w 35"/>
                    <a:gd name="T3" fmla="*/ 10 h 10"/>
                    <a:gd name="T4" fmla="*/ 0 w 35"/>
                    <a:gd name="T5" fmla="*/ 3 h 10"/>
                    <a:gd name="T6" fmla="*/ 18 w 35"/>
                    <a:gd name="T7" fmla="*/ 0 h 10"/>
                    <a:gd name="T8" fmla="*/ 35 w 35"/>
                    <a:gd name="T9" fmla="*/ 6 h 10"/>
                  </a:gdLst>
                  <a:ahLst/>
                  <a:cxnLst>
                    <a:cxn ang="0">
                      <a:pos x="T0" y="T1"/>
                    </a:cxn>
                    <a:cxn ang="0">
                      <a:pos x="T2" y="T3"/>
                    </a:cxn>
                    <a:cxn ang="0">
                      <a:pos x="T4" y="T5"/>
                    </a:cxn>
                    <a:cxn ang="0">
                      <a:pos x="T6" y="T7"/>
                    </a:cxn>
                    <a:cxn ang="0">
                      <a:pos x="T8" y="T9"/>
                    </a:cxn>
                  </a:cxnLst>
                  <a:rect l="0" t="0" r="r" b="b"/>
                  <a:pathLst>
                    <a:path w="35" h="10">
                      <a:moveTo>
                        <a:pt x="35" y="6"/>
                      </a:moveTo>
                      <a:lnTo>
                        <a:pt x="17" y="10"/>
                      </a:lnTo>
                      <a:lnTo>
                        <a:pt x="0" y="3"/>
                      </a:lnTo>
                      <a:lnTo>
                        <a:pt x="18" y="0"/>
                      </a:lnTo>
                      <a:lnTo>
                        <a:pt x="35" y="6"/>
                      </a:lnTo>
                      <a:close/>
                    </a:path>
                  </a:pathLst>
                </a:custGeom>
                <a:solidFill>
                  <a:srgbClr val="85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2" name="Freeform 100"/>
                <p:cNvSpPr>
                  <a:spLocks/>
                </p:cNvSpPr>
                <p:nvPr/>
              </p:nvSpPr>
              <p:spPr bwMode="auto">
                <a:xfrm>
                  <a:off x="4044" y="3343"/>
                  <a:ext cx="53" cy="30"/>
                </a:xfrm>
                <a:custGeom>
                  <a:avLst/>
                  <a:gdLst>
                    <a:gd name="T0" fmla="*/ 82 w 84"/>
                    <a:gd name="T1" fmla="*/ 16 h 48"/>
                    <a:gd name="T2" fmla="*/ 54 w 84"/>
                    <a:gd name="T3" fmla="*/ 7 h 48"/>
                    <a:gd name="T4" fmla="*/ 5 w 84"/>
                    <a:gd name="T5" fmla="*/ 0 h 48"/>
                    <a:gd name="T6" fmla="*/ 0 w 84"/>
                    <a:gd name="T7" fmla="*/ 39 h 48"/>
                    <a:gd name="T8" fmla="*/ 46 w 84"/>
                    <a:gd name="T9" fmla="*/ 23 h 48"/>
                    <a:gd name="T10" fmla="*/ 58 w 84"/>
                    <a:gd name="T11" fmla="*/ 25 h 48"/>
                    <a:gd name="T12" fmla="*/ 82 w 84"/>
                    <a:gd name="T13" fmla="*/ 16 h 48"/>
                  </a:gdLst>
                  <a:ahLst/>
                  <a:cxnLst>
                    <a:cxn ang="0">
                      <a:pos x="T0" y="T1"/>
                    </a:cxn>
                    <a:cxn ang="0">
                      <a:pos x="T2" y="T3"/>
                    </a:cxn>
                    <a:cxn ang="0">
                      <a:pos x="T4" y="T5"/>
                    </a:cxn>
                    <a:cxn ang="0">
                      <a:pos x="T6" y="T7"/>
                    </a:cxn>
                    <a:cxn ang="0">
                      <a:pos x="T8" y="T9"/>
                    </a:cxn>
                    <a:cxn ang="0">
                      <a:pos x="T10" y="T11"/>
                    </a:cxn>
                    <a:cxn ang="0">
                      <a:pos x="T12" y="T13"/>
                    </a:cxn>
                  </a:cxnLst>
                  <a:rect l="0" t="0" r="r" b="b"/>
                  <a:pathLst>
                    <a:path w="84" h="48">
                      <a:moveTo>
                        <a:pt x="82" y="16"/>
                      </a:moveTo>
                      <a:cubicBezTo>
                        <a:pt x="65" y="13"/>
                        <a:pt x="54" y="7"/>
                        <a:pt x="54" y="7"/>
                      </a:cubicBezTo>
                      <a:cubicBezTo>
                        <a:pt x="5" y="0"/>
                        <a:pt x="5" y="0"/>
                        <a:pt x="5" y="0"/>
                      </a:cubicBezTo>
                      <a:cubicBezTo>
                        <a:pt x="0" y="39"/>
                        <a:pt x="0" y="39"/>
                        <a:pt x="0" y="39"/>
                      </a:cubicBezTo>
                      <a:cubicBezTo>
                        <a:pt x="45" y="48"/>
                        <a:pt x="44" y="23"/>
                        <a:pt x="46" y="23"/>
                      </a:cubicBezTo>
                      <a:cubicBezTo>
                        <a:pt x="47" y="22"/>
                        <a:pt x="53" y="23"/>
                        <a:pt x="58" y="25"/>
                      </a:cubicBezTo>
                      <a:cubicBezTo>
                        <a:pt x="70" y="34"/>
                        <a:pt x="84" y="24"/>
                        <a:pt x="82" y="16"/>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3" name="Freeform 101"/>
                <p:cNvSpPr>
                  <a:spLocks/>
                </p:cNvSpPr>
                <p:nvPr/>
              </p:nvSpPr>
              <p:spPr bwMode="auto">
                <a:xfrm>
                  <a:off x="3894" y="3276"/>
                  <a:ext cx="158" cy="99"/>
                </a:xfrm>
                <a:custGeom>
                  <a:avLst/>
                  <a:gdLst>
                    <a:gd name="T0" fmla="*/ 0 w 250"/>
                    <a:gd name="T1" fmla="*/ 79 h 157"/>
                    <a:gd name="T2" fmla="*/ 33 w 250"/>
                    <a:gd name="T3" fmla="*/ 0 h 157"/>
                    <a:gd name="T4" fmla="*/ 139 w 250"/>
                    <a:gd name="T5" fmla="*/ 87 h 157"/>
                    <a:gd name="T6" fmla="*/ 250 w 250"/>
                    <a:gd name="T7" fmla="*/ 100 h 157"/>
                    <a:gd name="T8" fmla="*/ 242 w 250"/>
                    <a:gd name="T9" fmla="*/ 157 h 157"/>
                    <a:gd name="T10" fmla="*/ 123 w 250"/>
                    <a:gd name="T11" fmla="*/ 142 h 157"/>
                    <a:gd name="T12" fmla="*/ 0 w 250"/>
                    <a:gd name="T13" fmla="*/ 79 h 157"/>
                  </a:gdLst>
                  <a:ahLst/>
                  <a:cxnLst>
                    <a:cxn ang="0">
                      <a:pos x="T0" y="T1"/>
                    </a:cxn>
                    <a:cxn ang="0">
                      <a:pos x="T2" y="T3"/>
                    </a:cxn>
                    <a:cxn ang="0">
                      <a:pos x="T4" y="T5"/>
                    </a:cxn>
                    <a:cxn ang="0">
                      <a:pos x="T6" y="T7"/>
                    </a:cxn>
                    <a:cxn ang="0">
                      <a:pos x="T8" y="T9"/>
                    </a:cxn>
                    <a:cxn ang="0">
                      <a:pos x="T10" y="T11"/>
                    </a:cxn>
                    <a:cxn ang="0">
                      <a:pos x="T12" y="T13"/>
                    </a:cxn>
                  </a:cxnLst>
                  <a:rect l="0" t="0" r="r" b="b"/>
                  <a:pathLst>
                    <a:path w="250" h="157">
                      <a:moveTo>
                        <a:pt x="0" y="79"/>
                      </a:moveTo>
                      <a:cubicBezTo>
                        <a:pt x="33" y="0"/>
                        <a:pt x="33" y="0"/>
                        <a:pt x="33" y="0"/>
                      </a:cubicBezTo>
                      <a:cubicBezTo>
                        <a:pt x="139" y="87"/>
                        <a:pt x="139" y="87"/>
                        <a:pt x="139" y="87"/>
                      </a:cubicBezTo>
                      <a:cubicBezTo>
                        <a:pt x="250" y="100"/>
                        <a:pt x="250" y="100"/>
                        <a:pt x="250" y="100"/>
                      </a:cubicBezTo>
                      <a:cubicBezTo>
                        <a:pt x="242" y="157"/>
                        <a:pt x="242" y="157"/>
                        <a:pt x="242" y="157"/>
                      </a:cubicBezTo>
                      <a:cubicBezTo>
                        <a:pt x="123" y="142"/>
                        <a:pt x="123" y="142"/>
                        <a:pt x="123" y="142"/>
                      </a:cubicBezTo>
                      <a:cubicBezTo>
                        <a:pt x="118" y="142"/>
                        <a:pt x="0" y="79"/>
                        <a:pt x="0" y="79"/>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4" name="Freeform 102"/>
                <p:cNvSpPr>
                  <a:spLocks/>
                </p:cNvSpPr>
                <p:nvPr/>
              </p:nvSpPr>
              <p:spPr bwMode="auto">
                <a:xfrm>
                  <a:off x="3914" y="3276"/>
                  <a:ext cx="138" cy="70"/>
                </a:xfrm>
                <a:custGeom>
                  <a:avLst/>
                  <a:gdLst>
                    <a:gd name="T0" fmla="*/ 1 w 138"/>
                    <a:gd name="T1" fmla="*/ 0 h 70"/>
                    <a:gd name="T2" fmla="*/ 1 w 138"/>
                    <a:gd name="T3" fmla="*/ 0 h 70"/>
                    <a:gd name="T4" fmla="*/ 0 w 138"/>
                    <a:gd name="T5" fmla="*/ 17 h 70"/>
                    <a:gd name="T6" fmla="*/ 67 w 138"/>
                    <a:gd name="T7" fmla="*/ 62 h 70"/>
                    <a:gd name="T8" fmla="*/ 137 w 138"/>
                    <a:gd name="T9" fmla="*/ 70 h 70"/>
                    <a:gd name="T10" fmla="*/ 138 w 138"/>
                    <a:gd name="T11" fmla="*/ 63 h 70"/>
                    <a:gd name="T12" fmla="*/ 68 w 138"/>
                    <a:gd name="T13" fmla="*/ 55 h 70"/>
                    <a:gd name="T14" fmla="*/ 1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1" y="0"/>
                      </a:moveTo>
                      <a:lnTo>
                        <a:pt x="1" y="0"/>
                      </a:lnTo>
                      <a:lnTo>
                        <a:pt x="0" y="17"/>
                      </a:lnTo>
                      <a:lnTo>
                        <a:pt x="67" y="62"/>
                      </a:lnTo>
                      <a:lnTo>
                        <a:pt x="137" y="70"/>
                      </a:lnTo>
                      <a:lnTo>
                        <a:pt x="138" y="63"/>
                      </a:lnTo>
                      <a:lnTo>
                        <a:pt x="68" y="55"/>
                      </a:lnTo>
                      <a:lnTo>
                        <a:pt x="1" y="0"/>
                      </a:lnTo>
                      <a:close/>
                    </a:path>
                  </a:pathLst>
                </a:custGeom>
                <a:solidFill>
                  <a:srgbClr val="5B4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5" name="Freeform 103"/>
                <p:cNvSpPr>
                  <a:spLocks/>
                </p:cNvSpPr>
                <p:nvPr/>
              </p:nvSpPr>
              <p:spPr bwMode="auto">
                <a:xfrm>
                  <a:off x="3914" y="3276"/>
                  <a:ext cx="138" cy="70"/>
                </a:xfrm>
                <a:custGeom>
                  <a:avLst/>
                  <a:gdLst>
                    <a:gd name="T0" fmla="*/ 1 w 138"/>
                    <a:gd name="T1" fmla="*/ 0 h 70"/>
                    <a:gd name="T2" fmla="*/ 1 w 138"/>
                    <a:gd name="T3" fmla="*/ 0 h 70"/>
                    <a:gd name="T4" fmla="*/ 0 w 138"/>
                    <a:gd name="T5" fmla="*/ 17 h 70"/>
                    <a:gd name="T6" fmla="*/ 67 w 138"/>
                    <a:gd name="T7" fmla="*/ 62 h 70"/>
                    <a:gd name="T8" fmla="*/ 137 w 138"/>
                    <a:gd name="T9" fmla="*/ 70 h 70"/>
                    <a:gd name="T10" fmla="*/ 138 w 138"/>
                    <a:gd name="T11" fmla="*/ 63 h 70"/>
                    <a:gd name="T12" fmla="*/ 68 w 138"/>
                    <a:gd name="T13" fmla="*/ 55 h 70"/>
                    <a:gd name="T14" fmla="*/ 1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1" y="0"/>
                      </a:moveTo>
                      <a:lnTo>
                        <a:pt x="1" y="0"/>
                      </a:lnTo>
                      <a:lnTo>
                        <a:pt x="0" y="17"/>
                      </a:lnTo>
                      <a:lnTo>
                        <a:pt x="67" y="62"/>
                      </a:lnTo>
                      <a:lnTo>
                        <a:pt x="137" y="70"/>
                      </a:lnTo>
                      <a:lnTo>
                        <a:pt x="138" y="63"/>
                      </a:lnTo>
                      <a:lnTo>
                        <a:pt x="68" y="55"/>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6" name="Oval 104"/>
                <p:cNvSpPr>
                  <a:spLocks noChangeArrowheads="1"/>
                </p:cNvSpPr>
                <p:nvPr/>
              </p:nvSpPr>
              <p:spPr bwMode="auto">
                <a:xfrm>
                  <a:off x="3822" y="3111"/>
                  <a:ext cx="60" cy="60"/>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7" name="Freeform 108"/>
                <p:cNvSpPr>
                  <a:spLocks/>
                </p:cNvSpPr>
                <p:nvPr/>
              </p:nvSpPr>
              <p:spPr bwMode="auto">
                <a:xfrm>
                  <a:off x="3904" y="3523"/>
                  <a:ext cx="20" cy="150"/>
                </a:xfrm>
                <a:custGeom>
                  <a:avLst/>
                  <a:gdLst>
                    <a:gd name="T0" fmla="*/ 16 w 31"/>
                    <a:gd name="T1" fmla="*/ 238 h 238"/>
                    <a:gd name="T2" fmla="*/ 0 w 31"/>
                    <a:gd name="T3" fmla="*/ 223 h 238"/>
                    <a:gd name="T4" fmla="*/ 0 w 31"/>
                    <a:gd name="T5" fmla="*/ 16 h 238"/>
                    <a:gd name="T6" fmla="*/ 16 w 31"/>
                    <a:gd name="T7" fmla="*/ 0 h 238"/>
                    <a:gd name="T8" fmla="*/ 31 w 31"/>
                    <a:gd name="T9" fmla="*/ 16 h 238"/>
                    <a:gd name="T10" fmla="*/ 31 w 31"/>
                    <a:gd name="T11" fmla="*/ 223 h 238"/>
                    <a:gd name="T12" fmla="*/ 16 w 31"/>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31" h="238">
                      <a:moveTo>
                        <a:pt x="16" y="238"/>
                      </a:moveTo>
                      <a:cubicBezTo>
                        <a:pt x="7" y="238"/>
                        <a:pt x="0" y="231"/>
                        <a:pt x="0" y="223"/>
                      </a:cubicBezTo>
                      <a:cubicBezTo>
                        <a:pt x="0" y="16"/>
                        <a:pt x="0" y="16"/>
                        <a:pt x="0" y="16"/>
                      </a:cubicBezTo>
                      <a:cubicBezTo>
                        <a:pt x="0" y="7"/>
                        <a:pt x="7" y="0"/>
                        <a:pt x="16" y="0"/>
                      </a:cubicBezTo>
                      <a:cubicBezTo>
                        <a:pt x="24" y="0"/>
                        <a:pt x="31" y="7"/>
                        <a:pt x="31" y="16"/>
                      </a:cubicBezTo>
                      <a:cubicBezTo>
                        <a:pt x="31" y="223"/>
                        <a:pt x="31" y="223"/>
                        <a:pt x="31" y="223"/>
                      </a:cubicBezTo>
                      <a:cubicBezTo>
                        <a:pt x="31" y="231"/>
                        <a:pt x="24" y="238"/>
                        <a:pt x="16" y="238"/>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8" name="Freeform 109"/>
                <p:cNvSpPr>
                  <a:spLocks/>
                </p:cNvSpPr>
                <p:nvPr/>
              </p:nvSpPr>
              <p:spPr bwMode="auto">
                <a:xfrm>
                  <a:off x="3848" y="3642"/>
                  <a:ext cx="133" cy="46"/>
                </a:xfrm>
                <a:custGeom>
                  <a:avLst/>
                  <a:gdLst>
                    <a:gd name="T0" fmla="*/ 192 w 210"/>
                    <a:gd name="T1" fmla="*/ 70 h 72"/>
                    <a:gd name="T2" fmla="*/ 181 w 210"/>
                    <a:gd name="T3" fmla="*/ 65 h 72"/>
                    <a:gd name="T4" fmla="*/ 105 w 210"/>
                    <a:gd name="T5" fmla="*/ 31 h 72"/>
                    <a:gd name="T6" fmla="*/ 29 w 210"/>
                    <a:gd name="T7" fmla="*/ 65 h 72"/>
                    <a:gd name="T8" fmla="*/ 7 w 210"/>
                    <a:gd name="T9" fmla="*/ 66 h 72"/>
                    <a:gd name="T10" fmla="*/ 6 w 210"/>
                    <a:gd name="T11" fmla="*/ 44 h 72"/>
                    <a:gd name="T12" fmla="*/ 105 w 210"/>
                    <a:gd name="T13" fmla="*/ 0 h 72"/>
                    <a:gd name="T14" fmla="*/ 204 w 210"/>
                    <a:gd name="T15" fmla="*/ 44 h 72"/>
                    <a:gd name="T16" fmla="*/ 203 w 210"/>
                    <a:gd name="T17" fmla="*/ 66 h 72"/>
                    <a:gd name="T18" fmla="*/ 192 w 210"/>
                    <a:gd name="T19"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72">
                      <a:moveTo>
                        <a:pt x="192" y="70"/>
                      </a:moveTo>
                      <a:cubicBezTo>
                        <a:pt x="188" y="70"/>
                        <a:pt x="184" y="68"/>
                        <a:pt x="181" y="65"/>
                      </a:cubicBezTo>
                      <a:cubicBezTo>
                        <a:pt x="161" y="44"/>
                        <a:pt x="134" y="31"/>
                        <a:pt x="105" y="31"/>
                      </a:cubicBezTo>
                      <a:cubicBezTo>
                        <a:pt x="76" y="31"/>
                        <a:pt x="48" y="44"/>
                        <a:pt x="29" y="65"/>
                      </a:cubicBezTo>
                      <a:cubicBezTo>
                        <a:pt x="23" y="71"/>
                        <a:pt x="13" y="72"/>
                        <a:pt x="7" y="66"/>
                      </a:cubicBezTo>
                      <a:cubicBezTo>
                        <a:pt x="0" y="60"/>
                        <a:pt x="0" y="51"/>
                        <a:pt x="6" y="44"/>
                      </a:cubicBezTo>
                      <a:cubicBezTo>
                        <a:pt x="31" y="16"/>
                        <a:pt x="67" y="0"/>
                        <a:pt x="105" y="0"/>
                      </a:cubicBezTo>
                      <a:cubicBezTo>
                        <a:pt x="143" y="0"/>
                        <a:pt x="179" y="16"/>
                        <a:pt x="204" y="44"/>
                      </a:cubicBezTo>
                      <a:cubicBezTo>
                        <a:pt x="210" y="51"/>
                        <a:pt x="209" y="60"/>
                        <a:pt x="203" y="66"/>
                      </a:cubicBezTo>
                      <a:cubicBezTo>
                        <a:pt x="200" y="69"/>
                        <a:pt x="196" y="70"/>
                        <a:pt x="192" y="7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 name="Oval 110"/>
                <p:cNvSpPr>
                  <a:spLocks noChangeArrowheads="1"/>
                </p:cNvSpPr>
                <p:nvPr/>
              </p:nvSpPr>
              <p:spPr bwMode="auto">
                <a:xfrm>
                  <a:off x="3848" y="3682"/>
                  <a:ext cx="21" cy="22"/>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0" name="Oval 111"/>
                <p:cNvSpPr>
                  <a:spLocks noChangeArrowheads="1"/>
                </p:cNvSpPr>
                <p:nvPr/>
              </p:nvSpPr>
              <p:spPr bwMode="auto">
                <a:xfrm>
                  <a:off x="3958" y="3682"/>
                  <a:ext cx="23" cy="22"/>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1" name="Freeform 112"/>
                <p:cNvSpPr>
                  <a:spLocks/>
                </p:cNvSpPr>
                <p:nvPr/>
              </p:nvSpPr>
              <p:spPr bwMode="auto">
                <a:xfrm>
                  <a:off x="3818" y="3501"/>
                  <a:ext cx="194" cy="27"/>
                </a:xfrm>
                <a:custGeom>
                  <a:avLst/>
                  <a:gdLst>
                    <a:gd name="T0" fmla="*/ 285 w 306"/>
                    <a:gd name="T1" fmla="*/ 43 h 43"/>
                    <a:gd name="T2" fmla="*/ 22 w 306"/>
                    <a:gd name="T3" fmla="*/ 43 h 43"/>
                    <a:gd name="T4" fmla="*/ 0 w 306"/>
                    <a:gd name="T5" fmla="*/ 22 h 43"/>
                    <a:gd name="T6" fmla="*/ 22 w 306"/>
                    <a:gd name="T7" fmla="*/ 0 h 43"/>
                    <a:gd name="T8" fmla="*/ 285 w 306"/>
                    <a:gd name="T9" fmla="*/ 0 h 43"/>
                    <a:gd name="T10" fmla="*/ 306 w 306"/>
                    <a:gd name="T11" fmla="*/ 22 h 43"/>
                    <a:gd name="T12" fmla="*/ 285 w 306"/>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6" h="43">
                      <a:moveTo>
                        <a:pt x="285" y="43"/>
                      </a:moveTo>
                      <a:cubicBezTo>
                        <a:pt x="22" y="43"/>
                        <a:pt x="22" y="43"/>
                        <a:pt x="22" y="43"/>
                      </a:cubicBezTo>
                      <a:cubicBezTo>
                        <a:pt x="10" y="43"/>
                        <a:pt x="0" y="33"/>
                        <a:pt x="0" y="22"/>
                      </a:cubicBezTo>
                      <a:cubicBezTo>
                        <a:pt x="0" y="10"/>
                        <a:pt x="10" y="0"/>
                        <a:pt x="22" y="0"/>
                      </a:cubicBezTo>
                      <a:cubicBezTo>
                        <a:pt x="285" y="0"/>
                        <a:pt x="285" y="0"/>
                        <a:pt x="285" y="0"/>
                      </a:cubicBezTo>
                      <a:cubicBezTo>
                        <a:pt x="296" y="0"/>
                        <a:pt x="306" y="10"/>
                        <a:pt x="306" y="22"/>
                      </a:cubicBezTo>
                      <a:cubicBezTo>
                        <a:pt x="306" y="33"/>
                        <a:pt x="296" y="43"/>
                        <a:pt x="285" y="4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2" name="Freeform 113"/>
                <p:cNvSpPr>
                  <a:spLocks/>
                </p:cNvSpPr>
                <p:nvPr/>
              </p:nvSpPr>
              <p:spPr bwMode="auto">
                <a:xfrm>
                  <a:off x="3818" y="3501"/>
                  <a:ext cx="23" cy="27"/>
                </a:xfrm>
                <a:custGeom>
                  <a:avLst/>
                  <a:gdLst>
                    <a:gd name="T0" fmla="*/ 16 w 37"/>
                    <a:gd name="T1" fmla="*/ 22 h 43"/>
                    <a:gd name="T2" fmla="*/ 37 w 37"/>
                    <a:gd name="T3" fmla="*/ 0 h 43"/>
                    <a:gd name="T4" fmla="*/ 22 w 37"/>
                    <a:gd name="T5" fmla="*/ 0 h 43"/>
                    <a:gd name="T6" fmla="*/ 0 w 37"/>
                    <a:gd name="T7" fmla="*/ 22 h 43"/>
                    <a:gd name="T8" fmla="*/ 22 w 37"/>
                    <a:gd name="T9" fmla="*/ 43 h 43"/>
                    <a:gd name="T10" fmla="*/ 37 w 37"/>
                    <a:gd name="T11" fmla="*/ 43 h 43"/>
                    <a:gd name="T12" fmla="*/ 16 w 37"/>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37" h="43">
                      <a:moveTo>
                        <a:pt x="16" y="22"/>
                      </a:moveTo>
                      <a:cubicBezTo>
                        <a:pt x="16" y="10"/>
                        <a:pt x="25" y="0"/>
                        <a:pt x="37" y="0"/>
                      </a:cubicBezTo>
                      <a:cubicBezTo>
                        <a:pt x="22" y="0"/>
                        <a:pt x="22" y="0"/>
                        <a:pt x="22" y="0"/>
                      </a:cubicBezTo>
                      <a:cubicBezTo>
                        <a:pt x="10" y="0"/>
                        <a:pt x="0" y="10"/>
                        <a:pt x="0" y="22"/>
                      </a:cubicBezTo>
                      <a:cubicBezTo>
                        <a:pt x="0" y="33"/>
                        <a:pt x="10" y="43"/>
                        <a:pt x="22" y="43"/>
                      </a:cubicBezTo>
                      <a:cubicBezTo>
                        <a:pt x="37" y="43"/>
                        <a:pt x="37" y="43"/>
                        <a:pt x="37" y="43"/>
                      </a:cubicBezTo>
                      <a:cubicBezTo>
                        <a:pt x="25" y="43"/>
                        <a:pt x="16" y="33"/>
                        <a:pt x="16" y="2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3" name="Freeform 114"/>
                <p:cNvSpPr>
                  <a:spLocks/>
                </p:cNvSpPr>
                <p:nvPr/>
              </p:nvSpPr>
              <p:spPr bwMode="auto">
                <a:xfrm>
                  <a:off x="3804" y="3327"/>
                  <a:ext cx="119" cy="101"/>
                </a:xfrm>
                <a:custGeom>
                  <a:avLst/>
                  <a:gdLst>
                    <a:gd name="T0" fmla="*/ 32 w 188"/>
                    <a:gd name="T1" fmla="*/ 0 h 159"/>
                    <a:gd name="T2" fmla="*/ 0 w 188"/>
                    <a:gd name="T3" fmla="*/ 32 h 159"/>
                    <a:gd name="T4" fmla="*/ 0 w 188"/>
                    <a:gd name="T5" fmla="*/ 127 h 159"/>
                    <a:gd name="T6" fmla="*/ 32 w 188"/>
                    <a:gd name="T7" fmla="*/ 159 h 159"/>
                    <a:gd name="T8" fmla="*/ 156 w 188"/>
                    <a:gd name="T9" fmla="*/ 159 h 159"/>
                    <a:gd name="T10" fmla="*/ 188 w 188"/>
                    <a:gd name="T11" fmla="*/ 127 h 159"/>
                    <a:gd name="T12" fmla="*/ 188 w 188"/>
                    <a:gd name="T13" fmla="*/ 32 h 159"/>
                    <a:gd name="T14" fmla="*/ 156 w 188"/>
                    <a:gd name="T15" fmla="*/ 0 h 159"/>
                    <a:gd name="T16" fmla="*/ 32 w 18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59">
                      <a:moveTo>
                        <a:pt x="32" y="0"/>
                      </a:moveTo>
                      <a:cubicBezTo>
                        <a:pt x="14" y="0"/>
                        <a:pt x="0" y="14"/>
                        <a:pt x="0" y="32"/>
                      </a:cubicBezTo>
                      <a:cubicBezTo>
                        <a:pt x="0" y="127"/>
                        <a:pt x="0" y="127"/>
                        <a:pt x="0" y="127"/>
                      </a:cubicBezTo>
                      <a:cubicBezTo>
                        <a:pt x="0" y="144"/>
                        <a:pt x="14" y="159"/>
                        <a:pt x="32" y="159"/>
                      </a:cubicBezTo>
                      <a:cubicBezTo>
                        <a:pt x="156" y="159"/>
                        <a:pt x="156" y="159"/>
                        <a:pt x="156" y="159"/>
                      </a:cubicBezTo>
                      <a:cubicBezTo>
                        <a:pt x="173" y="159"/>
                        <a:pt x="188" y="144"/>
                        <a:pt x="188" y="127"/>
                      </a:cubicBezTo>
                      <a:cubicBezTo>
                        <a:pt x="188" y="32"/>
                        <a:pt x="188" y="32"/>
                        <a:pt x="188" y="32"/>
                      </a:cubicBezTo>
                      <a:cubicBezTo>
                        <a:pt x="188" y="14"/>
                        <a:pt x="173" y="0"/>
                        <a:pt x="156" y="0"/>
                      </a:cubicBezTo>
                      <a:lnTo>
                        <a:pt x="32"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4" name="Freeform 115"/>
                <p:cNvSpPr>
                  <a:spLocks/>
                </p:cNvSpPr>
                <p:nvPr/>
              </p:nvSpPr>
              <p:spPr bwMode="auto">
                <a:xfrm>
                  <a:off x="3804" y="3327"/>
                  <a:ext cx="27" cy="101"/>
                </a:xfrm>
                <a:custGeom>
                  <a:avLst/>
                  <a:gdLst>
                    <a:gd name="T0" fmla="*/ 11 w 43"/>
                    <a:gd name="T1" fmla="*/ 127 h 159"/>
                    <a:gd name="T2" fmla="*/ 11 w 43"/>
                    <a:gd name="T3" fmla="*/ 32 h 159"/>
                    <a:gd name="T4" fmla="*/ 43 w 43"/>
                    <a:gd name="T5" fmla="*/ 0 h 159"/>
                    <a:gd name="T6" fmla="*/ 32 w 43"/>
                    <a:gd name="T7" fmla="*/ 0 h 159"/>
                    <a:gd name="T8" fmla="*/ 0 w 43"/>
                    <a:gd name="T9" fmla="*/ 32 h 159"/>
                    <a:gd name="T10" fmla="*/ 0 w 43"/>
                    <a:gd name="T11" fmla="*/ 127 h 159"/>
                    <a:gd name="T12" fmla="*/ 32 w 43"/>
                    <a:gd name="T13" fmla="*/ 159 h 159"/>
                    <a:gd name="T14" fmla="*/ 43 w 43"/>
                    <a:gd name="T15" fmla="*/ 159 h 159"/>
                    <a:gd name="T16" fmla="*/ 11 w 43"/>
                    <a:gd name="T17" fmla="*/ 12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9">
                      <a:moveTo>
                        <a:pt x="11" y="127"/>
                      </a:moveTo>
                      <a:cubicBezTo>
                        <a:pt x="11" y="32"/>
                        <a:pt x="11" y="32"/>
                        <a:pt x="11" y="32"/>
                      </a:cubicBezTo>
                      <a:cubicBezTo>
                        <a:pt x="11" y="14"/>
                        <a:pt x="26" y="0"/>
                        <a:pt x="43" y="0"/>
                      </a:cubicBezTo>
                      <a:cubicBezTo>
                        <a:pt x="32" y="0"/>
                        <a:pt x="32" y="0"/>
                        <a:pt x="32" y="0"/>
                      </a:cubicBezTo>
                      <a:cubicBezTo>
                        <a:pt x="14" y="0"/>
                        <a:pt x="0" y="14"/>
                        <a:pt x="0" y="32"/>
                      </a:cubicBezTo>
                      <a:cubicBezTo>
                        <a:pt x="0" y="127"/>
                        <a:pt x="0" y="127"/>
                        <a:pt x="0" y="127"/>
                      </a:cubicBezTo>
                      <a:cubicBezTo>
                        <a:pt x="0" y="144"/>
                        <a:pt x="14" y="159"/>
                        <a:pt x="32" y="159"/>
                      </a:cubicBezTo>
                      <a:cubicBezTo>
                        <a:pt x="43" y="159"/>
                        <a:pt x="43" y="159"/>
                        <a:pt x="43" y="159"/>
                      </a:cubicBezTo>
                      <a:cubicBezTo>
                        <a:pt x="26" y="159"/>
                        <a:pt x="11" y="144"/>
                        <a:pt x="11" y="12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5" name="Freeform 116"/>
                <p:cNvSpPr>
                  <a:spLocks/>
                </p:cNvSpPr>
                <p:nvPr/>
              </p:nvSpPr>
              <p:spPr bwMode="auto">
                <a:xfrm>
                  <a:off x="3822" y="3273"/>
                  <a:ext cx="137" cy="182"/>
                </a:xfrm>
                <a:custGeom>
                  <a:avLst/>
                  <a:gdLst>
                    <a:gd name="T0" fmla="*/ 120 w 216"/>
                    <a:gd name="T1" fmla="*/ 0 h 289"/>
                    <a:gd name="T2" fmla="*/ 112 w 216"/>
                    <a:gd name="T3" fmla="*/ 0 h 289"/>
                    <a:gd name="T4" fmla="*/ 100 w 216"/>
                    <a:gd name="T5" fmla="*/ 0 h 289"/>
                    <a:gd name="T6" fmla="*/ 4 w 216"/>
                    <a:gd name="T7" fmla="*/ 98 h 289"/>
                    <a:gd name="T8" fmla="*/ 4 w 216"/>
                    <a:gd name="T9" fmla="*/ 289 h 289"/>
                    <a:gd name="T10" fmla="*/ 216 w 216"/>
                    <a:gd name="T11" fmla="*/ 289 h 289"/>
                    <a:gd name="T12" fmla="*/ 216 w 216"/>
                    <a:gd name="T13" fmla="*/ 84 h 289"/>
                    <a:gd name="T14" fmla="*/ 120 w 216"/>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89">
                      <a:moveTo>
                        <a:pt x="120" y="0"/>
                      </a:moveTo>
                      <a:cubicBezTo>
                        <a:pt x="120" y="0"/>
                        <a:pt x="113" y="0"/>
                        <a:pt x="112" y="0"/>
                      </a:cubicBezTo>
                      <a:cubicBezTo>
                        <a:pt x="107" y="0"/>
                        <a:pt x="100" y="0"/>
                        <a:pt x="100" y="0"/>
                      </a:cubicBezTo>
                      <a:cubicBezTo>
                        <a:pt x="0" y="6"/>
                        <a:pt x="4" y="98"/>
                        <a:pt x="4" y="98"/>
                      </a:cubicBezTo>
                      <a:cubicBezTo>
                        <a:pt x="4" y="289"/>
                        <a:pt x="4" y="289"/>
                        <a:pt x="4" y="289"/>
                      </a:cubicBezTo>
                      <a:cubicBezTo>
                        <a:pt x="216" y="289"/>
                        <a:pt x="216" y="289"/>
                        <a:pt x="216" y="289"/>
                      </a:cubicBezTo>
                      <a:cubicBezTo>
                        <a:pt x="216" y="84"/>
                        <a:pt x="216" y="84"/>
                        <a:pt x="216" y="84"/>
                      </a:cubicBezTo>
                      <a:cubicBezTo>
                        <a:pt x="216" y="84"/>
                        <a:pt x="205" y="9"/>
                        <a:pt x="120"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6" name="Freeform 117"/>
                <p:cNvSpPr>
                  <a:spLocks/>
                </p:cNvSpPr>
                <p:nvPr/>
              </p:nvSpPr>
              <p:spPr bwMode="auto">
                <a:xfrm>
                  <a:off x="3887" y="3273"/>
                  <a:ext cx="72" cy="182"/>
                </a:xfrm>
                <a:custGeom>
                  <a:avLst/>
                  <a:gdLst>
                    <a:gd name="T0" fmla="*/ 17 w 113"/>
                    <a:gd name="T1" fmla="*/ 0 h 289"/>
                    <a:gd name="T2" fmla="*/ 9 w 113"/>
                    <a:gd name="T3" fmla="*/ 0 h 289"/>
                    <a:gd name="T4" fmla="*/ 0 w 113"/>
                    <a:gd name="T5" fmla="*/ 0 h 289"/>
                    <a:gd name="T6" fmla="*/ 2 w 113"/>
                    <a:gd name="T7" fmla="*/ 0 h 289"/>
                    <a:gd name="T8" fmla="*/ 99 w 113"/>
                    <a:gd name="T9" fmla="*/ 98 h 289"/>
                    <a:gd name="T10" fmla="*/ 99 w 113"/>
                    <a:gd name="T11" fmla="*/ 289 h 289"/>
                    <a:gd name="T12" fmla="*/ 113 w 113"/>
                    <a:gd name="T13" fmla="*/ 289 h 289"/>
                    <a:gd name="T14" fmla="*/ 113 w 113"/>
                    <a:gd name="T15" fmla="*/ 84 h 289"/>
                    <a:gd name="T16" fmla="*/ 17 w 113"/>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89">
                      <a:moveTo>
                        <a:pt x="17" y="0"/>
                      </a:moveTo>
                      <a:cubicBezTo>
                        <a:pt x="17" y="0"/>
                        <a:pt x="10" y="0"/>
                        <a:pt x="9" y="0"/>
                      </a:cubicBezTo>
                      <a:cubicBezTo>
                        <a:pt x="6" y="0"/>
                        <a:pt x="2" y="0"/>
                        <a:pt x="0" y="0"/>
                      </a:cubicBezTo>
                      <a:cubicBezTo>
                        <a:pt x="1" y="0"/>
                        <a:pt x="2" y="0"/>
                        <a:pt x="2" y="0"/>
                      </a:cubicBezTo>
                      <a:cubicBezTo>
                        <a:pt x="88" y="9"/>
                        <a:pt x="99" y="98"/>
                        <a:pt x="99" y="98"/>
                      </a:cubicBezTo>
                      <a:cubicBezTo>
                        <a:pt x="99" y="289"/>
                        <a:pt x="99" y="289"/>
                        <a:pt x="99" y="289"/>
                      </a:cubicBezTo>
                      <a:cubicBezTo>
                        <a:pt x="113" y="289"/>
                        <a:pt x="113" y="289"/>
                        <a:pt x="113" y="289"/>
                      </a:cubicBezTo>
                      <a:cubicBezTo>
                        <a:pt x="113" y="84"/>
                        <a:pt x="113" y="84"/>
                        <a:pt x="113" y="84"/>
                      </a:cubicBezTo>
                      <a:cubicBezTo>
                        <a:pt x="113" y="84"/>
                        <a:pt x="102" y="9"/>
                        <a:pt x="17" y="0"/>
                      </a:cubicBezTo>
                      <a:close/>
                    </a:path>
                  </a:pathLst>
                </a:custGeom>
                <a:solidFill>
                  <a:srgbClr val="400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7" name="Freeform 118"/>
                <p:cNvSpPr>
                  <a:spLocks/>
                </p:cNvSpPr>
                <p:nvPr/>
              </p:nvSpPr>
              <p:spPr bwMode="auto">
                <a:xfrm>
                  <a:off x="3884" y="3285"/>
                  <a:ext cx="34" cy="86"/>
                </a:xfrm>
                <a:custGeom>
                  <a:avLst/>
                  <a:gdLst>
                    <a:gd name="T0" fmla="*/ 0 w 34"/>
                    <a:gd name="T1" fmla="*/ 0 h 86"/>
                    <a:gd name="T2" fmla="*/ 34 w 34"/>
                    <a:gd name="T3" fmla="*/ 86 h 86"/>
                    <a:gd name="T4" fmla="*/ 34 w 34"/>
                    <a:gd name="T5" fmla="*/ 0 h 86"/>
                    <a:gd name="T6" fmla="*/ 0 w 34"/>
                    <a:gd name="T7" fmla="*/ 0 h 86"/>
                  </a:gdLst>
                  <a:ahLst/>
                  <a:cxnLst>
                    <a:cxn ang="0">
                      <a:pos x="T0" y="T1"/>
                    </a:cxn>
                    <a:cxn ang="0">
                      <a:pos x="T2" y="T3"/>
                    </a:cxn>
                    <a:cxn ang="0">
                      <a:pos x="T4" y="T5"/>
                    </a:cxn>
                    <a:cxn ang="0">
                      <a:pos x="T6" y="T7"/>
                    </a:cxn>
                  </a:cxnLst>
                  <a:rect l="0" t="0" r="r" b="b"/>
                  <a:pathLst>
                    <a:path w="34" h="86">
                      <a:moveTo>
                        <a:pt x="0" y="0"/>
                      </a:moveTo>
                      <a:lnTo>
                        <a:pt x="34" y="86"/>
                      </a:lnTo>
                      <a:lnTo>
                        <a:pt x="3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8" name="Oval 119"/>
                <p:cNvSpPr>
                  <a:spLocks noChangeArrowheads="1"/>
                </p:cNvSpPr>
                <p:nvPr/>
              </p:nvSpPr>
              <p:spPr bwMode="auto">
                <a:xfrm>
                  <a:off x="3907" y="3304"/>
                  <a:ext cx="6" cy="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19" name="Oval 120"/>
                <p:cNvSpPr>
                  <a:spLocks noChangeArrowheads="1"/>
                </p:cNvSpPr>
                <p:nvPr/>
              </p:nvSpPr>
              <p:spPr bwMode="auto">
                <a:xfrm>
                  <a:off x="3907" y="3317"/>
                  <a:ext cx="6" cy="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0" name="Freeform 121"/>
                <p:cNvSpPr>
                  <a:spLocks/>
                </p:cNvSpPr>
                <p:nvPr/>
              </p:nvSpPr>
              <p:spPr bwMode="auto">
                <a:xfrm>
                  <a:off x="3821" y="3273"/>
                  <a:ext cx="75" cy="182"/>
                </a:xfrm>
                <a:custGeom>
                  <a:avLst/>
                  <a:gdLst>
                    <a:gd name="T0" fmla="*/ 116 w 119"/>
                    <a:gd name="T1" fmla="*/ 0 h 289"/>
                    <a:gd name="T2" fmla="*/ 119 w 119"/>
                    <a:gd name="T3" fmla="*/ 0 h 289"/>
                    <a:gd name="T4" fmla="*/ 114 w 119"/>
                    <a:gd name="T5" fmla="*/ 0 h 289"/>
                    <a:gd name="T6" fmla="*/ 102 w 119"/>
                    <a:gd name="T7" fmla="*/ 0 h 289"/>
                    <a:gd name="T8" fmla="*/ 6 w 119"/>
                    <a:gd name="T9" fmla="*/ 98 h 289"/>
                    <a:gd name="T10" fmla="*/ 6 w 119"/>
                    <a:gd name="T11" fmla="*/ 289 h 289"/>
                    <a:gd name="T12" fmla="*/ 20 w 119"/>
                    <a:gd name="T13" fmla="*/ 289 h 289"/>
                    <a:gd name="T14" fmla="*/ 20 w 119"/>
                    <a:gd name="T15" fmla="*/ 98 h 289"/>
                    <a:gd name="T16" fmla="*/ 116 w 11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89">
                      <a:moveTo>
                        <a:pt x="116" y="0"/>
                      </a:moveTo>
                      <a:cubicBezTo>
                        <a:pt x="116" y="0"/>
                        <a:pt x="118" y="0"/>
                        <a:pt x="119" y="0"/>
                      </a:cubicBezTo>
                      <a:cubicBezTo>
                        <a:pt x="117" y="0"/>
                        <a:pt x="114" y="0"/>
                        <a:pt x="114" y="0"/>
                      </a:cubicBezTo>
                      <a:cubicBezTo>
                        <a:pt x="109" y="0"/>
                        <a:pt x="102" y="0"/>
                        <a:pt x="102" y="0"/>
                      </a:cubicBezTo>
                      <a:cubicBezTo>
                        <a:pt x="0" y="8"/>
                        <a:pt x="6" y="98"/>
                        <a:pt x="6" y="98"/>
                      </a:cubicBezTo>
                      <a:cubicBezTo>
                        <a:pt x="6" y="289"/>
                        <a:pt x="6" y="289"/>
                        <a:pt x="6" y="289"/>
                      </a:cubicBezTo>
                      <a:cubicBezTo>
                        <a:pt x="20" y="289"/>
                        <a:pt x="20" y="289"/>
                        <a:pt x="20" y="289"/>
                      </a:cubicBezTo>
                      <a:cubicBezTo>
                        <a:pt x="20" y="98"/>
                        <a:pt x="20" y="98"/>
                        <a:pt x="20" y="98"/>
                      </a:cubicBezTo>
                      <a:cubicBezTo>
                        <a:pt x="20" y="98"/>
                        <a:pt x="31" y="9"/>
                        <a:pt x="116" y="0"/>
                      </a:cubicBez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1" name="Freeform 122"/>
                <p:cNvSpPr>
                  <a:spLocks/>
                </p:cNvSpPr>
                <p:nvPr/>
              </p:nvSpPr>
              <p:spPr bwMode="auto">
                <a:xfrm>
                  <a:off x="3967" y="3466"/>
                  <a:ext cx="115" cy="183"/>
                </a:xfrm>
                <a:custGeom>
                  <a:avLst/>
                  <a:gdLst>
                    <a:gd name="T0" fmla="*/ 171 w 182"/>
                    <a:gd name="T1" fmla="*/ 291 h 291"/>
                    <a:gd name="T2" fmla="*/ 121 w 182"/>
                    <a:gd name="T3" fmla="*/ 291 h 291"/>
                    <a:gd name="T4" fmla="*/ 107 w 182"/>
                    <a:gd name="T5" fmla="*/ 61 h 291"/>
                    <a:gd name="T6" fmla="*/ 0 w 182"/>
                    <a:gd name="T7" fmla="*/ 61 h 291"/>
                    <a:gd name="T8" fmla="*/ 0 w 182"/>
                    <a:gd name="T9" fmla="*/ 0 h 291"/>
                    <a:gd name="T10" fmla="*/ 152 w 182"/>
                    <a:gd name="T11" fmla="*/ 0 h 291"/>
                    <a:gd name="T12" fmla="*/ 182 w 182"/>
                    <a:gd name="T13" fmla="*/ 30 h 291"/>
                    <a:gd name="T14" fmla="*/ 171 w 182"/>
                    <a:gd name="T15" fmla="*/ 291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91">
                      <a:moveTo>
                        <a:pt x="171" y="291"/>
                      </a:moveTo>
                      <a:cubicBezTo>
                        <a:pt x="121" y="291"/>
                        <a:pt x="121" y="291"/>
                        <a:pt x="121" y="291"/>
                      </a:cubicBezTo>
                      <a:cubicBezTo>
                        <a:pt x="107" y="61"/>
                        <a:pt x="107" y="61"/>
                        <a:pt x="107" y="61"/>
                      </a:cubicBezTo>
                      <a:cubicBezTo>
                        <a:pt x="0" y="61"/>
                        <a:pt x="0" y="61"/>
                        <a:pt x="0" y="61"/>
                      </a:cubicBezTo>
                      <a:cubicBezTo>
                        <a:pt x="0" y="0"/>
                        <a:pt x="0" y="0"/>
                        <a:pt x="0" y="0"/>
                      </a:cubicBezTo>
                      <a:cubicBezTo>
                        <a:pt x="152" y="0"/>
                        <a:pt x="152" y="0"/>
                        <a:pt x="152" y="0"/>
                      </a:cubicBezTo>
                      <a:cubicBezTo>
                        <a:pt x="168" y="0"/>
                        <a:pt x="182" y="14"/>
                        <a:pt x="182" y="30"/>
                      </a:cubicBezTo>
                      <a:lnTo>
                        <a:pt x="171" y="29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2" name="Freeform 123"/>
                <p:cNvSpPr>
                  <a:spLocks/>
                </p:cNvSpPr>
                <p:nvPr/>
              </p:nvSpPr>
              <p:spPr bwMode="auto">
                <a:xfrm>
                  <a:off x="4036" y="3466"/>
                  <a:ext cx="46" cy="26"/>
                </a:xfrm>
                <a:custGeom>
                  <a:avLst/>
                  <a:gdLst>
                    <a:gd name="T0" fmla="*/ 71 w 72"/>
                    <a:gd name="T1" fmla="*/ 41 h 41"/>
                    <a:gd name="T2" fmla="*/ 72 w 72"/>
                    <a:gd name="T3" fmla="*/ 30 h 41"/>
                    <a:gd name="T4" fmla="*/ 42 w 72"/>
                    <a:gd name="T5" fmla="*/ 0 h 41"/>
                    <a:gd name="T6" fmla="*/ 0 w 72"/>
                    <a:gd name="T7" fmla="*/ 0 h 41"/>
                    <a:gd name="T8" fmla="*/ 9 w 72"/>
                    <a:gd name="T9" fmla="*/ 15 h 41"/>
                    <a:gd name="T10" fmla="*/ 42 w 72"/>
                    <a:gd name="T11" fmla="*/ 15 h 41"/>
                    <a:gd name="T12" fmla="*/ 71 w 7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72" h="41">
                      <a:moveTo>
                        <a:pt x="71" y="41"/>
                      </a:moveTo>
                      <a:cubicBezTo>
                        <a:pt x="72" y="30"/>
                        <a:pt x="72" y="30"/>
                        <a:pt x="72" y="30"/>
                      </a:cubicBezTo>
                      <a:cubicBezTo>
                        <a:pt x="72" y="14"/>
                        <a:pt x="58" y="0"/>
                        <a:pt x="42" y="0"/>
                      </a:cubicBezTo>
                      <a:cubicBezTo>
                        <a:pt x="0" y="0"/>
                        <a:pt x="0" y="0"/>
                        <a:pt x="0" y="0"/>
                      </a:cubicBezTo>
                      <a:cubicBezTo>
                        <a:pt x="9" y="15"/>
                        <a:pt x="9" y="15"/>
                        <a:pt x="9" y="15"/>
                      </a:cubicBezTo>
                      <a:cubicBezTo>
                        <a:pt x="42" y="15"/>
                        <a:pt x="42" y="15"/>
                        <a:pt x="42" y="15"/>
                      </a:cubicBezTo>
                      <a:cubicBezTo>
                        <a:pt x="57" y="15"/>
                        <a:pt x="69" y="26"/>
                        <a:pt x="71" y="41"/>
                      </a:cubicBez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3" name="Freeform 124"/>
                <p:cNvSpPr>
                  <a:spLocks/>
                </p:cNvSpPr>
                <p:nvPr/>
              </p:nvSpPr>
              <p:spPr bwMode="auto">
                <a:xfrm>
                  <a:off x="4041" y="3632"/>
                  <a:ext cx="96" cy="47"/>
                </a:xfrm>
                <a:custGeom>
                  <a:avLst/>
                  <a:gdLst>
                    <a:gd name="T0" fmla="*/ 140 w 152"/>
                    <a:gd name="T1" fmla="*/ 36 h 75"/>
                    <a:gd name="T2" fmla="*/ 66 w 152"/>
                    <a:gd name="T3" fmla="*/ 1 h 75"/>
                    <a:gd name="T4" fmla="*/ 66 w 152"/>
                    <a:gd name="T5" fmla="*/ 1 h 75"/>
                    <a:gd name="T6" fmla="*/ 62 w 152"/>
                    <a:gd name="T7" fmla="*/ 0 h 75"/>
                    <a:gd name="T8" fmla="*/ 54 w 152"/>
                    <a:gd name="T9" fmla="*/ 6 h 75"/>
                    <a:gd name="T10" fmla="*/ 54 w 152"/>
                    <a:gd name="T11" fmla="*/ 6 h 75"/>
                    <a:gd name="T12" fmla="*/ 27 w 152"/>
                    <a:gd name="T13" fmla="*/ 25 h 75"/>
                    <a:gd name="T14" fmla="*/ 2 w 152"/>
                    <a:gd name="T15" fmla="*/ 9 h 75"/>
                    <a:gd name="T16" fmla="*/ 1 w 152"/>
                    <a:gd name="T17" fmla="*/ 62 h 75"/>
                    <a:gd name="T18" fmla="*/ 12 w 152"/>
                    <a:gd name="T19" fmla="*/ 72 h 75"/>
                    <a:gd name="T20" fmla="*/ 142 w 152"/>
                    <a:gd name="T21" fmla="*/ 74 h 75"/>
                    <a:gd name="T22" fmla="*/ 150 w 152"/>
                    <a:gd name="T23" fmla="*/ 65 h 75"/>
                    <a:gd name="T24" fmla="*/ 150 w 152"/>
                    <a:gd name="T25" fmla="*/ 48 h 75"/>
                    <a:gd name="T26" fmla="*/ 140 w 152"/>
                    <a:gd name="T2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5">
                      <a:moveTo>
                        <a:pt x="140" y="36"/>
                      </a:moveTo>
                      <a:cubicBezTo>
                        <a:pt x="128" y="29"/>
                        <a:pt x="66" y="1"/>
                        <a:pt x="66" y="1"/>
                      </a:cubicBezTo>
                      <a:cubicBezTo>
                        <a:pt x="66" y="1"/>
                        <a:pt x="66" y="1"/>
                        <a:pt x="66" y="1"/>
                      </a:cubicBezTo>
                      <a:cubicBezTo>
                        <a:pt x="65" y="0"/>
                        <a:pt x="63" y="0"/>
                        <a:pt x="62" y="0"/>
                      </a:cubicBezTo>
                      <a:cubicBezTo>
                        <a:pt x="58" y="0"/>
                        <a:pt x="55" y="2"/>
                        <a:pt x="54" y="6"/>
                      </a:cubicBezTo>
                      <a:cubicBezTo>
                        <a:pt x="54" y="6"/>
                        <a:pt x="54" y="6"/>
                        <a:pt x="54" y="6"/>
                      </a:cubicBezTo>
                      <a:cubicBezTo>
                        <a:pt x="53" y="13"/>
                        <a:pt x="45" y="25"/>
                        <a:pt x="27" y="25"/>
                      </a:cubicBezTo>
                      <a:cubicBezTo>
                        <a:pt x="2" y="9"/>
                        <a:pt x="2" y="9"/>
                        <a:pt x="2" y="9"/>
                      </a:cubicBezTo>
                      <a:cubicBezTo>
                        <a:pt x="1" y="62"/>
                        <a:pt x="1" y="62"/>
                        <a:pt x="1" y="62"/>
                      </a:cubicBezTo>
                      <a:cubicBezTo>
                        <a:pt x="1" y="62"/>
                        <a:pt x="0" y="72"/>
                        <a:pt x="12" y="72"/>
                      </a:cubicBezTo>
                      <a:cubicBezTo>
                        <a:pt x="142" y="74"/>
                        <a:pt x="142" y="74"/>
                        <a:pt x="142" y="74"/>
                      </a:cubicBezTo>
                      <a:cubicBezTo>
                        <a:pt x="142" y="74"/>
                        <a:pt x="150" y="75"/>
                        <a:pt x="150" y="65"/>
                      </a:cubicBezTo>
                      <a:cubicBezTo>
                        <a:pt x="150" y="48"/>
                        <a:pt x="150" y="48"/>
                        <a:pt x="150" y="48"/>
                      </a:cubicBezTo>
                      <a:cubicBezTo>
                        <a:pt x="150" y="48"/>
                        <a:pt x="152" y="42"/>
                        <a:pt x="140"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4" name="Freeform 125"/>
                <p:cNvSpPr>
                  <a:spLocks/>
                </p:cNvSpPr>
                <p:nvPr/>
              </p:nvSpPr>
              <p:spPr bwMode="auto">
                <a:xfrm>
                  <a:off x="3825" y="3455"/>
                  <a:ext cx="282" cy="206"/>
                </a:xfrm>
                <a:custGeom>
                  <a:avLst/>
                  <a:gdLst>
                    <a:gd name="T0" fmla="*/ 353 w 445"/>
                    <a:gd name="T1" fmla="*/ 43 h 326"/>
                    <a:gd name="T2" fmla="*/ 317 w 445"/>
                    <a:gd name="T3" fmla="*/ 0 h 326"/>
                    <a:gd name="T4" fmla="*/ 257 w 445"/>
                    <a:gd name="T5" fmla="*/ 0 h 326"/>
                    <a:gd name="T6" fmla="*/ 0 w 445"/>
                    <a:gd name="T7" fmla="*/ 0 h 326"/>
                    <a:gd name="T8" fmla="*/ 0 w 445"/>
                    <a:gd name="T9" fmla="*/ 0 h 326"/>
                    <a:gd name="T10" fmla="*/ 74 w 445"/>
                    <a:gd name="T11" fmla="*/ 78 h 326"/>
                    <a:gd name="T12" fmla="*/ 74 w 445"/>
                    <a:gd name="T13" fmla="*/ 78 h 326"/>
                    <a:gd name="T14" fmla="*/ 280 w 445"/>
                    <a:gd name="T15" fmla="*/ 78 h 326"/>
                    <a:gd name="T16" fmla="*/ 386 w 445"/>
                    <a:gd name="T17" fmla="*/ 326 h 326"/>
                    <a:gd name="T18" fmla="*/ 445 w 445"/>
                    <a:gd name="T19" fmla="*/ 326 h 326"/>
                    <a:gd name="T20" fmla="*/ 353 w 445"/>
                    <a:gd name="T21" fmla="*/ 4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5" h="326">
                      <a:moveTo>
                        <a:pt x="353" y="43"/>
                      </a:moveTo>
                      <a:cubicBezTo>
                        <a:pt x="344" y="16"/>
                        <a:pt x="327" y="0"/>
                        <a:pt x="317" y="0"/>
                      </a:cubicBezTo>
                      <a:cubicBezTo>
                        <a:pt x="257" y="0"/>
                        <a:pt x="257" y="0"/>
                        <a:pt x="257" y="0"/>
                      </a:cubicBezTo>
                      <a:cubicBezTo>
                        <a:pt x="0" y="0"/>
                        <a:pt x="0" y="0"/>
                        <a:pt x="0" y="0"/>
                      </a:cubicBezTo>
                      <a:cubicBezTo>
                        <a:pt x="0" y="0"/>
                        <a:pt x="0" y="0"/>
                        <a:pt x="0" y="0"/>
                      </a:cubicBezTo>
                      <a:cubicBezTo>
                        <a:pt x="0" y="42"/>
                        <a:pt x="33" y="76"/>
                        <a:pt x="74" y="78"/>
                      </a:cubicBezTo>
                      <a:cubicBezTo>
                        <a:pt x="74" y="78"/>
                        <a:pt x="74" y="78"/>
                        <a:pt x="74" y="78"/>
                      </a:cubicBezTo>
                      <a:cubicBezTo>
                        <a:pt x="75" y="78"/>
                        <a:pt x="280" y="78"/>
                        <a:pt x="280" y="78"/>
                      </a:cubicBezTo>
                      <a:cubicBezTo>
                        <a:pt x="386" y="326"/>
                        <a:pt x="386" y="326"/>
                        <a:pt x="386" y="326"/>
                      </a:cubicBezTo>
                      <a:cubicBezTo>
                        <a:pt x="445" y="326"/>
                        <a:pt x="445" y="326"/>
                        <a:pt x="445" y="326"/>
                      </a:cubicBezTo>
                      <a:lnTo>
                        <a:pt x="353" y="43"/>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5" name="Freeform 126"/>
                <p:cNvSpPr>
                  <a:spLocks/>
                </p:cNvSpPr>
                <p:nvPr/>
              </p:nvSpPr>
              <p:spPr bwMode="auto">
                <a:xfrm>
                  <a:off x="3845" y="3495"/>
                  <a:ext cx="227" cy="166"/>
                </a:xfrm>
                <a:custGeom>
                  <a:avLst/>
                  <a:gdLst>
                    <a:gd name="T0" fmla="*/ 354 w 359"/>
                    <a:gd name="T1" fmla="*/ 263 h 263"/>
                    <a:gd name="T2" fmla="*/ 359 w 359"/>
                    <a:gd name="T3" fmla="*/ 263 h 263"/>
                    <a:gd name="T4" fmla="*/ 288 w 359"/>
                    <a:gd name="T5" fmla="*/ 43 h 263"/>
                    <a:gd name="T6" fmla="*/ 252 w 359"/>
                    <a:gd name="T7" fmla="*/ 0 h 263"/>
                    <a:gd name="T8" fmla="*/ 192 w 359"/>
                    <a:gd name="T9" fmla="*/ 0 h 263"/>
                    <a:gd name="T10" fmla="*/ 0 w 359"/>
                    <a:gd name="T11" fmla="*/ 0 h 263"/>
                    <a:gd name="T12" fmla="*/ 42 w 359"/>
                    <a:gd name="T13" fmla="*/ 15 h 263"/>
                    <a:gd name="T14" fmla="*/ 42 w 359"/>
                    <a:gd name="T15" fmla="*/ 15 h 263"/>
                    <a:gd name="T16" fmla="*/ 248 w 359"/>
                    <a:gd name="T17" fmla="*/ 15 h 263"/>
                    <a:gd name="T18" fmla="*/ 354 w 359"/>
                    <a:gd name="T1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263">
                      <a:moveTo>
                        <a:pt x="354" y="263"/>
                      </a:moveTo>
                      <a:cubicBezTo>
                        <a:pt x="359" y="263"/>
                        <a:pt x="359" y="263"/>
                        <a:pt x="359" y="263"/>
                      </a:cubicBezTo>
                      <a:cubicBezTo>
                        <a:pt x="288" y="43"/>
                        <a:pt x="288" y="43"/>
                        <a:pt x="288" y="43"/>
                      </a:cubicBezTo>
                      <a:cubicBezTo>
                        <a:pt x="279" y="15"/>
                        <a:pt x="262" y="0"/>
                        <a:pt x="252" y="0"/>
                      </a:cubicBezTo>
                      <a:cubicBezTo>
                        <a:pt x="192" y="0"/>
                        <a:pt x="192" y="0"/>
                        <a:pt x="192" y="0"/>
                      </a:cubicBezTo>
                      <a:cubicBezTo>
                        <a:pt x="0" y="0"/>
                        <a:pt x="0" y="0"/>
                        <a:pt x="0" y="0"/>
                      </a:cubicBezTo>
                      <a:cubicBezTo>
                        <a:pt x="12" y="9"/>
                        <a:pt x="26" y="14"/>
                        <a:pt x="42" y="15"/>
                      </a:cubicBezTo>
                      <a:cubicBezTo>
                        <a:pt x="42" y="15"/>
                        <a:pt x="42" y="15"/>
                        <a:pt x="42" y="15"/>
                      </a:cubicBezTo>
                      <a:cubicBezTo>
                        <a:pt x="43" y="15"/>
                        <a:pt x="248" y="15"/>
                        <a:pt x="248" y="15"/>
                      </a:cubicBezTo>
                      <a:lnTo>
                        <a:pt x="354" y="263"/>
                      </a:ln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6" name="Freeform 127"/>
                <p:cNvSpPr>
                  <a:spLocks/>
                </p:cNvSpPr>
                <p:nvPr/>
              </p:nvSpPr>
              <p:spPr bwMode="auto">
                <a:xfrm>
                  <a:off x="4062" y="3639"/>
                  <a:ext cx="97" cy="48"/>
                </a:xfrm>
                <a:custGeom>
                  <a:avLst/>
                  <a:gdLst>
                    <a:gd name="T0" fmla="*/ 141 w 153"/>
                    <a:gd name="T1" fmla="*/ 36 h 76"/>
                    <a:gd name="T2" fmla="*/ 66 w 153"/>
                    <a:gd name="T3" fmla="*/ 1 h 76"/>
                    <a:gd name="T4" fmla="*/ 66 w 153"/>
                    <a:gd name="T5" fmla="*/ 1 h 76"/>
                    <a:gd name="T6" fmla="*/ 62 w 153"/>
                    <a:gd name="T7" fmla="*/ 0 h 76"/>
                    <a:gd name="T8" fmla="*/ 55 w 153"/>
                    <a:gd name="T9" fmla="*/ 7 h 76"/>
                    <a:gd name="T10" fmla="*/ 54 w 153"/>
                    <a:gd name="T11" fmla="*/ 7 h 76"/>
                    <a:gd name="T12" fmla="*/ 28 w 153"/>
                    <a:gd name="T13" fmla="*/ 26 h 76"/>
                    <a:gd name="T14" fmla="*/ 2 w 153"/>
                    <a:gd name="T15" fmla="*/ 10 h 76"/>
                    <a:gd name="T16" fmla="*/ 2 w 153"/>
                    <a:gd name="T17" fmla="*/ 63 h 76"/>
                    <a:gd name="T18" fmla="*/ 12 w 153"/>
                    <a:gd name="T19" fmla="*/ 73 h 76"/>
                    <a:gd name="T20" fmla="*/ 142 w 153"/>
                    <a:gd name="T21" fmla="*/ 74 h 76"/>
                    <a:gd name="T22" fmla="*/ 151 w 153"/>
                    <a:gd name="T23" fmla="*/ 66 h 76"/>
                    <a:gd name="T24" fmla="*/ 151 w 153"/>
                    <a:gd name="T25" fmla="*/ 49 h 76"/>
                    <a:gd name="T26" fmla="*/ 141 w 153"/>
                    <a:gd name="T27"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76">
                      <a:moveTo>
                        <a:pt x="141" y="36"/>
                      </a:moveTo>
                      <a:cubicBezTo>
                        <a:pt x="128" y="30"/>
                        <a:pt x="66" y="1"/>
                        <a:pt x="66" y="1"/>
                      </a:cubicBezTo>
                      <a:cubicBezTo>
                        <a:pt x="66" y="1"/>
                        <a:pt x="66" y="1"/>
                        <a:pt x="66" y="1"/>
                      </a:cubicBezTo>
                      <a:cubicBezTo>
                        <a:pt x="65" y="1"/>
                        <a:pt x="64" y="0"/>
                        <a:pt x="62" y="0"/>
                      </a:cubicBezTo>
                      <a:cubicBezTo>
                        <a:pt x="59" y="0"/>
                        <a:pt x="55" y="3"/>
                        <a:pt x="55" y="7"/>
                      </a:cubicBezTo>
                      <a:cubicBezTo>
                        <a:pt x="54" y="7"/>
                        <a:pt x="54" y="7"/>
                        <a:pt x="54" y="7"/>
                      </a:cubicBezTo>
                      <a:cubicBezTo>
                        <a:pt x="53" y="14"/>
                        <a:pt x="46" y="26"/>
                        <a:pt x="28" y="26"/>
                      </a:cubicBezTo>
                      <a:cubicBezTo>
                        <a:pt x="2" y="10"/>
                        <a:pt x="2" y="10"/>
                        <a:pt x="2" y="10"/>
                      </a:cubicBezTo>
                      <a:cubicBezTo>
                        <a:pt x="2" y="63"/>
                        <a:pt x="2" y="63"/>
                        <a:pt x="2" y="63"/>
                      </a:cubicBezTo>
                      <a:cubicBezTo>
                        <a:pt x="2" y="63"/>
                        <a:pt x="0" y="73"/>
                        <a:pt x="12" y="73"/>
                      </a:cubicBezTo>
                      <a:cubicBezTo>
                        <a:pt x="142" y="74"/>
                        <a:pt x="142" y="74"/>
                        <a:pt x="142" y="74"/>
                      </a:cubicBezTo>
                      <a:cubicBezTo>
                        <a:pt x="142" y="74"/>
                        <a:pt x="150" y="76"/>
                        <a:pt x="151" y="66"/>
                      </a:cubicBezTo>
                      <a:cubicBezTo>
                        <a:pt x="151" y="49"/>
                        <a:pt x="151" y="49"/>
                        <a:pt x="151" y="49"/>
                      </a:cubicBezTo>
                      <a:cubicBezTo>
                        <a:pt x="151" y="49"/>
                        <a:pt x="153" y="43"/>
                        <a:pt x="141"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7" name="Freeform 128"/>
                <p:cNvSpPr>
                  <a:spLocks/>
                </p:cNvSpPr>
                <p:nvPr/>
              </p:nvSpPr>
              <p:spPr bwMode="auto">
                <a:xfrm>
                  <a:off x="3856" y="3406"/>
                  <a:ext cx="581" cy="357"/>
                </a:xfrm>
                <a:custGeom>
                  <a:avLst/>
                  <a:gdLst>
                    <a:gd name="T0" fmla="*/ 540 w 916"/>
                    <a:gd name="T1" fmla="*/ 67 h 568"/>
                    <a:gd name="T2" fmla="*/ 916 w 916"/>
                    <a:gd name="T3" fmla="*/ 34 h 568"/>
                    <a:gd name="T4" fmla="*/ 458 w 916"/>
                    <a:gd name="T5" fmla="*/ 0 h 568"/>
                    <a:gd name="T6" fmla="*/ 0 w 916"/>
                    <a:gd name="T7" fmla="*/ 34 h 568"/>
                    <a:gd name="T8" fmla="*/ 375 w 916"/>
                    <a:gd name="T9" fmla="*/ 67 h 568"/>
                    <a:gd name="T10" fmla="*/ 434 w 916"/>
                    <a:gd name="T11" fmla="*/ 178 h 568"/>
                    <a:gd name="T12" fmla="*/ 434 w 916"/>
                    <a:gd name="T13" fmla="*/ 436 h 568"/>
                    <a:gd name="T14" fmla="*/ 330 w 916"/>
                    <a:gd name="T15" fmla="*/ 505 h 568"/>
                    <a:gd name="T16" fmla="*/ 246 w 916"/>
                    <a:gd name="T17" fmla="*/ 533 h 568"/>
                    <a:gd name="T18" fmla="*/ 458 w 916"/>
                    <a:gd name="T19" fmla="*/ 568 h 568"/>
                    <a:gd name="T20" fmla="*/ 670 w 916"/>
                    <a:gd name="T21" fmla="*/ 533 h 568"/>
                    <a:gd name="T22" fmla="*/ 586 w 916"/>
                    <a:gd name="T23" fmla="*/ 505 h 568"/>
                    <a:gd name="T24" fmla="*/ 482 w 916"/>
                    <a:gd name="T25" fmla="*/ 436 h 568"/>
                    <a:gd name="T26" fmla="*/ 482 w 916"/>
                    <a:gd name="T27" fmla="*/ 178 h 568"/>
                    <a:gd name="T28" fmla="*/ 540 w 916"/>
                    <a:gd name="T29" fmla="*/ 6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6" h="568">
                      <a:moveTo>
                        <a:pt x="540" y="67"/>
                      </a:moveTo>
                      <a:cubicBezTo>
                        <a:pt x="754" y="64"/>
                        <a:pt x="916" y="50"/>
                        <a:pt x="916" y="34"/>
                      </a:cubicBezTo>
                      <a:cubicBezTo>
                        <a:pt x="916" y="15"/>
                        <a:pt x="711" y="0"/>
                        <a:pt x="458" y="0"/>
                      </a:cubicBezTo>
                      <a:cubicBezTo>
                        <a:pt x="205" y="0"/>
                        <a:pt x="0" y="15"/>
                        <a:pt x="0" y="34"/>
                      </a:cubicBezTo>
                      <a:cubicBezTo>
                        <a:pt x="0" y="50"/>
                        <a:pt x="162" y="64"/>
                        <a:pt x="375" y="67"/>
                      </a:cubicBezTo>
                      <a:cubicBezTo>
                        <a:pt x="394" y="83"/>
                        <a:pt x="423" y="117"/>
                        <a:pt x="434" y="178"/>
                      </a:cubicBezTo>
                      <a:cubicBezTo>
                        <a:pt x="434" y="436"/>
                        <a:pt x="434" y="436"/>
                        <a:pt x="434" y="436"/>
                      </a:cubicBezTo>
                      <a:cubicBezTo>
                        <a:pt x="424" y="461"/>
                        <a:pt x="396" y="490"/>
                        <a:pt x="330" y="505"/>
                      </a:cubicBezTo>
                      <a:cubicBezTo>
                        <a:pt x="279" y="512"/>
                        <a:pt x="246" y="522"/>
                        <a:pt x="246" y="533"/>
                      </a:cubicBezTo>
                      <a:cubicBezTo>
                        <a:pt x="246" y="553"/>
                        <a:pt x="341" y="568"/>
                        <a:pt x="458" y="568"/>
                      </a:cubicBezTo>
                      <a:cubicBezTo>
                        <a:pt x="575" y="568"/>
                        <a:pt x="670" y="553"/>
                        <a:pt x="670" y="533"/>
                      </a:cubicBezTo>
                      <a:cubicBezTo>
                        <a:pt x="670" y="522"/>
                        <a:pt x="637" y="512"/>
                        <a:pt x="586" y="505"/>
                      </a:cubicBezTo>
                      <a:cubicBezTo>
                        <a:pt x="519" y="490"/>
                        <a:pt x="492" y="461"/>
                        <a:pt x="482" y="436"/>
                      </a:cubicBezTo>
                      <a:cubicBezTo>
                        <a:pt x="482" y="178"/>
                        <a:pt x="482" y="178"/>
                        <a:pt x="482" y="178"/>
                      </a:cubicBezTo>
                      <a:cubicBezTo>
                        <a:pt x="493" y="117"/>
                        <a:pt x="522" y="83"/>
                        <a:pt x="54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8" name="Freeform 129"/>
                <p:cNvSpPr>
                  <a:spLocks/>
                </p:cNvSpPr>
                <p:nvPr/>
              </p:nvSpPr>
              <p:spPr bwMode="auto">
                <a:xfrm>
                  <a:off x="3985" y="3440"/>
                  <a:ext cx="322" cy="49"/>
                </a:xfrm>
                <a:custGeom>
                  <a:avLst/>
                  <a:gdLst>
                    <a:gd name="T0" fmla="*/ 255 w 509"/>
                    <a:gd name="T1" fmla="*/ 0 h 78"/>
                    <a:gd name="T2" fmla="*/ 0 w 509"/>
                    <a:gd name="T3" fmla="*/ 6 h 78"/>
                    <a:gd name="T4" fmla="*/ 172 w 509"/>
                    <a:gd name="T5" fmla="*/ 12 h 78"/>
                    <a:gd name="T6" fmla="*/ 218 w 509"/>
                    <a:gd name="T7" fmla="*/ 78 h 78"/>
                    <a:gd name="T8" fmla="*/ 255 w 509"/>
                    <a:gd name="T9" fmla="*/ 78 h 78"/>
                    <a:gd name="T10" fmla="*/ 292 w 509"/>
                    <a:gd name="T11" fmla="*/ 78 h 78"/>
                    <a:gd name="T12" fmla="*/ 337 w 509"/>
                    <a:gd name="T13" fmla="*/ 12 h 78"/>
                    <a:gd name="T14" fmla="*/ 509 w 509"/>
                    <a:gd name="T15" fmla="*/ 6 h 78"/>
                    <a:gd name="T16" fmla="*/ 255 w 509"/>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 h="78">
                      <a:moveTo>
                        <a:pt x="255" y="0"/>
                      </a:moveTo>
                      <a:cubicBezTo>
                        <a:pt x="161" y="0"/>
                        <a:pt x="73" y="2"/>
                        <a:pt x="0" y="6"/>
                      </a:cubicBezTo>
                      <a:cubicBezTo>
                        <a:pt x="51" y="9"/>
                        <a:pt x="110" y="11"/>
                        <a:pt x="172" y="12"/>
                      </a:cubicBezTo>
                      <a:cubicBezTo>
                        <a:pt x="186" y="23"/>
                        <a:pt x="204" y="44"/>
                        <a:pt x="218" y="78"/>
                      </a:cubicBezTo>
                      <a:cubicBezTo>
                        <a:pt x="230" y="78"/>
                        <a:pt x="242" y="78"/>
                        <a:pt x="255" y="78"/>
                      </a:cubicBezTo>
                      <a:cubicBezTo>
                        <a:pt x="267" y="78"/>
                        <a:pt x="280" y="78"/>
                        <a:pt x="292" y="78"/>
                      </a:cubicBezTo>
                      <a:cubicBezTo>
                        <a:pt x="305" y="44"/>
                        <a:pt x="324" y="23"/>
                        <a:pt x="337" y="12"/>
                      </a:cubicBezTo>
                      <a:cubicBezTo>
                        <a:pt x="400" y="11"/>
                        <a:pt x="458" y="9"/>
                        <a:pt x="509" y="6"/>
                      </a:cubicBezTo>
                      <a:cubicBezTo>
                        <a:pt x="436" y="2"/>
                        <a:pt x="349" y="0"/>
                        <a:pt x="255" y="0"/>
                      </a:cubicBez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29" name="Rectangle 130"/>
                <p:cNvSpPr>
                  <a:spLocks noChangeArrowheads="1"/>
                </p:cNvSpPr>
                <p:nvPr/>
              </p:nvSpPr>
              <p:spPr bwMode="auto">
                <a:xfrm>
                  <a:off x="3852" y="3426"/>
                  <a:ext cx="588" cy="9"/>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0" name="Oval 131"/>
                <p:cNvSpPr>
                  <a:spLocks noChangeArrowheads="1"/>
                </p:cNvSpPr>
                <p:nvPr/>
              </p:nvSpPr>
              <p:spPr bwMode="auto">
                <a:xfrm>
                  <a:off x="3852" y="3411"/>
                  <a:ext cx="588" cy="48"/>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1" name="Oval 132"/>
                <p:cNvSpPr>
                  <a:spLocks noChangeArrowheads="1"/>
                </p:cNvSpPr>
                <p:nvPr/>
              </p:nvSpPr>
              <p:spPr bwMode="auto">
                <a:xfrm>
                  <a:off x="3852" y="3401"/>
                  <a:ext cx="588" cy="4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2" name="Freeform 133"/>
                <p:cNvSpPr>
                  <a:spLocks/>
                </p:cNvSpPr>
                <p:nvPr/>
              </p:nvSpPr>
              <p:spPr bwMode="auto">
                <a:xfrm>
                  <a:off x="3935" y="3387"/>
                  <a:ext cx="59" cy="29"/>
                </a:xfrm>
                <a:custGeom>
                  <a:avLst/>
                  <a:gdLst>
                    <a:gd name="T0" fmla="*/ 88 w 93"/>
                    <a:gd name="T1" fmla="*/ 36 h 46"/>
                    <a:gd name="T2" fmla="*/ 87 w 93"/>
                    <a:gd name="T3" fmla="*/ 36 h 46"/>
                    <a:gd name="T4" fmla="*/ 88 w 93"/>
                    <a:gd name="T5" fmla="*/ 39 h 46"/>
                    <a:gd name="T6" fmla="*/ 85 w 93"/>
                    <a:gd name="T7" fmla="*/ 46 h 46"/>
                    <a:gd name="T8" fmla="*/ 4 w 93"/>
                    <a:gd name="T9" fmla="*/ 46 h 46"/>
                    <a:gd name="T10" fmla="*/ 0 w 93"/>
                    <a:gd name="T11" fmla="*/ 2 h 46"/>
                    <a:gd name="T12" fmla="*/ 28 w 93"/>
                    <a:gd name="T13" fmla="*/ 1 h 46"/>
                    <a:gd name="T14" fmla="*/ 65 w 93"/>
                    <a:gd name="T15" fmla="*/ 1 h 46"/>
                    <a:gd name="T16" fmla="*/ 83 w 93"/>
                    <a:gd name="T17" fmla="*/ 8 h 46"/>
                    <a:gd name="T18" fmla="*/ 90 w 93"/>
                    <a:gd name="T19" fmla="*/ 18 h 46"/>
                    <a:gd name="T20" fmla="*/ 88 w 93"/>
                    <a:gd name="T21"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6">
                      <a:moveTo>
                        <a:pt x="88" y="36"/>
                      </a:moveTo>
                      <a:cubicBezTo>
                        <a:pt x="87" y="36"/>
                        <a:pt x="87" y="36"/>
                        <a:pt x="87" y="36"/>
                      </a:cubicBezTo>
                      <a:cubicBezTo>
                        <a:pt x="88" y="37"/>
                        <a:pt x="88" y="38"/>
                        <a:pt x="88" y="39"/>
                      </a:cubicBezTo>
                      <a:cubicBezTo>
                        <a:pt x="88" y="42"/>
                        <a:pt x="87" y="44"/>
                        <a:pt x="85" y="46"/>
                      </a:cubicBezTo>
                      <a:cubicBezTo>
                        <a:pt x="4" y="46"/>
                        <a:pt x="4" y="46"/>
                        <a:pt x="4" y="46"/>
                      </a:cubicBezTo>
                      <a:cubicBezTo>
                        <a:pt x="0" y="2"/>
                        <a:pt x="0" y="2"/>
                        <a:pt x="0" y="2"/>
                      </a:cubicBezTo>
                      <a:cubicBezTo>
                        <a:pt x="28" y="1"/>
                        <a:pt x="28" y="1"/>
                        <a:pt x="28" y="1"/>
                      </a:cubicBezTo>
                      <a:cubicBezTo>
                        <a:pt x="44" y="0"/>
                        <a:pt x="56" y="0"/>
                        <a:pt x="65" y="1"/>
                      </a:cubicBezTo>
                      <a:cubicBezTo>
                        <a:pt x="83" y="8"/>
                        <a:pt x="83" y="8"/>
                        <a:pt x="83" y="8"/>
                      </a:cubicBezTo>
                      <a:cubicBezTo>
                        <a:pt x="88" y="9"/>
                        <a:pt x="91" y="13"/>
                        <a:pt x="90" y="18"/>
                      </a:cubicBezTo>
                      <a:cubicBezTo>
                        <a:pt x="90" y="18"/>
                        <a:pt x="93" y="36"/>
                        <a:pt x="88" y="36"/>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3" name="Freeform 134"/>
                <p:cNvSpPr>
                  <a:spLocks/>
                </p:cNvSpPr>
                <p:nvPr/>
              </p:nvSpPr>
              <p:spPr bwMode="auto">
                <a:xfrm>
                  <a:off x="3832" y="3289"/>
                  <a:ext cx="121" cy="128"/>
                </a:xfrm>
                <a:custGeom>
                  <a:avLst/>
                  <a:gdLst>
                    <a:gd name="T0" fmla="*/ 74 w 191"/>
                    <a:gd name="T1" fmla="*/ 142 h 203"/>
                    <a:gd name="T2" fmla="*/ 58 w 191"/>
                    <a:gd name="T3" fmla="*/ 36 h 203"/>
                    <a:gd name="T4" fmla="*/ 33 w 191"/>
                    <a:gd name="T5" fmla="*/ 3 h 203"/>
                    <a:gd name="T6" fmla="*/ 0 w 191"/>
                    <a:gd name="T7" fmla="*/ 27 h 203"/>
                    <a:gd name="T8" fmla="*/ 12 w 191"/>
                    <a:gd name="T9" fmla="*/ 168 h 203"/>
                    <a:gd name="T10" fmla="*/ 19 w 191"/>
                    <a:gd name="T11" fmla="*/ 192 h 203"/>
                    <a:gd name="T12" fmla="*/ 22 w 191"/>
                    <a:gd name="T13" fmla="*/ 195 h 203"/>
                    <a:gd name="T14" fmla="*/ 42 w 191"/>
                    <a:gd name="T15" fmla="*/ 202 h 203"/>
                    <a:gd name="T16" fmla="*/ 191 w 191"/>
                    <a:gd name="T17" fmla="*/ 203 h 203"/>
                    <a:gd name="T18" fmla="*/ 191 w 191"/>
                    <a:gd name="T19" fmla="*/ 151 h 203"/>
                    <a:gd name="T20" fmla="*/ 75 w 191"/>
                    <a:gd name="T21" fmla="*/ 14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203">
                      <a:moveTo>
                        <a:pt x="74" y="142"/>
                      </a:moveTo>
                      <a:cubicBezTo>
                        <a:pt x="58" y="36"/>
                        <a:pt x="58" y="36"/>
                        <a:pt x="58" y="36"/>
                      </a:cubicBezTo>
                      <a:cubicBezTo>
                        <a:pt x="60" y="20"/>
                        <a:pt x="49" y="5"/>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cubicBezTo>
                        <a:pt x="42" y="202"/>
                        <a:pt x="190" y="203"/>
                        <a:pt x="191" y="203"/>
                      </a:cubicBezTo>
                      <a:cubicBezTo>
                        <a:pt x="191" y="151"/>
                        <a:pt x="191" y="151"/>
                        <a:pt x="191" y="151"/>
                      </a:cubicBezTo>
                      <a:cubicBezTo>
                        <a:pt x="75" y="143"/>
                        <a:pt x="75" y="143"/>
                        <a:pt x="75" y="143"/>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4" name="Freeform 135"/>
                <p:cNvSpPr>
                  <a:spLocks/>
                </p:cNvSpPr>
                <p:nvPr/>
              </p:nvSpPr>
              <p:spPr bwMode="auto">
                <a:xfrm>
                  <a:off x="3839" y="3394"/>
                  <a:ext cx="114" cy="23"/>
                </a:xfrm>
                <a:custGeom>
                  <a:avLst/>
                  <a:gdLst>
                    <a:gd name="T0" fmla="*/ 180 w 181"/>
                    <a:gd name="T1" fmla="*/ 26 h 36"/>
                    <a:gd name="T2" fmla="*/ 32 w 181"/>
                    <a:gd name="T3" fmla="*/ 25 h 36"/>
                    <a:gd name="T4" fmla="*/ 12 w 181"/>
                    <a:gd name="T5" fmla="*/ 18 h 36"/>
                    <a:gd name="T6" fmla="*/ 9 w 181"/>
                    <a:gd name="T7" fmla="*/ 15 h 36"/>
                    <a:gd name="T8" fmla="*/ 2 w 181"/>
                    <a:gd name="T9" fmla="*/ 0 h 36"/>
                    <a:gd name="T10" fmla="*/ 2 w 181"/>
                    <a:gd name="T11" fmla="*/ 0 h 36"/>
                    <a:gd name="T12" fmla="*/ 2 w 181"/>
                    <a:gd name="T13" fmla="*/ 1 h 36"/>
                    <a:gd name="T14" fmla="*/ 9 w 181"/>
                    <a:gd name="T15" fmla="*/ 25 h 36"/>
                    <a:gd name="T16" fmla="*/ 12 w 181"/>
                    <a:gd name="T17" fmla="*/ 28 h 36"/>
                    <a:gd name="T18" fmla="*/ 32 w 181"/>
                    <a:gd name="T19" fmla="*/ 35 h 36"/>
                    <a:gd name="T20" fmla="*/ 181 w 181"/>
                    <a:gd name="T21" fmla="*/ 36 h 36"/>
                    <a:gd name="T22" fmla="*/ 180 w 181"/>
                    <a:gd name="T2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36">
                      <a:moveTo>
                        <a:pt x="180" y="26"/>
                      </a:moveTo>
                      <a:cubicBezTo>
                        <a:pt x="170" y="26"/>
                        <a:pt x="32" y="25"/>
                        <a:pt x="32" y="25"/>
                      </a:cubicBezTo>
                      <a:cubicBezTo>
                        <a:pt x="24" y="25"/>
                        <a:pt x="17" y="22"/>
                        <a:pt x="12" y="18"/>
                      </a:cubicBezTo>
                      <a:cubicBezTo>
                        <a:pt x="11" y="17"/>
                        <a:pt x="10" y="16"/>
                        <a:pt x="9" y="15"/>
                      </a:cubicBezTo>
                      <a:cubicBezTo>
                        <a:pt x="5" y="11"/>
                        <a:pt x="3" y="6"/>
                        <a:pt x="2" y="0"/>
                      </a:cubicBezTo>
                      <a:cubicBezTo>
                        <a:pt x="2" y="0"/>
                        <a:pt x="2" y="0"/>
                        <a:pt x="2" y="0"/>
                      </a:cubicBezTo>
                      <a:cubicBezTo>
                        <a:pt x="2" y="1"/>
                        <a:pt x="2" y="1"/>
                        <a:pt x="2" y="1"/>
                      </a:cubicBezTo>
                      <a:cubicBezTo>
                        <a:pt x="0" y="10"/>
                        <a:pt x="3" y="19"/>
                        <a:pt x="9" y="25"/>
                      </a:cubicBezTo>
                      <a:cubicBezTo>
                        <a:pt x="10" y="26"/>
                        <a:pt x="11" y="27"/>
                        <a:pt x="12" y="28"/>
                      </a:cubicBezTo>
                      <a:cubicBezTo>
                        <a:pt x="17" y="32"/>
                        <a:pt x="24" y="35"/>
                        <a:pt x="32" y="35"/>
                      </a:cubicBezTo>
                      <a:cubicBezTo>
                        <a:pt x="32" y="35"/>
                        <a:pt x="180" y="36"/>
                        <a:pt x="181" y="36"/>
                      </a:cubicBezTo>
                      <a:lnTo>
                        <a:pt x="180" y="2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5" name="Freeform 136"/>
                <p:cNvSpPr>
                  <a:spLocks/>
                </p:cNvSpPr>
                <p:nvPr/>
              </p:nvSpPr>
              <p:spPr bwMode="auto">
                <a:xfrm>
                  <a:off x="3832" y="3289"/>
                  <a:ext cx="33" cy="127"/>
                </a:xfrm>
                <a:custGeom>
                  <a:avLst/>
                  <a:gdLst>
                    <a:gd name="T0" fmla="*/ 51 w 51"/>
                    <a:gd name="T1" fmla="*/ 202 h 202"/>
                    <a:gd name="T2" fmla="*/ 31 w 51"/>
                    <a:gd name="T3" fmla="*/ 195 h 202"/>
                    <a:gd name="T4" fmla="*/ 28 w 51"/>
                    <a:gd name="T5" fmla="*/ 192 h 202"/>
                    <a:gd name="T6" fmla="*/ 21 w 51"/>
                    <a:gd name="T7" fmla="*/ 168 h 202"/>
                    <a:gd name="T8" fmla="*/ 9 w 51"/>
                    <a:gd name="T9" fmla="*/ 27 h 202"/>
                    <a:gd name="T10" fmla="*/ 33 w 51"/>
                    <a:gd name="T11" fmla="*/ 3 h 202"/>
                    <a:gd name="T12" fmla="*/ 33 w 51"/>
                    <a:gd name="T13" fmla="*/ 3 h 202"/>
                    <a:gd name="T14" fmla="*/ 0 w 51"/>
                    <a:gd name="T15" fmla="*/ 27 h 202"/>
                    <a:gd name="T16" fmla="*/ 12 w 51"/>
                    <a:gd name="T17" fmla="*/ 168 h 202"/>
                    <a:gd name="T18" fmla="*/ 19 w 51"/>
                    <a:gd name="T19" fmla="*/ 192 h 202"/>
                    <a:gd name="T20" fmla="*/ 22 w 51"/>
                    <a:gd name="T21" fmla="*/ 195 h 202"/>
                    <a:gd name="T22" fmla="*/ 42 w 51"/>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202">
                      <a:moveTo>
                        <a:pt x="51" y="202"/>
                      </a:moveTo>
                      <a:cubicBezTo>
                        <a:pt x="44" y="202"/>
                        <a:pt x="37" y="199"/>
                        <a:pt x="31" y="195"/>
                      </a:cubicBezTo>
                      <a:cubicBezTo>
                        <a:pt x="30" y="194"/>
                        <a:pt x="29" y="193"/>
                        <a:pt x="28" y="192"/>
                      </a:cubicBezTo>
                      <a:cubicBezTo>
                        <a:pt x="23" y="186"/>
                        <a:pt x="20" y="177"/>
                        <a:pt x="21" y="168"/>
                      </a:cubicBezTo>
                      <a:cubicBezTo>
                        <a:pt x="9" y="27"/>
                        <a:pt x="9" y="27"/>
                        <a:pt x="9" y="27"/>
                      </a:cubicBezTo>
                      <a:cubicBezTo>
                        <a:pt x="11" y="14"/>
                        <a:pt x="21" y="5"/>
                        <a:pt x="33" y="3"/>
                      </a:cubicBezTo>
                      <a:cubicBezTo>
                        <a:pt x="33" y="3"/>
                        <a:pt x="33" y="3"/>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path>
                  </a:pathLst>
                </a:custGeom>
                <a:solidFill>
                  <a:srgbClr val="654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6" name="Freeform 137"/>
                <p:cNvSpPr>
                  <a:spLocks/>
                </p:cNvSpPr>
                <p:nvPr/>
              </p:nvSpPr>
              <p:spPr bwMode="auto">
                <a:xfrm>
                  <a:off x="3884" y="3241"/>
                  <a:ext cx="35" cy="58"/>
                </a:xfrm>
                <a:custGeom>
                  <a:avLst/>
                  <a:gdLst>
                    <a:gd name="T0" fmla="*/ 0 w 55"/>
                    <a:gd name="T1" fmla="*/ 0 h 92"/>
                    <a:gd name="T2" fmla="*/ 0 w 55"/>
                    <a:gd name="T3" fmla="*/ 65 h 92"/>
                    <a:gd name="T4" fmla="*/ 27 w 55"/>
                    <a:gd name="T5" fmla="*/ 92 h 92"/>
                    <a:gd name="T6" fmla="*/ 55 w 55"/>
                    <a:gd name="T7" fmla="*/ 65 h 92"/>
                    <a:gd name="T8" fmla="*/ 55 w 55"/>
                    <a:gd name="T9" fmla="*/ 0 h 92"/>
                    <a:gd name="T10" fmla="*/ 0 w 55"/>
                    <a:gd name="T11" fmla="*/ 0 h 92"/>
                  </a:gdLst>
                  <a:ahLst/>
                  <a:cxnLst>
                    <a:cxn ang="0">
                      <a:pos x="T0" y="T1"/>
                    </a:cxn>
                    <a:cxn ang="0">
                      <a:pos x="T2" y="T3"/>
                    </a:cxn>
                    <a:cxn ang="0">
                      <a:pos x="T4" y="T5"/>
                    </a:cxn>
                    <a:cxn ang="0">
                      <a:pos x="T6" y="T7"/>
                    </a:cxn>
                    <a:cxn ang="0">
                      <a:pos x="T8" y="T9"/>
                    </a:cxn>
                    <a:cxn ang="0">
                      <a:pos x="T10" y="T11"/>
                    </a:cxn>
                  </a:cxnLst>
                  <a:rect l="0" t="0" r="r" b="b"/>
                  <a:pathLst>
                    <a:path w="55" h="92">
                      <a:moveTo>
                        <a:pt x="0" y="0"/>
                      </a:moveTo>
                      <a:cubicBezTo>
                        <a:pt x="0" y="65"/>
                        <a:pt x="0" y="65"/>
                        <a:pt x="0" y="65"/>
                      </a:cubicBezTo>
                      <a:cubicBezTo>
                        <a:pt x="0" y="80"/>
                        <a:pt x="12" y="92"/>
                        <a:pt x="27" y="92"/>
                      </a:cubicBezTo>
                      <a:cubicBezTo>
                        <a:pt x="42" y="92"/>
                        <a:pt x="55" y="80"/>
                        <a:pt x="55" y="65"/>
                      </a:cubicBezTo>
                      <a:cubicBezTo>
                        <a:pt x="55" y="0"/>
                        <a:pt x="55" y="0"/>
                        <a:pt x="55"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7" name="Freeform 138"/>
                <p:cNvSpPr>
                  <a:spLocks/>
                </p:cNvSpPr>
                <p:nvPr/>
              </p:nvSpPr>
              <p:spPr bwMode="auto">
                <a:xfrm>
                  <a:off x="3841" y="3138"/>
                  <a:ext cx="121" cy="120"/>
                </a:xfrm>
                <a:custGeom>
                  <a:avLst/>
                  <a:gdLst>
                    <a:gd name="T0" fmla="*/ 189 w 191"/>
                    <a:gd name="T1" fmla="*/ 99 h 191"/>
                    <a:gd name="T2" fmla="*/ 92 w 191"/>
                    <a:gd name="T3" fmla="*/ 189 h 191"/>
                    <a:gd name="T4" fmla="*/ 2 w 191"/>
                    <a:gd name="T5" fmla="*/ 92 h 191"/>
                    <a:gd name="T6" fmla="*/ 99 w 191"/>
                    <a:gd name="T7" fmla="*/ 2 h 191"/>
                    <a:gd name="T8" fmla="*/ 189 w 191"/>
                    <a:gd name="T9" fmla="*/ 99 h 191"/>
                  </a:gdLst>
                  <a:ahLst/>
                  <a:cxnLst>
                    <a:cxn ang="0">
                      <a:pos x="T0" y="T1"/>
                    </a:cxn>
                    <a:cxn ang="0">
                      <a:pos x="T2" y="T3"/>
                    </a:cxn>
                    <a:cxn ang="0">
                      <a:pos x="T4" y="T5"/>
                    </a:cxn>
                    <a:cxn ang="0">
                      <a:pos x="T6" y="T7"/>
                    </a:cxn>
                    <a:cxn ang="0">
                      <a:pos x="T8" y="T9"/>
                    </a:cxn>
                  </a:cxnLst>
                  <a:rect l="0" t="0" r="r" b="b"/>
                  <a:pathLst>
                    <a:path w="191" h="191">
                      <a:moveTo>
                        <a:pt x="189" y="99"/>
                      </a:moveTo>
                      <a:cubicBezTo>
                        <a:pt x="187" y="151"/>
                        <a:pt x="143" y="191"/>
                        <a:pt x="92" y="189"/>
                      </a:cubicBezTo>
                      <a:cubicBezTo>
                        <a:pt x="40" y="187"/>
                        <a:pt x="0" y="144"/>
                        <a:pt x="2" y="92"/>
                      </a:cubicBezTo>
                      <a:cubicBezTo>
                        <a:pt x="3" y="40"/>
                        <a:pt x="47" y="0"/>
                        <a:pt x="99" y="2"/>
                      </a:cubicBezTo>
                      <a:cubicBezTo>
                        <a:pt x="150" y="4"/>
                        <a:pt x="191" y="47"/>
                        <a:pt x="189" y="99"/>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8" name="Oval 139"/>
                <p:cNvSpPr>
                  <a:spLocks noChangeArrowheads="1"/>
                </p:cNvSpPr>
                <p:nvPr/>
              </p:nvSpPr>
              <p:spPr bwMode="auto">
                <a:xfrm>
                  <a:off x="3848" y="3202"/>
                  <a:ext cx="24" cy="23"/>
                </a:xfrm>
                <a:prstGeom prst="ellipse">
                  <a:avLst/>
                </a:pr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39" name="Freeform 140"/>
                <p:cNvSpPr>
                  <a:spLocks/>
                </p:cNvSpPr>
                <p:nvPr/>
              </p:nvSpPr>
              <p:spPr bwMode="auto">
                <a:xfrm>
                  <a:off x="3848" y="3202"/>
                  <a:ext cx="23" cy="19"/>
                </a:xfrm>
                <a:custGeom>
                  <a:avLst/>
                  <a:gdLst>
                    <a:gd name="T0" fmla="*/ 22 w 36"/>
                    <a:gd name="T1" fmla="*/ 4 h 30"/>
                    <a:gd name="T2" fmla="*/ 3 w 36"/>
                    <a:gd name="T3" fmla="*/ 22 h 30"/>
                    <a:gd name="T4" fmla="*/ 4 w 36"/>
                    <a:gd name="T5" fmla="*/ 30 h 30"/>
                    <a:gd name="T6" fmla="*/ 0 w 36"/>
                    <a:gd name="T7" fmla="*/ 18 h 30"/>
                    <a:gd name="T8" fmla="*/ 19 w 36"/>
                    <a:gd name="T9" fmla="*/ 0 h 30"/>
                    <a:gd name="T10" fmla="*/ 36 w 36"/>
                    <a:gd name="T11" fmla="*/ 11 h 30"/>
                    <a:gd name="T12" fmla="*/ 22 w 36"/>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2" y="4"/>
                      </a:moveTo>
                      <a:cubicBezTo>
                        <a:pt x="11" y="4"/>
                        <a:pt x="3" y="12"/>
                        <a:pt x="3" y="22"/>
                      </a:cubicBezTo>
                      <a:cubicBezTo>
                        <a:pt x="3" y="25"/>
                        <a:pt x="3" y="27"/>
                        <a:pt x="4" y="30"/>
                      </a:cubicBezTo>
                      <a:cubicBezTo>
                        <a:pt x="2" y="26"/>
                        <a:pt x="0" y="22"/>
                        <a:pt x="0" y="18"/>
                      </a:cubicBezTo>
                      <a:cubicBezTo>
                        <a:pt x="0" y="8"/>
                        <a:pt x="9" y="0"/>
                        <a:pt x="19" y="0"/>
                      </a:cubicBezTo>
                      <a:cubicBezTo>
                        <a:pt x="27" y="0"/>
                        <a:pt x="33" y="4"/>
                        <a:pt x="36" y="11"/>
                      </a:cubicBezTo>
                      <a:cubicBezTo>
                        <a:pt x="33" y="7"/>
                        <a:pt x="27" y="4"/>
                        <a:pt x="22" y="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0" name="Freeform 141"/>
                <p:cNvSpPr>
                  <a:spLocks/>
                </p:cNvSpPr>
                <p:nvPr/>
              </p:nvSpPr>
              <p:spPr bwMode="auto">
                <a:xfrm>
                  <a:off x="3867" y="3182"/>
                  <a:ext cx="87" cy="91"/>
                </a:xfrm>
                <a:custGeom>
                  <a:avLst/>
                  <a:gdLst>
                    <a:gd name="T0" fmla="*/ 138 w 138"/>
                    <a:gd name="T1" fmla="*/ 11 h 144"/>
                    <a:gd name="T2" fmla="*/ 129 w 138"/>
                    <a:gd name="T3" fmla="*/ 1 h 144"/>
                    <a:gd name="T4" fmla="*/ 9 w 138"/>
                    <a:gd name="T5" fmla="*/ 0 h 144"/>
                    <a:gd name="T6" fmla="*/ 0 w 138"/>
                    <a:gd name="T7" fmla="*/ 10 h 144"/>
                    <a:gd name="T8" fmla="*/ 0 w 138"/>
                    <a:gd name="T9" fmla="*/ 91 h 144"/>
                    <a:gd name="T10" fmla="*/ 0 w 138"/>
                    <a:gd name="T11" fmla="*/ 93 h 144"/>
                    <a:gd name="T12" fmla="*/ 0 w 138"/>
                    <a:gd name="T13" fmla="*/ 94 h 144"/>
                    <a:gd name="T14" fmla="*/ 6 w 138"/>
                    <a:gd name="T15" fmla="*/ 109 h 144"/>
                    <a:gd name="T16" fmla="*/ 6 w 138"/>
                    <a:gd name="T17" fmla="*/ 109 h 144"/>
                    <a:gd name="T18" fmla="*/ 6 w 138"/>
                    <a:gd name="T19" fmla="*/ 109 h 144"/>
                    <a:gd name="T20" fmla="*/ 11 w 138"/>
                    <a:gd name="T21" fmla="*/ 112 h 144"/>
                    <a:gd name="T22" fmla="*/ 55 w 138"/>
                    <a:gd name="T23" fmla="*/ 139 h 144"/>
                    <a:gd name="T24" fmla="*/ 92 w 138"/>
                    <a:gd name="T25" fmla="*/ 139 h 144"/>
                    <a:gd name="T26" fmla="*/ 126 w 138"/>
                    <a:gd name="T27" fmla="*/ 113 h 144"/>
                    <a:gd name="T28" fmla="*/ 132 w 138"/>
                    <a:gd name="T29" fmla="*/ 108 h 144"/>
                    <a:gd name="T30" fmla="*/ 132 w 138"/>
                    <a:gd name="T31" fmla="*/ 108 h 144"/>
                    <a:gd name="T32" fmla="*/ 132 w 138"/>
                    <a:gd name="T33" fmla="*/ 108 h 144"/>
                    <a:gd name="T34" fmla="*/ 138 w 138"/>
                    <a:gd name="T35" fmla="*/ 95 h 144"/>
                    <a:gd name="T36" fmla="*/ 138 w 138"/>
                    <a:gd name="T37" fmla="*/ 94 h 144"/>
                    <a:gd name="T38" fmla="*/ 138 w 138"/>
                    <a:gd name="T39" fmla="*/ 92 h 144"/>
                    <a:gd name="T40" fmla="*/ 138 w 138"/>
                    <a:gd name="T41"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44">
                      <a:moveTo>
                        <a:pt x="138" y="11"/>
                      </a:moveTo>
                      <a:cubicBezTo>
                        <a:pt x="138" y="6"/>
                        <a:pt x="134" y="1"/>
                        <a:pt x="129" y="1"/>
                      </a:cubicBezTo>
                      <a:cubicBezTo>
                        <a:pt x="9" y="0"/>
                        <a:pt x="9" y="0"/>
                        <a:pt x="9" y="0"/>
                      </a:cubicBezTo>
                      <a:cubicBezTo>
                        <a:pt x="4" y="0"/>
                        <a:pt x="0" y="5"/>
                        <a:pt x="0" y="10"/>
                      </a:cubicBezTo>
                      <a:cubicBezTo>
                        <a:pt x="0" y="91"/>
                        <a:pt x="0" y="91"/>
                        <a:pt x="0" y="91"/>
                      </a:cubicBezTo>
                      <a:cubicBezTo>
                        <a:pt x="0" y="92"/>
                        <a:pt x="0" y="92"/>
                        <a:pt x="0" y="93"/>
                      </a:cubicBezTo>
                      <a:cubicBezTo>
                        <a:pt x="0" y="93"/>
                        <a:pt x="0" y="94"/>
                        <a:pt x="0" y="94"/>
                      </a:cubicBezTo>
                      <a:cubicBezTo>
                        <a:pt x="0" y="100"/>
                        <a:pt x="2" y="105"/>
                        <a:pt x="6" y="109"/>
                      </a:cubicBezTo>
                      <a:cubicBezTo>
                        <a:pt x="6" y="109"/>
                        <a:pt x="6" y="109"/>
                        <a:pt x="6" y="109"/>
                      </a:cubicBezTo>
                      <a:cubicBezTo>
                        <a:pt x="6" y="109"/>
                        <a:pt x="6" y="109"/>
                        <a:pt x="6" y="109"/>
                      </a:cubicBezTo>
                      <a:cubicBezTo>
                        <a:pt x="7" y="110"/>
                        <a:pt x="9" y="111"/>
                        <a:pt x="11" y="112"/>
                      </a:cubicBezTo>
                      <a:cubicBezTo>
                        <a:pt x="55" y="139"/>
                        <a:pt x="55" y="139"/>
                        <a:pt x="55" y="139"/>
                      </a:cubicBezTo>
                      <a:cubicBezTo>
                        <a:pt x="57" y="143"/>
                        <a:pt x="90" y="144"/>
                        <a:pt x="92" y="139"/>
                      </a:cubicBezTo>
                      <a:cubicBezTo>
                        <a:pt x="126" y="113"/>
                        <a:pt x="126" y="113"/>
                        <a:pt x="126" y="113"/>
                      </a:cubicBezTo>
                      <a:cubicBezTo>
                        <a:pt x="128" y="112"/>
                        <a:pt x="130" y="110"/>
                        <a:pt x="132" y="108"/>
                      </a:cubicBezTo>
                      <a:cubicBezTo>
                        <a:pt x="132" y="108"/>
                        <a:pt x="132" y="108"/>
                        <a:pt x="132" y="108"/>
                      </a:cubicBezTo>
                      <a:cubicBezTo>
                        <a:pt x="132" y="108"/>
                        <a:pt x="132" y="108"/>
                        <a:pt x="132" y="108"/>
                      </a:cubicBezTo>
                      <a:cubicBezTo>
                        <a:pt x="136" y="105"/>
                        <a:pt x="138" y="101"/>
                        <a:pt x="138" y="95"/>
                      </a:cubicBezTo>
                      <a:cubicBezTo>
                        <a:pt x="138" y="95"/>
                        <a:pt x="138" y="94"/>
                        <a:pt x="138" y="94"/>
                      </a:cubicBezTo>
                      <a:cubicBezTo>
                        <a:pt x="138" y="93"/>
                        <a:pt x="138" y="93"/>
                        <a:pt x="138" y="92"/>
                      </a:cubicBezTo>
                      <a:lnTo>
                        <a:pt x="138" y="1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1" name="Freeform 142"/>
                <p:cNvSpPr>
                  <a:spLocks/>
                </p:cNvSpPr>
                <p:nvPr/>
              </p:nvSpPr>
              <p:spPr bwMode="auto">
                <a:xfrm>
                  <a:off x="3911" y="3188"/>
                  <a:ext cx="43" cy="84"/>
                </a:xfrm>
                <a:custGeom>
                  <a:avLst/>
                  <a:gdLst>
                    <a:gd name="T0" fmla="*/ 61 w 68"/>
                    <a:gd name="T1" fmla="*/ 0 h 133"/>
                    <a:gd name="T2" fmla="*/ 61 w 68"/>
                    <a:gd name="T3" fmla="*/ 81 h 133"/>
                    <a:gd name="T4" fmla="*/ 61 w 68"/>
                    <a:gd name="T5" fmla="*/ 82 h 133"/>
                    <a:gd name="T6" fmla="*/ 61 w 68"/>
                    <a:gd name="T7" fmla="*/ 84 h 133"/>
                    <a:gd name="T8" fmla="*/ 54 w 68"/>
                    <a:gd name="T9" fmla="*/ 98 h 133"/>
                    <a:gd name="T10" fmla="*/ 54 w 68"/>
                    <a:gd name="T11" fmla="*/ 98 h 133"/>
                    <a:gd name="T12" fmla="*/ 53 w 68"/>
                    <a:gd name="T13" fmla="*/ 98 h 133"/>
                    <a:gd name="T14" fmla="*/ 48 w 68"/>
                    <a:gd name="T15" fmla="*/ 103 h 133"/>
                    <a:gd name="T16" fmla="*/ 14 w 68"/>
                    <a:gd name="T17" fmla="*/ 129 h 133"/>
                    <a:gd name="T18" fmla="*/ 0 w 68"/>
                    <a:gd name="T19" fmla="*/ 132 h 133"/>
                    <a:gd name="T20" fmla="*/ 22 w 68"/>
                    <a:gd name="T21" fmla="*/ 129 h 133"/>
                    <a:gd name="T22" fmla="*/ 56 w 68"/>
                    <a:gd name="T23" fmla="*/ 103 h 133"/>
                    <a:gd name="T24" fmla="*/ 62 w 68"/>
                    <a:gd name="T25" fmla="*/ 98 h 133"/>
                    <a:gd name="T26" fmla="*/ 62 w 68"/>
                    <a:gd name="T27" fmla="*/ 98 h 133"/>
                    <a:gd name="T28" fmla="*/ 62 w 68"/>
                    <a:gd name="T29" fmla="*/ 98 h 133"/>
                    <a:gd name="T30" fmla="*/ 68 w 68"/>
                    <a:gd name="T31" fmla="*/ 85 h 133"/>
                    <a:gd name="T32" fmla="*/ 68 w 68"/>
                    <a:gd name="T33" fmla="*/ 84 h 133"/>
                    <a:gd name="T34" fmla="*/ 68 w 68"/>
                    <a:gd name="T35" fmla="*/ 82 h 133"/>
                    <a:gd name="T36" fmla="*/ 68 w 68"/>
                    <a:gd name="T37" fmla="*/ 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33">
                      <a:moveTo>
                        <a:pt x="61" y="0"/>
                      </a:moveTo>
                      <a:cubicBezTo>
                        <a:pt x="61" y="81"/>
                        <a:pt x="61" y="81"/>
                        <a:pt x="61" y="81"/>
                      </a:cubicBezTo>
                      <a:cubicBezTo>
                        <a:pt x="61" y="81"/>
                        <a:pt x="61" y="82"/>
                        <a:pt x="61" y="82"/>
                      </a:cubicBezTo>
                      <a:cubicBezTo>
                        <a:pt x="61" y="83"/>
                        <a:pt x="61" y="83"/>
                        <a:pt x="61" y="84"/>
                      </a:cubicBezTo>
                      <a:cubicBezTo>
                        <a:pt x="61" y="89"/>
                        <a:pt x="57" y="95"/>
                        <a:pt x="54" y="98"/>
                      </a:cubicBezTo>
                      <a:cubicBezTo>
                        <a:pt x="54" y="98"/>
                        <a:pt x="54" y="98"/>
                        <a:pt x="54" y="98"/>
                      </a:cubicBezTo>
                      <a:cubicBezTo>
                        <a:pt x="53" y="98"/>
                        <a:pt x="53" y="98"/>
                        <a:pt x="53" y="98"/>
                      </a:cubicBezTo>
                      <a:cubicBezTo>
                        <a:pt x="52" y="100"/>
                        <a:pt x="50" y="102"/>
                        <a:pt x="48" y="103"/>
                      </a:cubicBezTo>
                      <a:cubicBezTo>
                        <a:pt x="14" y="129"/>
                        <a:pt x="14" y="129"/>
                        <a:pt x="14" y="129"/>
                      </a:cubicBezTo>
                      <a:cubicBezTo>
                        <a:pt x="13" y="131"/>
                        <a:pt x="7" y="132"/>
                        <a:pt x="0" y="132"/>
                      </a:cubicBezTo>
                      <a:cubicBezTo>
                        <a:pt x="10" y="133"/>
                        <a:pt x="21" y="132"/>
                        <a:pt x="22" y="129"/>
                      </a:cubicBezTo>
                      <a:cubicBezTo>
                        <a:pt x="56" y="103"/>
                        <a:pt x="56" y="103"/>
                        <a:pt x="56" y="103"/>
                      </a:cubicBezTo>
                      <a:cubicBezTo>
                        <a:pt x="58" y="102"/>
                        <a:pt x="60" y="100"/>
                        <a:pt x="62" y="98"/>
                      </a:cubicBezTo>
                      <a:cubicBezTo>
                        <a:pt x="62" y="98"/>
                        <a:pt x="62" y="98"/>
                        <a:pt x="62" y="98"/>
                      </a:cubicBezTo>
                      <a:cubicBezTo>
                        <a:pt x="62" y="98"/>
                        <a:pt x="62" y="98"/>
                        <a:pt x="62" y="98"/>
                      </a:cubicBezTo>
                      <a:cubicBezTo>
                        <a:pt x="66" y="95"/>
                        <a:pt x="68" y="91"/>
                        <a:pt x="68" y="85"/>
                      </a:cubicBezTo>
                      <a:cubicBezTo>
                        <a:pt x="68" y="85"/>
                        <a:pt x="68" y="84"/>
                        <a:pt x="68" y="84"/>
                      </a:cubicBezTo>
                      <a:cubicBezTo>
                        <a:pt x="68" y="83"/>
                        <a:pt x="68" y="83"/>
                        <a:pt x="68" y="82"/>
                      </a:cubicBezTo>
                      <a:cubicBezTo>
                        <a:pt x="68" y="1"/>
                        <a:pt x="68" y="1"/>
                        <a:pt x="68" y="1"/>
                      </a:cubicBezTo>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2" name="Freeform 143"/>
                <p:cNvSpPr>
                  <a:spLocks/>
                </p:cNvSpPr>
                <p:nvPr/>
              </p:nvSpPr>
              <p:spPr bwMode="auto">
                <a:xfrm>
                  <a:off x="3899" y="3213"/>
                  <a:ext cx="11" cy="9"/>
                </a:xfrm>
                <a:custGeom>
                  <a:avLst/>
                  <a:gdLst>
                    <a:gd name="T0" fmla="*/ 8 w 17"/>
                    <a:gd name="T1" fmla="*/ 13 h 14"/>
                    <a:gd name="T2" fmla="*/ 15 w 17"/>
                    <a:gd name="T3" fmla="*/ 14 h 14"/>
                    <a:gd name="T4" fmla="*/ 17 w 17"/>
                    <a:gd name="T5" fmla="*/ 8 h 14"/>
                    <a:gd name="T6" fmla="*/ 8 w 17"/>
                    <a:gd name="T7" fmla="*/ 0 h 14"/>
                    <a:gd name="T8" fmla="*/ 0 w 17"/>
                    <a:gd name="T9" fmla="*/ 8 h 14"/>
                    <a:gd name="T10" fmla="*/ 2 w 17"/>
                    <a:gd name="T11" fmla="*/ 14 h 14"/>
                    <a:gd name="T12" fmla="*/ 8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8" y="13"/>
                      </a:moveTo>
                      <a:cubicBezTo>
                        <a:pt x="11" y="13"/>
                        <a:pt x="13" y="13"/>
                        <a:pt x="15" y="14"/>
                      </a:cubicBezTo>
                      <a:cubicBezTo>
                        <a:pt x="16" y="12"/>
                        <a:pt x="17" y="11"/>
                        <a:pt x="17" y="8"/>
                      </a:cubicBezTo>
                      <a:cubicBezTo>
                        <a:pt x="17" y="4"/>
                        <a:pt x="13" y="0"/>
                        <a:pt x="8" y="0"/>
                      </a:cubicBezTo>
                      <a:cubicBezTo>
                        <a:pt x="4" y="0"/>
                        <a:pt x="0" y="4"/>
                        <a:pt x="0" y="8"/>
                      </a:cubicBezTo>
                      <a:cubicBezTo>
                        <a:pt x="0" y="10"/>
                        <a:pt x="0" y="12"/>
                        <a:pt x="2" y="14"/>
                      </a:cubicBezTo>
                      <a:cubicBezTo>
                        <a:pt x="4" y="13"/>
                        <a:pt x="6" y="13"/>
                        <a:pt x="8"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3" name="Freeform 144"/>
                <p:cNvSpPr>
                  <a:spLocks/>
                </p:cNvSpPr>
                <p:nvPr/>
              </p:nvSpPr>
              <p:spPr bwMode="auto">
                <a:xfrm>
                  <a:off x="3932" y="3213"/>
                  <a:ext cx="11" cy="9"/>
                </a:xfrm>
                <a:custGeom>
                  <a:avLst/>
                  <a:gdLst>
                    <a:gd name="T0" fmla="*/ 9 w 17"/>
                    <a:gd name="T1" fmla="*/ 13 h 14"/>
                    <a:gd name="T2" fmla="*/ 15 w 17"/>
                    <a:gd name="T3" fmla="*/ 14 h 14"/>
                    <a:gd name="T4" fmla="*/ 17 w 17"/>
                    <a:gd name="T5" fmla="*/ 8 h 14"/>
                    <a:gd name="T6" fmla="*/ 9 w 17"/>
                    <a:gd name="T7" fmla="*/ 0 h 14"/>
                    <a:gd name="T8" fmla="*/ 0 w 17"/>
                    <a:gd name="T9" fmla="*/ 8 h 14"/>
                    <a:gd name="T10" fmla="*/ 3 w 17"/>
                    <a:gd name="T11" fmla="*/ 14 h 14"/>
                    <a:gd name="T12" fmla="*/ 9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9" y="13"/>
                      </a:moveTo>
                      <a:cubicBezTo>
                        <a:pt x="11" y="13"/>
                        <a:pt x="13" y="13"/>
                        <a:pt x="15" y="14"/>
                      </a:cubicBezTo>
                      <a:cubicBezTo>
                        <a:pt x="17" y="12"/>
                        <a:pt x="17" y="11"/>
                        <a:pt x="17" y="8"/>
                      </a:cubicBezTo>
                      <a:cubicBezTo>
                        <a:pt x="17" y="4"/>
                        <a:pt x="14" y="0"/>
                        <a:pt x="9" y="0"/>
                      </a:cubicBezTo>
                      <a:cubicBezTo>
                        <a:pt x="4" y="0"/>
                        <a:pt x="0" y="4"/>
                        <a:pt x="0" y="8"/>
                      </a:cubicBezTo>
                      <a:cubicBezTo>
                        <a:pt x="0" y="10"/>
                        <a:pt x="1" y="12"/>
                        <a:pt x="3" y="14"/>
                      </a:cubicBezTo>
                      <a:cubicBezTo>
                        <a:pt x="5" y="13"/>
                        <a:pt x="7" y="13"/>
                        <a:pt x="9"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4" name="Freeform 145"/>
                <p:cNvSpPr>
                  <a:spLocks/>
                </p:cNvSpPr>
                <p:nvPr/>
              </p:nvSpPr>
              <p:spPr bwMode="auto">
                <a:xfrm>
                  <a:off x="3875" y="3175"/>
                  <a:ext cx="81" cy="33"/>
                </a:xfrm>
                <a:custGeom>
                  <a:avLst/>
                  <a:gdLst>
                    <a:gd name="T0" fmla="*/ 129 w 129"/>
                    <a:gd name="T1" fmla="*/ 19 h 52"/>
                    <a:gd name="T2" fmla="*/ 129 w 129"/>
                    <a:gd name="T3" fmla="*/ 50 h 52"/>
                    <a:gd name="T4" fmla="*/ 0 w 129"/>
                    <a:gd name="T5" fmla="*/ 0 h 52"/>
                    <a:gd name="T6" fmla="*/ 120 w 129"/>
                    <a:gd name="T7" fmla="*/ 1 h 52"/>
                  </a:gdLst>
                  <a:ahLst/>
                  <a:cxnLst>
                    <a:cxn ang="0">
                      <a:pos x="T0" y="T1"/>
                    </a:cxn>
                    <a:cxn ang="0">
                      <a:pos x="T2" y="T3"/>
                    </a:cxn>
                    <a:cxn ang="0">
                      <a:pos x="T4" y="T5"/>
                    </a:cxn>
                    <a:cxn ang="0">
                      <a:pos x="T6" y="T7"/>
                    </a:cxn>
                  </a:cxnLst>
                  <a:rect l="0" t="0" r="r" b="b"/>
                  <a:pathLst>
                    <a:path w="129" h="52">
                      <a:moveTo>
                        <a:pt x="129" y="19"/>
                      </a:moveTo>
                      <a:cubicBezTo>
                        <a:pt x="129" y="50"/>
                        <a:pt x="129" y="50"/>
                        <a:pt x="129" y="50"/>
                      </a:cubicBezTo>
                      <a:cubicBezTo>
                        <a:pt x="129" y="50"/>
                        <a:pt x="6" y="52"/>
                        <a:pt x="0" y="0"/>
                      </a:cubicBezTo>
                      <a:cubicBezTo>
                        <a:pt x="89" y="9"/>
                        <a:pt x="120" y="1"/>
                        <a:pt x="120" y="1"/>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5" name="Freeform 146"/>
                <p:cNvSpPr>
                  <a:spLocks/>
                </p:cNvSpPr>
                <p:nvPr/>
              </p:nvSpPr>
              <p:spPr bwMode="auto">
                <a:xfrm>
                  <a:off x="3907" y="3243"/>
                  <a:ext cx="28" cy="8"/>
                </a:xfrm>
                <a:custGeom>
                  <a:avLst/>
                  <a:gdLst>
                    <a:gd name="T0" fmla="*/ 0 w 44"/>
                    <a:gd name="T1" fmla="*/ 0 h 13"/>
                    <a:gd name="T2" fmla="*/ 22 w 44"/>
                    <a:gd name="T3" fmla="*/ 13 h 13"/>
                    <a:gd name="T4" fmla="*/ 44 w 44"/>
                    <a:gd name="T5" fmla="*/ 0 h 13"/>
                    <a:gd name="T6" fmla="*/ 0 w 44"/>
                    <a:gd name="T7" fmla="*/ 0 h 13"/>
                  </a:gdLst>
                  <a:ahLst/>
                  <a:cxnLst>
                    <a:cxn ang="0">
                      <a:pos x="T0" y="T1"/>
                    </a:cxn>
                    <a:cxn ang="0">
                      <a:pos x="T2" y="T3"/>
                    </a:cxn>
                    <a:cxn ang="0">
                      <a:pos x="T4" y="T5"/>
                    </a:cxn>
                    <a:cxn ang="0">
                      <a:pos x="T6" y="T7"/>
                    </a:cxn>
                  </a:cxnLst>
                  <a:rect l="0" t="0" r="r" b="b"/>
                  <a:pathLst>
                    <a:path w="44" h="13">
                      <a:moveTo>
                        <a:pt x="0" y="0"/>
                      </a:moveTo>
                      <a:cubicBezTo>
                        <a:pt x="4" y="8"/>
                        <a:pt x="12" y="13"/>
                        <a:pt x="22" y="13"/>
                      </a:cubicBezTo>
                      <a:cubicBezTo>
                        <a:pt x="32" y="13"/>
                        <a:pt x="40" y="8"/>
                        <a:pt x="44" y="0"/>
                      </a:cubicBezTo>
                      <a:lnTo>
                        <a:pt x="0" y="0"/>
                      </a:ln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6" name="Freeform 147"/>
                <p:cNvSpPr>
                  <a:spLocks/>
                </p:cNvSpPr>
                <p:nvPr/>
              </p:nvSpPr>
              <p:spPr bwMode="auto">
                <a:xfrm>
                  <a:off x="3858" y="3176"/>
                  <a:ext cx="23" cy="58"/>
                </a:xfrm>
                <a:custGeom>
                  <a:avLst/>
                  <a:gdLst>
                    <a:gd name="T0" fmla="*/ 0 w 36"/>
                    <a:gd name="T1" fmla="*/ 0 h 92"/>
                    <a:gd name="T2" fmla="*/ 0 w 36"/>
                    <a:gd name="T3" fmla="*/ 92 h 92"/>
                    <a:gd name="T4" fmla="*/ 7 w 36"/>
                    <a:gd name="T5" fmla="*/ 88 h 92"/>
                    <a:gd name="T6" fmla="*/ 36 w 36"/>
                    <a:gd name="T7" fmla="*/ 0 h 92"/>
                    <a:gd name="T8" fmla="*/ 0 w 36"/>
                    <a:gd name="T9" fmla="*/ 0 h 92"/>
                  </a:gdLst>
                  <a:ahLst/>
                  <a:cxnLst>
                    <a:cxn ang="0">
                      <a:pos x="T0" y="T1"/>
                    </a:cxn>
                    <a:cxn ang="0">
                      <a:pos x="T2" y="T3"/>
                    </a:cxn>
                    <a:cxn ang="0">
                      <a:pos x="T4" y="T5"/>
                    </a:cxn>
                    <a:cxn ang="0">
                      <a:pos x="T6" y="T7"/>
                    </a:cxn>
                    <a:cxn ang="0">
                      <a:pos x="T8" y="T9"/>
                    </a:cxn>
                  </a:cxnLst>
                  <a:rect l="0" t="0" r="r" b="b"/>
                  <a:pathLst>
                    <a:path w="36" h="92">
                      <a:moveTo>
                        <a:pt x="0" y="0"/>
                      </a:moveTo>
                      <a:cubicBezTo>
                        <a:pt x="0" y="92"/>
                        <a:pt x="0" y="92"/>
                        <a:pt x="0" y="92"/>
                      </a:cubicBezTo>
                      <a:cubicBezTo>
                        <a:pt x="7" y="88"/>
                        <a:pt x="7" y="88"/>
                        <a:pt x="7" y="88"/>
                      </a:cubicBezTo>
                      <a:cubicBezTo>
                        <a:pt x="7" y="88"/>
                        <a:pt x="36" y="27"/>
                        <a:pt x="36" y="0"/>
                      </a:cubicBezTo>
                      <a:cubicBezTo>
                        <a:pt x="0" y="0"/>
                        <a:pt x="0" y="0"/>
                        <a:pt x="0" y="0"/>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7" name="Freeform 148"/>
                <p:cNvSpPr>
                  <a:spLocks/>
                </p:cNvSpPr>
                <p:nvPr/>
              </p:nvSpPr>
              <p:spPr bwMode="auto">
                <a:xfrm>
                  <a:off x="4157" y="3503"/>
                  <a:ext cx="124" cy="246"/>
                </a:xfrm>
                <a:custGeom>
                  <a:avLst/>
                  <a:gdLst>
                    <a:gd name="T0" fmla="*/ 111 w 195"/>
                    <a:gd name="T1" fmla="*/ 350 h 390"/>
                    <a:gd name="T2" fmla="*/ 7 w 195"/>
                    <a:gd name="T3" fmla="*/ 281 h 390"/>
                    <a:gd name="T4" fmla="*/ 7 w 195"/>
                    <a:gd name="T5" fmla="*/ 23 h 390"/>
                    <a:gd name="T6" fmla="*/ 12 w 195"/>
                    <a:gd name="T7" fmla="*/ 0 h 390"/>
                    <a:gd name="T8" fmla="*/ 0 w 195"/>
                    <a:gd name="T9" fmla="*/ 44 h 390"/>
                    <a:gd name="T10" fmla="*/ 0 w 195"/>
                    <a:gd name="T11" fmla="*/ 301 h 390"/>
                    <a:gd name="T12" fmla="*/ 104 w 195"/>
                    <a:gd name="T13" fmla="*/ 371 h 390"/>
                    <a:gd name="T14" fmla="*/ 182 w 195"/>
                    <a:gd name="T15" fmla="*/ 390 h 390"/>
                    <a:gd name="T16" fmla="*/ 195 w 195"/>
                    <a:gd name="T17" fmla="*/ 378 h 390"/>
                    <a:gd name="T18" fmla="*/ 111 w 195"/>
                    <a:gd name="T19" fmla="*/ 3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390">
                      <a:moveTo>
                        <a:pt x="111" y="350"/>
                      </a:moveTo>
                      <a:cubicBezTo>
                        <a:pt x="44" y="335"/>
                        <a:pt x="17" y="306"/>
                        <a:pt x="7" y="281"/>
                      </a:cubicBezTo>
                      <a:cubicBezTo>
                        <a:pt x="7" y="23"/>
                        <a:pt x="7" y="23"/>
                        <a:pt x="7" y="23"/>
                      </a:cubicBezTo>
                      <a:cubicBezTo>
                        <a:pt x="8" y="15"/>
                        <a:pt x="10" y="7"/>
                        <a:pt x="12" y="0"/>
                      </a:cubicBezTo>
                      <a:cubicBezTo>
                        <a:pt x="7" y="13"/>
                        <a:pt x="3" y="27"/>
                        <a:pt x="0" y="44"/>
                      </a:cubicBezTo>
                      <a:cubicBezTo>
                        <a:pt x="0" y="301"/>
                        <a:pt x="0" y="301"/>
                        <a:pt x="0" y="301"/>
                      </a:cubicBezTo>
                      <a:cubicBezTo>
                        <a:pt x="10" y="326"/>
                        <a:pt x="38" y="355"/>
                        <a:pt x="104" y="371"/>
                      </a:cubicBezTo>
                      <a:cubicBezTo>
                        <a:pt x="142" y="375"/>
                        <a:pt x="170" y="382"/>
                        <a:pt x="182" y="390"/>
                      </a:cubicBezTo>
                      <a:cubicBezTo>
                        <a:pt x="190" y="387"/>
                        <a:pt x="195" y="382"/>
                        <a:pt x="195" y="378"/>
                      </a:cubicBezTo>
                      <a:cubicBezTo>
                        <a:pt x="195" y="367"/>
                        <a:pt x="162" y="357"/>
                        <a:pt x="111" y="35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8" name="Freeform 149"/>
                <p:cNvSpPr>
                  <a:spLocks noEditPoints="1"/>
                </p:cNvSpPr>
                <p:nvPr/>
              </p:nvSpPr>
              <p:spPr bwMode="auto">
                <a:xfrm>
                  <a:off x="4323" y="3367"/>
                  <a:ext cx="70" cy="59"/>
                </a:xfrm>
                <a:custGeom>
                  <a:avLst/>
                  <a:gdLst>
                    <a:gd name="T0" fmla="*/ 9 w 111"/>
                    <a:gd name="T1" fmla="*/ 36 h 95"/>
                    <a:gd name="T2" fmla="*/ 18 w 111"/>
                    <a:gd name="T3" fmla="*/ 27 h 95"/>
                    <a:gd name="T4" fmla="*/ 32 w 111"/>
                    <a:gd name="T5" fmla="*/ 27 h 95"/>
                    <a:gd name="T6" fmla="*/ 32 w 111"/>
                    <a:gd name="T7" fmla="*/ 62 h 95"/>
                    <a:gd name="T8" fmla="*/ 18 w 111"/>
                    <a:gd name="T9" fmla="*/ 62 h 95"/>
                    <a:gd name="T10" fmla="*/ 9 w 111"/>
                    <a:gd name="T11" fmla="*/ 53 h 95"/>
                    <a:gd name="T12" fmla="*/ 9 w 111"/>
                    <a:gd name="T13" fmla="*/ 36 h 95"/>
                    <a:gd name="T14" fmla="*/ 18 w 111"/>
                    <a:gd name="T15" fmla="*/ 18 h 95"/>
                    <a:gd name="T16" fmla="*/ 0 w 111"/>
                    <a:gd name="T17" fmla="*/ 36 h 95"/>
                    <a:gd name="T18" fmla="*/ 0 w 111"/>
                    <a:gd name="T19" fmla="*/ 53 h 95"/>
                    <a:gd name="T20" fmla="*/ 18 w 111"/>
                    <a:gd name="T21" fmla="*/ 71 h 95"/>
                    <a:gd name="T22" fmla="*/ 32 w 111"/>
                    <a:gd name="T23" fmla="*/ 71 h 95"/>
                    <a:gd name="T24" fmla="*/ 32 w 111"/>
                    <a:gd name="T25" fmla="*/ 87 h 95"/>
                    <a:gd name="T26" fmla="*/ 35 w 111"/>
                    <a:gd name="T27" fmla="*/ 91 h 95"/>
                    <a:gd name="T28" fmla="*/ 38 w 111"/>
                    <a:gd name="T29" fmla="*/ 91 h 95"/>
                    <a:gd name="T30" fmla="*/ 38 w 111"/>
                    <a:gd name="T31" fmla="*/ 95 h 95"/>
                    <a:gd name="T32" fmla="*/ 104 w 111"/>
                    <a:gd name="T33" fmla="*/ 95 h 95"/>
                    <a:gd name="T34" fmla="*/ 104 w 111"/>
                    <a:gd name="T35" fmla="*/ 91 h 95"/>
                    <a:gd name="T36" fmla="*/ 108 w 111"/>
                    <a:gd name="T37" fmla="*/ 91 h 95"/>
                    <a:gd name="T38" fmla="*/ 111 w 111"/>
                    <a:gd name="T39" fmla="*/ 87 h 95"/>
                    <a:gd name="T40" fmla="*/ 111 w 111"/>
                    <a:gd name="T41" fmla="*/ 3 h 95"/>
                    <a:gd name="T42" fmla="*/ 108 w 111"/>
                    <a:gd name="T43" fmla="*/ 0 h 95"/>
                    <a:gd name="T44" fmla="*/ 35 w 111"/>
                    <a:gd name="T45" fmla="*/ 0 h 95"/>
                    <a:gd name="T46" fmla="*/ 32 w 111"/>
                    <a:gd name="T47" fmla="*/ 3 h 95"/>
                    <a:gd name="T48" fmla="*/ 32 w 111"/>
                    <a:gd name="T49" fmla="*/ 18 h 95"/>
                    <a:gd name="T50" fmla="*/ 18 w 111"/>
                    <a:gd name="T51"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95">
                      <a:moveTo>
                        <a:pt x="9" y="36"/>
                      </a:moveTo>
                      <a:cubicBezTo>
                        <a:pt x="9" y="31"/>
                        <a:pt x="13" y="27"/>
                        <a:pt x="18" y="27"/>
                      </a:cubicBezTo>
                      <a:cubicBezTo>
                        <a:pt x="32" y="27"/>
                        <a:pt x="32" y="27"/>
                        <a:pt x="32" y="27"/>
                      </a:cubicBezTo>
                      <a:cubicBezTo>
                        <a:pt x="32" y="62"/>
                        <a:pt x="32" y="62"/>
                        <a:pt x="32" y="62"/>
                      </a:cubicBezTo>
                      <a:cubicBezTo>
                        <a:pt x="18" y="62"/>
                        <a:pt x="18" y="62"/>
                        <a:pt x="18" y="62"/>
                      </a:cubicBezTo>
                      <a:cubicBezTo>
                        <a:pt x="13" y="62"/>
                        <a:pt x="9" y="58"/>
                        <a:pt x="9" y="53"/>
                      </a:cubicBezTo>
                      <a:lnTo>
                        <a:pt x="9" y="36"/>
                      </a:lnTo>
                      <a:close/>
                      <a:moveTo>
                        <a:pt x="18" y="18"/>
                      </a:moveTo>
                      <a:cubicBezTo>
                        <a:pt x="8" y="18"/>
                        <a:pt x="0" y="26"/>
                        <a:pt x="0" y="36"/>
                      </a:cubicBezTo>
                      <a:cubicBezTo>
                        <a:pt x="0" y="53"/>
                        <a:pt x="0" y="53"/>
                        <a:pt x="0" y="53"/>
                      </a:cubicBezTo>
                      <a:cubicBezTo>
                        <a:pt x="0" y="63"/>
                        <a:pt x="8" y="71"/>
                        <a:pt x="18" y="71"/>
                      </a:cubicBezTo>
                      <a:cubicBezTo>
                        <a:pt x="32" y="71"/>
                        <a:pt x="32" y="71"/>
                        <a:pt x="32" y="71"/>
                      </a:cubicBezTo>
                      <a:cubicBezTo>
                        <a:pt x="32" y="87"/>
                        <a:pt x="32" y="87"/>
                        <a:pt x="32" y="87"/>
                      </a:cubicBezTo>
                      <a:cubicBezTo>
                        <a:pt x="32" y="89"/>
                        <a:pt x="33" y="91"/>
                        <a:pt x="35" y="91"/>
                      </a:cubicBezTo>
                      <a:cubicBezTo>
                        <a:pt x="38" y="91"/>
                        <a:pt x="38" y="91"/>
                        <a:pt x="38" y="91"/>
                      </a:cubicBezTo>
                      <a:cubicBezTo>
                        <a:pt x="38" y="95"/>
                        <a:pt x="38" y="95"/>
                        <a:pt x="38" y="95"/>
                      </a:cubicBezTo>
                      <a:cubicBezTo>
                        <a:pt x="104" y="95"/>
                        <a:pt x="104" y="95"/>
                        <a:pt x="104" y="95"/>
                      </a:cubicBezTo>
                      <a:cubicBezTo>
                        <a:pt x="104" y="91"/>
                        <a:pt x="104" y="91"/>
                        <a:pt x="104" y="91"/>
                      </a:cubicBezTo>
                      <a:cubicBezTo>
                        <a:pt x="108" y="91"/>
                        <a:pt x="108" y="91"/>
                        <a:pt x="108" y="91"/>
                      </a:cubicBezTo>
                      <a:cubicBezTo>
                        <a:pt x="110" y="91"/>
                        <a:pt x="111" y="89"/>
                        <a:pt x="111" y="87"/>
                      </a:cubicBezTo>
                      <a:cubicBezTo>
                        <a:pt x="111" y="3"/>
                        <a:pt x="111" y="3"/>
                        <a:pt x="111" y="3"/>
                      </a:cubicBezTo>
                      <a:cubicBezTo>
                        <a:pt x="111" y="1"/>
                        <a:pt x="110" y="0"/>
                        <a:pt x="108" y="0"/>
                      </a:cubicBezTo>
                      <a:cubicBezTo>
                        <a:pt x="35" y="0"/>
                        <a:pt x="35" y="0"/>
                        <a:pt x="35" y="0"/>
                      </a:cubicBezTo>
                      <a:cubicBezTo>
                        <a:pt x="33" y="0"/>
                        <a:pt x="32" y="1"/>
                        <a:pt x="32" y="3"/>
                      </a:cubicBezTo>
                      <a:cubicBezTo>
                        <a:pt x="32" y="18"/>
                        <a:pt x="32" y="18"/>
                        <a:pt x="32" y="18"/>
                      </a:cubicBezTo>
                      <a:cubicBezTo>
                        <a:pt x="18" y="18"/>
                        <a:pt x="18" y="18"/>
                        <a:pt x="18" y="18"/>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9" name="Freeform 150"/>
                <p:cNvSpPr>
                  <a:spLocks/>
                </p:cNvSpPr>
                <p:nvPr/>
              </p:nvSpPr>
              <p:spPr bwMode="auto">
                <a:xfrm>
                  <a:off x="4381" y="3367"/>
                  <a:ext cx="12" cy="59"/>
                </a:xfrm>
                <a:custGeom>
                  <a:avLst/>
                  <a:gdLst>
                    <a:gd name="T0" fmla="*/ 16 w 19"/>
                    <a:gd name="T1" fmla="*/ 0 h 95"/>
                    <a:gd name="T2" fmla="*/ 4 w 19"/>
                    <a:gd name="T3" fmla="*/ 0 h 95"/>
                    <a:gd name="T4" fmla="*/ 7 w 19"/>
                    <a:gd name="T5" fmla="*/ 3 h 95"/>
                    <a:gd name="T6" fmla="*/ 7 w 19"/>
                    <a:gd name="T7" fmla="*/ 87 h 95"/>
                    <a:gd name="T8" fmla="*/ 4 w 19"/>
                    <a:gd name="T9" fmla="*/ 91 h 95"/>
                    <a:gd name="T10" fmla="*/ 0 w 19"/>
                    <a:gd name="T11" fmla="*/ 91 h 95"/>
                    <a:gd name="T12" fmla="*/ 0 w 19"/>
                    <a:gd name="T13" fmla="*/ 95 h 95"/>
                    <a:gd name="T14" fmla="*/ 12 w 19"/>
                    <a:gd name="T15" fmla="*/ 95 h 95"/>
                    <a:gd name="T16" fmla="*/ 12 w 19"/>
                    <a:gd name="T17" fmla="*/ 91 h 95"/>
                    <a:gd name="T18" fmla="*/ 16 w 19"/>
                    <a:gd name="T19" fmla="*/ 91 h 95"/>
                    <a:gd name="T20" fmla="*/ 19 w 19"/>
                    <a:gd name="T21" fmla="*/ 87 h 95"/>
                    <a:gd name="T22" fmla="*/ 19 w 19"/>
                    <a:gd name="T23" fmla="*/ 3 h 95"/>
                    <a:gd name="T24" fmla="*/ 16 w 19"/>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95">
                      <a:moveTo>
                        <a:pt x="16" y="0"/>
                      </a:moveTo>
                      <a:cubicBezTo>
                        <a:pt x="4" y="0"/>
                        <a:pt x="4" y="0"/>
                        <a:pt x="4" y="0"/>
                      </a:cubicBezTo>
                      <a:cubicBezTo>
                        <a:pt x="6" y="0"/>
                        <a:pt x="7" y="1"/>
                        <a:pt x="7" y="3"/>
                      </a:cubicBezTo>
                      <a:cubicBezTo>
                        <a:pt x="7" y="87"/>
                        <a:pt x="7" y="87"/>
                        <a:pt x="7" y="87"/>
                      </a:cubicBezTo>
                      <a:cubicBezTo>
                        <a:pt x="7" y="89"/>
                        <a:pt x="6" y="91"/>
                        <a:pt x="4" y="91"/>
                      </a:cubicBezTo>
                      <a:cubicBezTo>
                        <a:pt x="0" y="91"/>
                        <a:pt x="0" y="91"/>
                        <a:pt x="0" y="91"/>
                      </a:cubicBezTo>
                      <a:cubicBezTo>
                        <a:pt x="0" y="95"/>
                        <a:pt x="0" y="95"/>
                        <a:pt x="0" y="95"/>
                      </a:cubicBezTo>
                      <a:cubicBezTo>
                        <a:pt x="12" y="95"/>
                        <a:pt x="12" y="95"/>
                        <a:pt x="12" y="95"/>
                      </a:cubicBezTo>
                      <a:cubicBezTo>
                        <a:pt x="12" y="91"/>
                        <a:pt x="12" y="91"/>
                        <a:pt x="12" y="91"/>
                      </a:cubicBezTo>
                      <a:cubicBezTo>
                        <a:pt x="16" y="91"/>
                        <a:pt x="16" y="91"/>
                        <a:pt x="16" y="91"/>
                      </a:cubicBezTo>
                      <a:cubicBezTo>
                        <a:pt x="18" y="91"/>
                        <a:pt x="19" y="89"/>
                        <a:pt x="19" y="87"/>
                      </a:cubicBezTo>
                      <a:cubicBezTo>
                        <a:pt x="19" y="3"/>
                        <a:pt x="19" y="3"/>
                        <a:pt x="19" y="3"/>
                      </a:cubicBezTo>
                      <a:cubicBezTo>
                        <a:pt x="19" y="1"/>
                        <a:pt x="18" y="0"/>
                        <a:pt x="1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0" name="Freeform 151"/>
                <p:cNvSpPr>
                  <a:spLocks/>
                </p:cNvSpPr>
                <p:nvPr/>
              </p:nvSpPr>
              <p:spPr bwMode="auto">
                <a:xfrm>
                  <a:off x="4273" y="3370"/>
                  <a:ext cx="43" cy="46"/>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1" name="Freeform 152"/>
                <p:cNvSpPr>
                  <a:spLocks/>
                </p:cNvSpPr>
                <p:nvPr/>
              </p:nvSpPr>
              <p:spPr bwMode="auto">
                <a:xfrm>
                  <a:off x="4102" y="3305"/>
                  <a:ext cx="207" cy="121"/>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2" name="Freeform 153"/>
                <p:cNvSpPr>
                  <a:spLocks/>
                </p:cNvSpPr>
                <p:nvPr/>
              </p:nvSpPr>
              <p:spPr bwMode="auto">
                <a:xfrm>
                  <a:off x="4153" y="3346"/>
                  <a:ext cx="24" cy="7"/>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3" name="Freeform 154"/>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4" name="Freeform 155"/>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5" name="Freeform 156"/>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6" name="Freeform 157"/>
                <p:cNvSpPr>
                  <a:spLocks/>
                </p:cNvSpPr>
                <p:nvPr/>
              </p:nvSpPr>
              <p:spPr bwMode="auto">
                <a:xfrm>
                  <a:off x="4215" y="3333"/>
                  <a:ext cx="24" cy="7"/>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7" name="Freeform 158"/>
                <p:cNvSpPr>
                  <a:spLocks/>
                </p:cNvSpPr>
                <p:nvPr/>
              </p:nvSpPr>
              <p:spPr bwMode="auto">
                <a:xfrm>
                  <a:off x="4121" y="3320"/>
                  <a:ext cx="171" cy="92"/>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8" name="Freeform 159"/>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9" name="Freeform 160"/>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0" name="Freeform 161"/>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1" name="Freeform 162"/>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2" name="Freeform 163"/>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3" name="Freeform 164"/>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4" name="Freeform 165"/>
                <p:cNvSpPr>
                  <a:spLocks/>
                </p:cNvSpPr>
                <p:nvPr/>
              </p:nvSpPr>
              <p:spPr bwMode="auto">
                <a:xfrm>
                  <a:off x="4207" y="3337"/>
                  <a:ext cx="19" cy="58"/>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5" name="Freeform 166"/>
                <p:cNvSpPr>
                  <a:spLocks/>
                </p:cNvSpPr>
                <p:nvPr/>
              </p:nvSpPr>
              <p:spPr bwMode="auto">
                <a:xfrm>
                  <a:off x="4207" y="3337"/>
                  <a:ext cx="19" cy="58"/>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6" name="Freeform 167"/>
                <p:cNvSpPr>
                  <a:spLocks/>
                </p:cNvSpPr>
                <p:nvPr/>
              </p:nvSpPr>
              <p:spPr bwMode="auto">
                <a:xfrm>
                  <a:off x="4215" y="3333"/>
                  <a:ext cx="24" cy="7"/>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7" name="Freeform 168"/>
                <p:cNvSpPr>
                  <a:spLocks/>
                </p:cNvSpPr>
                <p:nvPr/>
              </p:nvSpPr>
              <p:spPr bwMode="auto">
                <a:xfrm>
                  <a:off x="4121" y="3321"/>
                  <a:ext cx="153" cy="91"/>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8" name="Freeform 169"/>
                <p:cNvSpPr>
                  <a:spLocks/>
                </p:cNvSpPr>
                <p:nvPr/>
              </p:nvSpPr>
              <p:spPr bwMode="auto">
                <a:xfrm>
                  <a:off x="4188" y="3362"/>
                  <a:ext cx="17" cy="32"/>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9" name="Freeform 170"/>
                <p:cNvSpPr>
                  <a:spLocks/>
                </p:cNvSpPr>
                <p:nvPr/>
              </p:nvSpPr>
              <p:spPr bwMode="auto">
                <a:xfrm>
                  <a:off x="4188" y="3362"/>
                  <a:ext cx="17" cy="32"/>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0" name="Freeform 171"/>
                <p:cNvSpPr>
                  <a:spLocks/>
                </p:cNvSpPr>
                <p:nvPr/>
              </p:nvSpPr>
              <p:spPr bwMode="auto">
                <a:xfrm>
                  <a:off x="4181" y="3357"/>
                  <a:ext cx="19" cy="7"/>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1" name="Freeform 172"/>
                <p:cNvSpPr>
                  <a:spLocks/>
                </p:cNvSpPr>
                <p:nvPr/>
              </p:nvSpPr>
              <p:spPr bwMode="auto">
                <a:xfrm>
                  <a:off x="4181" y="3357"/>
                  <a:ext cx="19" cy="7"/>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2" name="Freeform 173"/>
                <p:cNvSpPr>
                  <a:spLocks/>
                </p:cNvSpPr>
                <p:nvPr/>
              </p:nvSpPr>
              <p:spPr bwMode="auto">
                <a:xfrm>
                  <a:off x="4219" y="3376"/>
                  <a:ext cx="13" cy="19"/>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3" name="Freeform 174"/>
                <p:cNvSpPr>
                  <a:spLocks/>
                </p:cNvSpPr>
                <p:nvPr/>
              </p:nvSpPr>
              <p:spPr bwMode="auto">
                <a:xfrm>
                  <a:off x="4219" y="3376"/>
                  <a:ext cx="13" cy="19"/>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4" name="Freeform 175"/>
                <p:cNvSpPr>
                  <a:spLocks/>
                </p:cNvSpPr>
                <p:nvPr/>
              </p:nvSpPr>
              <p:spPr bwMode="auto">
                <a:xfrm>
                  <a:off x="4207" y="3368"/>
                  <a:ext cx="14" cy="27"/>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5" name="Freeform 176"/>
                <p:cNvSpPr>
                  <a:spLocks/>
                </p:cNvSpPr>
                <p:nvPr/>
              </p:nvSpPr>
              <p:spPr bwMode="auto">
                <a:xfrm>
                  <a:off x="4207" y="3368"/>
                  <a:ext cx="14" cy="27"/>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6" name="Freeform 177"/>
                <p:cNvSpPr>
                  <a:spLocks/>
                </p:cNvSpPr>
                <p:nvPr/>
              </p:nvSpPr>
              <p:spPr bwMode="auto">
                <a:xfrm>
                  <a:off x="4133" y="3327"/>
                  <a:ext cx="131" cy="73"/>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7" name="Freeform 178"/>
                <p:cNvSpPr>
                  <a:spLocks/>
                </p:cNvSpPr>
                <p:nvPr/>
              </p:nvSpPr>
              <p:spPr bwMode="auto">
                <a:xfrm>
                  <a:off x="3990" y="3390"/>
                  <a:ext cx="18" cy="46"/>
                </a:xfrm>
                <a:custGeom>
                  <a:avLst/>
                  <a:gdLst>
                    <a:gd name="T0" fmla="*/ 0 w 18"/>
                    <a:gd name="T1" fmla="*/ 46 h 46"/>
                    <a:gd name="T2" fmla="*/ 18 w 18"/>
                    <a:gd name="T3" fmla="*/ 41 h 46"/>
                    <a:gd name="T4" fmla="*/ 18 w 18"/>
                    <a:gd name="T5" fmla="*/ 0 h 46"/>
                    <a:gd name="T6" fmla="*/ 0 w 18"/>
                    <a:gd name="T7" fmla="*/ 6 h 46"/>
                    <a:gd name="T8" fmla="*/ 0 w 18"/>
                    <a:gd name="T9" fmla="*/ 46 h 46"/>
                  </a:gdLst>
                  <a:ahLst/>
                  <a:cxnLst>
                    <a:cxn ang="0">
                      <a:pos x="T0" y="T1"/>
                    </a:cxn>
                    <a:cxn ang="0">
                      <a:pos x="T2" y="T3"/>
                    </a:cxn>
                    <a:cxn ang="0">
                      <a:pos x="T4" y="T5"/>
                    </a:cxn>
                    <a:cxn ang="0">
                      <a:pos x="T6" y="T7"/>
                    </a:cxn>
                    <a:cxn ang="0">
                      <a:pos x="T8" y="T9"/>
                    </a:cxn>
                  </a:cxnLst>
                  <a:rect l="0" t="0" r="r" b="b"/>
                  <a:pathLst>
                    <a:path w="18" h="46">
                      <a:moveTo>
                        <a:pt x="0" y="46"/>
                      </a:moveTo>
                      <a:lnTo>
                        <a:pt x="18" y="41"/>
                      </a:lnTo>
                      <a:lnTo>
                        <a:pt x="18" y="0"/>
                      </a:lnTo>
                      <a:lnTo>
                        <a:pt x="0" y="6"/>
                      </a:lnTo>
                      <a:lnTo>
                        <a:pt x="0" y="4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8" name="Freeform 179"/>
                <p:cNvSpPr>
                  <a:spLocks/>
                </p:cNvSpPr>
                <p:nvPr/>
              </p:nvSpPr>
              <p:spPr bwMode="auto">
                <a:xfrm>
                  <a:off x="3990" y="3390"/>
                  <a:ext cx="18" cy="46"/>
                </a:xfrm>
                <a:custGeom>
                  <a:avLst/>
                  <a:gdLst>
                    <a:gd name="T0" fmla="*/ 0 w 18"/>
                    <a:gd name="T1" fmla="*/ 46 h 46"/>
                    <a:gd name="T2" fmla="*/ 18 w 18"/>
                    <a:gd name="T3" fmla="*/ 41 h 46"/>
                    <a:gd name="T4" fmla="*/ 18 w 18"/>
                    <a:gd name="T5" fmla="*/ 0 h 46"/>
                    <a:gd name="T6" fmla="*/ 0 w 18"/>
                    <a:gd name="T7" fmla="*/ 6 h 46"/>
                    <a:gd name="T8" fmla="*/ 0 w 18"/>
                    <a:gd name="T9" fmla="*/ 46 h 46"/>
                  </a:gdLst>
                  <a:ahLst/>
                  <a:cxnLst>
                    <a:cxn ang="0">
                      <a:pos x="T0" y="T1"/>
                    </a:cxn>
                    <a:cxn ang="0">
                      <a:pos x="T2" y="T3"/>
                    </a:cxn>
                    <a:cxn ang="0">
                      <a:pos x="T4" y="T5"/>
                    </a:cxn>
                    <a:cxn ang="0">
                      <a:pos x="T6" y="T7"/>
                    </a:cxn>
                    <a:cxn ang="0">
                      <a:pos x="T8" y="T9"/>
                    </a:cxn>
                  </a:cxnLst>
                  <a:rect l="0" t="0" r="r" b="b"/>
                  <a:pathLst>
                    <a:path w="18" h="46">
                      <a:moveTo>
                        <a:pt x="0" y="46"/>
                      </a:moveTo>
                      <a:lnTo>
                        <a:pt x="18" y="41"/>
                      </a:lnTo>
                      <a:lnTo>
                        <a:pt x="18" y="0"/>
                      </a:lnTo>
                      <a:lnTo>
                        <a:pt x="0" y="6"/>
                      </a:lnTo>
                      <a:lnTo>
                        <a:pt x="0" y="46"/>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9" name="Freeform 180"/>
                <p:cNvSpPr>
                  <a:spLocks/>
                </p:cNvSpPr>
                <p:nvPr/>
              </p:nvSpPr>
              <p:spPr bwMode="auto">
                <a:xfrm>
                  <a:off x="3972" y="3390"/>
                  <a:ext cx="18" cy="46"/>
                </a:xfrm>
                <a:custGeom>
                  <a:avLst/>
                  <a:gdLst>
                    <a:gd name="T0" fmla="*/ 18 w 18"/>
                    <a:gd name="T1" fmla="*/ 46 h 46"/>
                    <a:gd name="T2" fmla="*/ 0 w 18"/>
                    <a:gd name="T3" fmla="*/ 41 h 46"/>
                    <a:gd name="T4" fmla="*/ 0 w 18"/>
                    <a:gd name="T5" fmla="*/ 0 h 46"/>
                    <a:gd name="T6" fmla="*/ 18 w 18"/>
                    <a:gd name="T7" fmla="*/ 6 h 46"/>
                    <a:gd name="T8" fmla="*/ 18 w 18"/>
                    <a:gd name="T9" fmla="*/ 46 h 46"/>
                  </a:gdLst>
                  <a:ahLst/>
                  <a:cxnLst>
                    <a:cxn ang="0">
                      <a:pos x="T0" y="T1"/>
                    </a:cxn>
                    <a:cxn ang="0">
                      <a:pos x="T2" y="T3"/>
                    </a:cxn>
                    <a:cxn ang="0">
                      <a:pos x="T4" y="T5"/>
                    </a:cxn>
                    <a:cxn ang="0">
                      <a:pos x="T6" y="T7"/>
                    </a:cxn>
                    <a:cxn ang="0">
                      <a:pos x="T8" y="T9"/>
                    </a:cxn>
                  </a:cxnLst>
                  <a:rect l="0" t="0" r="r" b="b"/>
                  <a:pathLst>
                    <a:path w="18" h="46">
                      <a:moveTo>
                        <a:pt x="18" y="46"/>
                      </a:moveTo>
                      <a:lnTo>
                        <a:pt x="0" y="41"/>
                      </a:lnTo>
                      <a:lnTo>
                        <a:pt x="0" y="0"/>
                      </a:lnTo>
                      <a:lnTo>
                        <a:pt x="18" y="6"/>
                      </a:lnTo>
                      <a:lnTo>
                        <a:pt x="18" y="46"/>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0" name="Freeform 181"/>
                <p:cNvSpPr>
                  <a:spLocks/>
                </p:cNvSpPr>
                <p:nvPr/>
              </p:nvSpPr>
              <p:spPr bwMode="auto">
                <a:xfrm>
                  <a:off x="3972" y="3385"/>
                  <a:ext cx="36" cy="11"/>
                </a:xfrm>
                <a:custGeom>
                  <a:avLst/>
                  <a:gdLst>
                    <a:gd name="T0" fmla="*/ 36 w 36"/>
                    <a:gd name="T1" fmla="*/ 5 h 11"/>
                    <a:gd name="T2" fmla="*/ 18 w 36"/>
                    <a:gd name="T3" fmla="*/ 11 h 11"/>
                    <a:gd name="T4" fmla="*/ 0 w 36"/>
                    <a:gd name="T5" fmla="*/ 5 h 11"/>
                    <a:gd name="T6" fmla="*/ 18 w 36"/>
                    <a:gd name="T7" fmla="*/ 0 h 11"/>
                    <a:gd name="T8" fmla="*/ 36 w 36"/>
                    <a:gd name="T9" fmla="*/ 5 h 11"/>
                  </a:gdLst>
                  <a:ahLst/>
                  <a:cxnLst>
                    <a:cxn ang="0">
                      <a:pos x="T0" y="T1"/>
                    </a:cxn>
                    <a:cxn ang="0">
                      <a:pos x="T2" y="T3"/>
                    </a:cxn>
                    <a:cxn ang="0">
                      <a:pos x="T4" y="T5"/>
                    </a:cxn>
                    <a:cxn ang="0">
                      <a:pos x="T6" y="T7"/>
                    </a:cxn>
                    <a:cxn ang="0">
                      <a:pos x="T8" y="T9"/>
                    </a:cxn>
                  </a:cxnLst>
                  <a:rect l="0" t="0" r="r" b="b"/>
                  <a:pathLst>
                    <a:path w="36" h="11">
                      <a:moveTo>
                        <a:pt x="36" y="5"/>
                      </a:moveTo>
                      <a:lnTo>
                        <a:pt x="18" y="11"/>
                      </a:lnTo>
                      <a:lnTo>
                        <a:pt x="0" y="5"/>
                      </a:lnTo>
                      <a:lnTo>
                        <a:pt x="18" y="0"/>
                      </a:lnTo>
                      <a:lnTo>
                        <a:pt x="36" y="5"/>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1" name="Freeform 182"/>
                <p:cNvSpPr>
                  <a:spLocks/>
                </p:cNvSpPr>
                <p:nvPr/>
              </p:nvSpPr>
              <p:spPr bwMode="auto">
                <a:xfrm>
                  <a:off x="3972" y="3385"/>
                  <a:ext cx="36" cy="11"/>
                </a:xfrm>
                <a:custGeom>
                  <a:avLst/>
                  <a:gdLst>
                    <a:gd name="T0" fmla="*/ 36 w 36"/>
                    <a:gd name="T1" fmla="*/ 5 h 11"/>
                    <a:gd name="T2" fmla="*/ 18 w 36"/>
                    <a:gd name="T3" fmla="*/ 11 h 11"/>
                    <a:gd name="T4" fmla="*/ 0 w 36"/>
                    <a:gd name="T5" fmla="*/ 5 h 11"/>
                    <a:gd name="T6" fmla="*/ 18 w 36"/>
                    <a:gd name="T7" fmla="*/ 0 h 11"/>
                    <a:gd name="T8" fmla="*/ 36 w 36"/>
                    <a:gd name="T9" fmla="*/ 5 h 11"/>
                  </a:gdLst>
                  <a:ahLst/>
                  <a:cxnLst>
                    <a:cxn ang="0">
                      <a:pos x="T0" y="T1"/>
                    </a:cxn>
                    <a:cxn ang="0">
                      <a:pos x="T2" y="T3"/>
                    </a:cxn>
                    <a:cxn ang="0">
                      <a:pos x="T4" y="T5"/>
                    </a:cxn>
                    <a:cxn ang="0">
                      <a:pos x="T6" y="T7"/>
                    </a:cxn>
                    <a:cxn ang="0">
                      <a:pos x="T8" y="T9"/>
                    </a:cxn>
                  </a:cxnLst>
                  <a:rect l="0" t="0" r="r" b="b"/>
                  <a:pathLst>
                    <a:path w="36" h="11">
                      <a:moveTo>
                        <a:pt x="36" y="5"/>
                      </a:moveTo>
                      <a:lnTo>
                        <a:pt x="18" y="11"/>
                      </a:lnTo>
                      <a:lnTo>
                        <a:pt x="0" y="5"/>
                      </a:lnTo>
                      <a:lnTo>
                        <a:pt x="18" y="0"/>
                      </a:lnTo>
                      <a:lnTo>
                        <a:pt x="36" y="5"/>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2" name="Freeform 183"/>
                <p:cNvSpPr>
                  <a:spLocks/>
                </p:cNvSpPr>
                <p:nvPr/>
              </p:nvSpPr>
              <p:spPr bwMode="auto">
                <a:xfrm>
                  <a:off x="3914" y="3214"/>
                  <a:ext cx="7" cy="21"/>
                </a:xfrm>
                <a:custGeom>
                  <a:avLst/>
                  <a:gdLst>
                    <a:gd name="T0" fmla="*/ 11 w 11"/>
                    <a:gd name="T1" fmla="*/ 34 h 34"/>
                    <a:gd name="T2" fmla="*/ 11 w 11"/>
                    <a:gd name="T3" fmla="*/ 0 h 34"/>
                    <a:gd name="T4" fmla="*/ 4 w 11"/>
                    <a:gd name="T5" fmla="*/ 7 h 34"/>
                    <a:gd name="T6" fmla="*/ 0 w 11"/>
                    <a:gd name="T7" fmla="*/ 34 h 34"/>
                    <a:gd name="T8" fmla="*/ 11 w 11"/>
                    <a:gd name="T9" fmla="*/ 34 h 34"/>
                  </a:gdLst>
                  <a:ahLst/>
                  <a:cxnLst>
                    <a:cxn ang="0">
                      <a:pos x="T0" y="T1"/>
                    </a:cxn>
                    <a:cxn ang="0">
                      <a:pos x="T2" y="T3"/>
                    </a:cxn>
                    <a:cxn ang="0">
                      <a:pos x="T4" y="T5"/>
                    </a:cxn>
                    <a:cxn ang="0">
                      <a:pos x="T6" y="T7"/>
                    </a:cxn>
                    <a:cxn ang="0">
                      <a:pos x="T8" y="T9"/>
                    </a:cxn>
                  </a:cxnLst>
                  <a:rect l="0" t="0" r="r" b="b"/>
                  <a:pathLst>
                    <a:path w="11" h="34">
                      <a:moveTo>
                        <a:pt x="11" y="34"/>
                      </a:moveTo>
                      <a:cubicBezTo>
                        <a:pt x="11" y="0"/>
                        <a:pt x="11" y="0"/>
                        <a:pt x="11" y="0"/>
                      </a:cubicBezTo>
                      <a:cubicBezTo>
                        <a:pt x="7" y="0"/>
                        <a:pt x="4" y="3"/>
                        <a:pt x="4" y="7"/>
                      </a:cubicBezTo>
                      <a:cubicBezTo>
                        <a:pt x="0" y="34"/>
                        <a:pt x="0" y="34"/>
                        <a:pt x="0" y="34"/>
                      </a:cubicBezTo>
                      <a:lnTo>
                        <a:pt x="11" y="34"/>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3" name="Freeform 184"/>
                <p:cNvSpPr>
                  <a:spLocks/>
                </p:cNvSpPr>
                <p:nvPr/>
              </p:nvSpPr>
              <p:spPr bwMode="auto">
                <a:xfrm>
                  <a:off x="3914" y="3235"/>
                  <a:ext cx="16" cy="5"/>
                </a:xfrm>
                <a:custGeom>
                  <a:avLst/>
                  <a:gdLst>
                    <a:gd name="T0" fmla="*/ 0 w 26"/>
                    <a:gd name="T1" fmla="*/ 0 h 7"/>
                    <a:gd name="T2" fmla="*/ 13 w 26"/>
                    <a:gd name="T3" fmla="*/ 7 h 7"/>
                    <a:gd name="T4" fmla="*/ 26 w 26"/>
                    <a:gd name="T5" fmla="*/ 0 h 7"/>
                    <a:gd name="T6" fmla="*/ 0 w 26"/>
                    <a:gd name="T7" fmla="*/ 0 h 7"/>
                  </a:gdLst>
                  <a:ahLst/>
                  <a:cxnLst>
                    <a:cxn ang="0">
                      <a:pos x="T0" y="T1"/>
                    </a:cxn>
                    <a:cxn ang="0">
                      <a:pos x="T2" y="T3"/>
                    </a:cxn>
                    <a:cxn ang="0">
                      <a:pos x="T4" y="T5"/>
                    </a:cxn>
                    <a:cxn ang="0">
                      <a:pos x="T6" y="T7"/>
                    </a:cxn>
                  </a:cxnLst>
                  <a:rect l="0" t="0" r="r" b="b"/>
                  <a:pathLst>
                    <a:path w="26" h="7">
                      <a:moveTo>
                        <a:pt x="0" y="0"/>
                      </a:moveTo>
                      <a:cubicBezTo>
                        <a:pt x="3" y="4"/>
                        <a:pt x="7" y="7"/>
                        <a:pt x="13" y="7"/>
                      </a:cubicBezTo>
                      <a:cubicBezTo>
                        <a:pt x="18" y="7"/>
                        <a:pt x="23" y="4"/>
                        <a:pt x="26"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4" name="Freeform 185"/>
                <p:cNvSpPr>
                  <a:spLocks/>
                </p:cNvSpPr>
                <p:nvPr/>
              </p:nvSpPr>
              <p:spPr bwMode="auto">
                <a:xfrm>
                  <a:off x="3907" y="3243"/>
                  <a:ext cx="28" cy="6"/>
                </a:xfrm>
                <a:custGeom>
                  <a:avLst/>
                  <a:gdLst>
                    <a:gd name="T0" fmla="*/ 0 w 44"/>
                    <a:gd name="T1" fmla="*/ 0 h 10"/>
                    <a:gd name="T2" fmla="*/ 22 w 44"/>
                    <a:gd name="T3" fmla="*/ 10 h 10"/>
                    <a:gd name="T4" fmla="*/ 44 w 44"/>
                    <a:gd name="T5" fmla="*/ 0 h 10"/>
                    <a:gd name="T6" fmla="*/ 0 w 44"/>
                    <a:gd name="T7" fmla="*/ 0 h 10"/>
                  </a:gdLst>
                  <a:ahLst/>
                  <a:cxnLst>
                    <a:cxn ang="0">
                      <a:pos x="T0" y="T1"/>
                    </a:cxn>
                    <a:cxn ang="0">
                      <a:pos x="T2" y="T3"/>
                    </a:cxn>
                    <a:cxn ang="0">
                      <a:pos x="T4" y="T5"/>
                    </a:cxn>
                    <a:cxn ang="0">
                      <a:pos x="T6" y="T7"/>
                    </a:cxn>
                  </a:cxnLst>
                  <a:rect l="0" t="0" r="r" b="b"/>
                  <a:pathLst>
                    <a:path w="44" h="10">
                      <a:moveTo>
                        <a:pt x="0" y="0"/>
                      </a:moveTo>
                      <a:cubicBezTo>
                        <a:pt x="4" y="8"/>
                        <a:pt x="12" y="10"/>
                        <a:pt x="22" y="10"/>
                      </a:cubicBezTo>
                      <a:cubicBezTo>
                        <a:pt x="32" y="10"/>
                        <a:pt x="40" y="8"/>
                        <a:pt x="4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5" name="Freeform 186"/>
                <p:cNvSpPr>
                  <a:spLocks/>
                </p:cNvSpPr>
                <p:nvPr/>
              </p:nvSpPr>
              <p:spPr bwMode="auto">
                <a:xfrm>
                  <a:off x="4153" y="3346"/>
                  <a:ext cx="24" cy="7"/>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6" name="Freeform 187"/>
                <p:cNvSpPr>
                  <a:spLocks/>
                </p:cNvSpPr>
                <p:nvPr/>
              </p:nvSpPr>
              <p:spPr bwMode="auto">
                <a:xfrm>
                  <a:off x="4159" y="3350"/>
                  <a:ext cx="18" cy="44"/>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7" name="Freeform 188"/>
                <p:cNvSpPr>
                  <a:spLocks/>
                </p:cNvSpPr>
                <p:nvPr/>
              </p:nvSpPr>
              <p:spPr bwMode="auto">
                <a:xfrm>
                  <a:off x="4159" y="3350"/>
                  <a:ext cx="18" cy="44"/>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8" name="Freeform 189"/>
                <p:cNvSpPr>
                  <a:spLocks/>
                </p:cNvSpPr>
                <p:nvPr/>
              </p:nvSpPr>
              <p:spPr bwMode="auto">
                <a:xfrm>
                  <a:off x="4147" y="3350"/>
                  <a:ext cx="17" cy="44"/>
                </a:xfrm>
                <a:custGeom>
                  <a:avLst/>
                  <a:gdLst>
                    <a:gd name="T0" fmla="*/ 12 w 17"/>
                    <a:gd name="T1" fmla="*/ 44 h 44"/>
                    <a:gd name="T2" fmla="*/ 0 w 17"/>
                    <a:gd name="T3" fmla="*/ 40 h 44"/>
                    <a:gd name="T4" fmla="*/ 6 w 17"/>
                    <a:gd name="T5" fmla="*/ 0 h 44"/>
                    <a:gd name="T6" fmla="*/ 17 w 17"/>
                    <a:gd name="T7" fmla="*/ 3 h 44"/>
                    <a:gd name="T8" fmla="*/ 12 w 17"/>
                    <a:gd name="T9" fmla="*/ 44 h 44"/>
                  </a:gdLst>
                  <a:ahLst/>
                  <a:cxnLst>
                    <a:cxn ang="0">
                      <a:pos x="T0" y="T1"/>
                    </a:cxn>
                    <a:cxn ang="0">
                      <a:pos x="T2" y="T3"/>
                    </a:cxn>
                    <a:cxn ang="0">
                      <a:pos x="T4" y="T5"/>
                    </a:cxn>
                    <a:cxn ang="0">
                      <a:pos x="T6" y="T7"/>
                    </a:cxn>
                    <a:cxn ang="0">
                      <a:pos x="T8" y="T9"/>
                    </a:cxn>
                  </a:cxnLst>
                  <a:rect l="0" t="0" r="r" b="b"/>
                  <a:pathLst>
                    <a:path w="17" h="44">
                      <a:moveTo>
                        <a:pt x="12" y="44"/>
                      </a:moveTo>
                      <a:lnTo>
                        <a:pt x="0" y="40"/>
                      </a:lnTo>
                      <a:lnTo>
                        <a:pt x="6" y="0"/>
                      </a:lnTo>
                      <a:lnTo>
                        <a:pt x="17" y="3"/>
                      </a:lnTo>
                      <a:lnTo>
                        <a:pt x="12"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89" name="Freeform 190"/>
                <p:cNvSpPr>
                  <a:spLocks/>
                </p:cNvSpPr>
                <p:nvPr/>
              </p:nvSpPr>
              <p:spPr bwMode="auto">
                <a:xfrm>
                  <a:off x="4177" y="3360"/>
                  <a:ext cx="16" cy="34"/>
                </a:xfrm>
                <a:custGeom>
                  <a:avLst/>
                  <a:gdLst>
                    <a:gd name="T0" fmla="*/ 11 w 16"/>
                    <a:gd name="T1" fmla="*/ 34 h 34"/>
                    <a:gd name="T2" fmla="*/ 0 w 16"/>
                    <a:gd name="T3" fmla="*/ 31 h 34"/>
                    <a:gd name="T4" fmla="*/ 4 w 16"/>
                    <a:gd name="T5" fmla="*/ 0 h 34"/>
                    <a:gd name="T6" fmla="*/ 16 w 16"/>
                    <a:gd name="T7" fmla="*/ 4 h 34"/>
                    <a:gd name="T8" fmla="*/ 11 w 16"/>
                    <a:gd name="T9" fmla="*/ 34 h 34"/>
                  </a:gdLst>
                  <a:ahLst/>
                  <a:cxnLst>
                    <a:cxn ang="0">
                      <a:pos x="T0" y="T1"/>
                    </a:cxn>
                    <a:cxn ang="0">
                      <a:pos x="T2" y="T3"/>
                    </a:cxn>
                    <a:cxn ang="0">
                      <a:pos x="T4" y="T5"/>
                    </a:cxn>
                    <a:cxn ang="0">
                      <a:pos x="T6" y="T7"/>
                    </a:cxn>
                    <a:cxn ang="0">
                      <a:pos x="T8" y="T9"/>
                    </a:cxn>
                  </a:cxnLst>
                  <a:rect l="0" t="0" r="r" b="b"/>
                  <a:pathLst>
                    <a:path w="16" h="34">
                      <a:moveTo>
                        <a:pt x="11" y="34"/>
                      </a:moveTo>
                      <a:lnTo>
                        <a:pt x="0" y="31"/>
                      </a:lnTo>
                      <a:lnTo>
                        <a:pt x="4" y="0"/>
                      </a:lnTo>
                      <a:lnTo>
                        <a:pt x="16" y="4"/>
                      </a:lnTo>
                      <a:lnTo>
                        <a:pt x="11"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190" name="Freeform 435"/>
              <p:cNvSpPr>
                <a:spLocks/>
              </p:cNvSpPr>
              <p:nvPr/>
            </p:nvSpPr>
            <p:spPr bwMode="auto">
              <a:xfrm>
                <a:off x="4870450" y="1407476"/>
                <a:ext cx="1376364" cy="555626"/>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cxnSp>
            <p:nvCxnSpPr>
              <p:cNvPr id="192" name="Straight Connector 191"/>
              <p:cNvCxnSpPr>
                <a:endCxn id="190" idx="12"/>
              </p:cNvCxnSpPr>
              <p:nvPr/>
            </p:nvCxnSpPr>
            <p:spPr>
              <a:xfrm flipV="1">
                <a:off x="5197474" y="1963102"/>
                <a:ext cx="405667" cy="594360"/>
              </a:xfrm>
              <a:prstGeom prst="line">
                <a:avLst/>
              </a:prstGeom>
              <a:ln w="571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758" name="Picture 757"/>
            <p:cNvPicPr>
              <a:picLocks noChangeAspect="1"/>
            </p:cNvPicPr>
            <p:nvPr/>
          </p:nvPicPr>
          <p:blipFill>
            <a:blip r:embed="rId3"/>
            <a:stretch>
              <a:fillRect/>
            </a:stretch>
          </p:blipFill>
          <p:spPr>
            <a:xfrm>
              <a:off x="4930489" y="4535503"/>
              <a:ext cx="206356" cy="740572"/>
            </a:xfrm>
            <a:prstGeom prst="rect">
              <a:avLst/>
            </a:prstGeom>
          </p:spPr>
        </p:pic>
        <p:pic>
          <p:nvPicPr>
            <p:cNvPr id="759" name="Picture 758"/>
            <p:cNvPicPr>
              <a:picLocks noChangeAspect="1"/>
            </p:cNvPicPr>
            <p:nvPr/>
          </p:nvPicPr>
          <p:blipFill>
            <a:blip r:embed="rId3"/>
            <a:stretch>
              <a:fillRect/>
            </a:stretch>
          </p:blipFill>
          <p:spPr>
            <a:xfrm>
              <a:off x="5170637" y="4534553"/>
              <a:ext cx="206356" cy="740572"/>
            </a:xfrm>
            <a:prstGeom prst="rect">
              <a:avLst/>
            </a:prstGeom>
          </p:spPr>
        </p:pic>
        <p:pic>
          <p:nvPicPr>
            <p:cNvPr id="760" name="Picture 759"/>
            <p:cNvPicPr>
              <a:picLocks noChangeAspect="1"/>
            </p:cNvPicPr>
            <p:nvPr/>
          </p:nvPicPr>
          <p:blipFill>
            <a:blip r:embed="rId3"/>
            <a:stretch>
              <a:fillRect/>
            </a:stretch>
          </p:blipFill>
          <p:spPr>
            <a:xfrm>
              <a:off x="5407786" y="4534553"/>
              <a:ext cx="206356" cy="740572"/>
            </a:xfrm>
            <a:prstGeom prst="rect">
              <a:avLst/>
            </a:prstGeom>
          </p:spPr>
        </p:pic>
      </p:grpSp>
      <p:grpSp>
        <p:nvGrpSpPr>
          <p:cNvPr id="13" name="Group 12"/>
          <p:cNvGrpSpPr/>
          <p:nvPr/>
        </p:nvGrpSpPr>
        <p:grpSpPr>
          <a:xfrm>
            <a:off x="6537938" y="2536637"/>
            <a:ext cx="5187302" cy="2996319"/>
            <a:chOff x="6650037" y="4507071"/>
            <a:chExt cx="4292600" cy="2479516"/>
          </a:xfrm>
        </p:grpSpPr>
        <p:grpSp>
          <p:nvGrpSpPr>
            <p:cNvPr id="389" name="Group 388"/>
            <p:cNvGrpSpPr/>
            <p:nvPr/>
          </p:nvGrpSpPr>
          <p:grpSpPr>
            <a:xfrm>
              <a:off x="6650037" y="4584699"/>
              <a:ext cx="4292600" cy="2401888"/>
              <a:chOff x="2636837" y="1363662"/>
              <a:chExt cx="4292600" cy="2401888"/>
            </a:xfrm>
          </p:grpSpPr>
          <p:grpSp>
            <p:nvGrpSpPr>
              <p:cNvPr id="390" name="Group 389"/>
              <p:cNvGrpSpPr>
                <a:grpSpLocks noChangeAspect="1"/>
              </p:cNvGrpSpPr>
              <p:nvPr/>
            </p:nvGrpSpPr>
            <p:grpSpPr bwMode="auto">
              <a:xfrm>
                <a:off x="2636837" y="1363662"/>
                <a:ext cx="4292600" cy="2401888"/>
                <a:chOff x="2601" y="2499"/>
                <a:chExt cx="2704" cy="1513"/>
              </a:xfrm>
            </p:grpSpPr>
            <p:sp>
              <p:nvSpPr>
                <p:cNvPr id="422" name="AutoShape 3"/>
                <p:cNvSpPr>
                  <a:spLocks noChangeAspect="1" noChangeArrowheads="1" noTextEdit="1"/>
                </p:cNvSpPr>
                <p:nvPr/>
              </p:nvSpPr>
              <p:spPr bwMode="auto">
                <a:xfrm>
                  <a:off x="2601" y="2499"/>
                  <a:ext cx="2704"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3" name="Rectangle 6"/>
                <p:cNvSpPr>
                  <a:spLocks noChangeArrowheads="1"/>
                </p:cNvSpPr>
                <p:nvPr/>
              </p:nvSpPr>
              <p:spPr bwMode="auto">
                <a:xfrm>
                  <a:off x="2602" y="2500"/>
                  <a:ext cx="2702"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4" name="Rectangle 8"/>
                <p:cNvSpPr>
                  <a:spLocks noChangeArrowheads="1"/>
                </p:cNvSpPr>
                <p:nvPr/>
              </p:nvSpPr>
              <p:spPr bwMode="auto">
                <a:xfrm>
                  <a:off x="2939" y="2500"/>
                  <a:ext cx="2027"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5" name="Freeform 16"/>
                <p:cNvSpPr>
                  <a:spLocks/>
                </p:cNvSpPr>
                <p:nvPr/>
              </p:nvSpPr>
              <p:spPr bwMode="auto">
                <a:xfrm>
                  <a:off x="2909" y="3167"/>
                  <a:ext cx="423" cy="11"/>
                </a:xfrm>
                <a:custGeom>
                  <a:avLst/>
                  <a:gdLst>
                    <a:gd name="T0" fmla="*/ 0 w 423"/>
                    <a:gd name="T1" fmla="*/ 11 h 11"/>
                    <a:gd name="T2" fmla="*/ 423 w 423"/>
                    <a:gd name="T3" fmla="*/ 11 h 11"/>
                    <a:gd name="T4" fmla="*/ 423 w 423"/>
                    <a:gd name="T5" fmla="*/ 0 h 11"/>
                    <a:gd name="T6" fmla="*/ 0 w 423"/>
                    <a:gd name="T7" fmla="*/ 0 h 11"/>
                  </a:gdLst>
                  <a:ahLst/>
                  <a:cxnLst>
                    <a:cxn ang="0">
                      <a:pos x="T0" y="T1"/>
                    </a:cxn>
                    <a:cxn ang="0">
                      <a:pos x="T2" y="T3"/>
                    </a:cxn>
                    <a:cxn ang="0">
                      <a:pos x="T4" y="T5"/>
                    </a:cxn>
                    <a:cxn ang="0">
                      <a:pos x="T6" y="T7"/>
                    </a:cxn>
                  </a:cxnLst>
                  <a:rect l="0" t="0" r="r" b="b"/>
                  <a:pathLst>
                    <a:path w="423" h="11">
                      <a:moveTo>
                        <a:pt x="0" y="11"/>
                      </a:moveTo>
                      <a:lnTo>
                        <a:pt x="423" y="11"/>
                      </a:lnTo>
                      <a:lnTo>
                        <a:pt x="42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6" name="Freeform 24"/>
                <p:cNvSpPr>
                  <a:spLocks/>
                </p:cNvSpPr>
                <p:nvPr/>
              </p:nvSpPr>
              <p:spPr bwMode="auto">
                <a:xfrm>
                  <a:off x="2603" y="3276"/>
                  <a:ext cx="212" cy="11"/>
                </a:xfrm>
                <a:custGeom>
                  <a:avLst/>
                  <a:gdLst>
                    <a:gd name="T0" fmla="*/ 0 w 212"/>
                    <a:gd name="T1" fmla="*/ 11 h 11"/>
                    <a:gd name="T2" fmla="*/ 212 w 212"/>
                    <a:gd name="T3" fmla="*/ 11 h 11"/>
                    <a:gd name="T4" fmla="*/ 212 w 212"/>
                    <a:gd name="T5" fmla="*/ 0 h 11"/>
                    <a:gd name="T6" fmla="*/ 0 w 212"/>
                    <a:gd name="T7" fmla="*/ 0 h 11"/>
                  </a:gdLst>
                  <a:ahLst/>
                  <a:cxnLst>
                    <a:cxn ang="0">
                      <a:pos x="T0" y="T1"/>
                    </a:cxn>
                    <a:cxn ang="0">
                      <a:pos x="T2" y="T3"/>
                    </a:cxn>
                    <a:cxn ang="0">
                      <a:pos x="T4" y="T5"/>
                    </a:cxn>
                    <a:cxn ang="0">
                      <a:pos x="T6" y="T7"/>
                    </a:cxn>
                  </a:cxnLst>
                  <a:rect l="0" t="0" r="r" b="b"/>
                  <a:pathLst>
                    <a:path w="212" h="11">
                      <a:moveTo>
                        <a:pt x="0" y="11"/>
                      </a:moveTo>
                      <a:lnTo>
                        <a:pt x="212" y="11"/>
                      </a:lnTo>
                      <a:lnTo>
                        <a:pt x="21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7" name="Freeform 30"/>
                <p:cNvSpPr>
                  <a:spLocks/>
                </p:cNvSpPr>
                <p:nvPr/>
              </p:nvSpPr>
              <p:spPr bwMode="auto">
                <a:xfrm>
                  <a:off x="3699" y="3679"/>
                  <a:ext cx="793" cy="33"/>
                </a:xfrm>
                <a:custGeom>
                  <a:avLst/>
                  <a:gdLst>
                    <a:gd name="T0" fmla="*/ 1225 w 1252"/>
                    <a:gd name="T1" fmla="*/ 53 h 53"/>
                    <a:gd name="T2" fmla="*/ 27 w 1252"/>
                    <a:gd name="T3" fmla="*/ 53 h 53"/>
                    <a:gd name="T4" fmla="*/ 0 w 1252"/>
                    <a:gd name="T5" fmla="*/ 26 h 53"/>
                    <a:gd name="T6" fmla="*/ 27 w 1252"/>
                    <a:gd name="T7" fmla="*/ 0 h 53"/>
                    <a:gd name="T8" fmla="*/ 1225 w 1252"/>
                    <a:gd name="T9" fmla="*/ 0 h 53"/>
                    <a:gd name="T10" fmla="*/ 1252 w 1252"/>
                    <a:gd name="T11" fmla="*/ 26 h 53"/>
                    <a:gd name="T12" fmla="*/ 1225 w 125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52" h="53">
                      <a:moveTo>
                        <a:pt x="1225" y="53"/>
                      </a:moveTo>
                      <a:cubicBezTo>
                        <a:pt x="27" y="53"/>
                        <a:pt x="27" y="53"/>
                        <a:pt x="27" y="53"/>
                      </a:cubicBezTo>
                      <a:cubicBezTo>
                        <a:pt x="12" y="53"/>
                        <a:pt x="0" y="41"/>
                        <a:pt x="0" y="26"/>
                      </a:cubicBezTo>
                      <a:cubicBezTo>
                        <a:pt x="0" y="12"/>
                        <a:pt x="12" y="0"/>
                        <a:pt x="27" y="0"/>
                      </a:cubicBezTo>
                      <a:cubicBezTo>
                        <a:pt x="1225" y="0"/>
                        <a:pt x="1225" y="0"/>
                        <a:pt x="1225" y="0"/>
                      </a:cubicBezTo>
                      <a:cubicBezTo>
                        <a:pt x="1240" y="0"/>
                        <a:pt x="1252" y="12"/>
                        <a:pt x="1252" y="26"/>
                      </a:cubicBezTo>
                      <a:cubicBezTo>
                        <a:pt x="1252" y="41"/>
                        <a:pt x="1240" y="53"/>
                        <a:pt x="1225" y="53"/>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8" name="Freeform 31"/>
                <p:cNvSpPr>
                  <a:spLocks/>
                </p:cNvSpPr>
                <p:nvPr/>
              </p:nvSpPr>
              <p:spPr bwMode="auto">
                <a:xfrm>
                  <a:off x="3943" y="3746"/>
                  <a:ext cx="408" cy="33"/>
                </a:xfrm>
                <a:custGeom>
                  <a:avLst/>
                  <a:gdLst>
                    <a:gd name="T0" fmla="*/ 618 w 644"/>
                    <a:gd name="T1" fmla="*/ 53 h 53"/>
                    <a:gd name="T2" fmla="*/ 26 w 644"/>
                    <a:gd name="T3" fmla="*/ 53 h 53"/>
                    <a:gd name="T4" fmla="*/ 0 w 644"/>
                    <a:gd name="T5" fmla="*/ 26 h 53"/>
                    <a:gd name="T6" fmla="*/ 26 w 644"/>
                    <a:gd name="T7" fmla="*/ 0 h 53"/>
                    <a:gd name="T8" fmla="*/ 618 w 644"/>
                    <a:gd name="T9" fmla="*/ 0 h 53"/>
                    <a:gd name="T10" fmla="*/ 644 w 644"/>
                    <a:gd name="T11" fmla="*/ 26 h 53"/>
                    <a:gd name="T12" fmla="*/ 618 w 64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644" h="53">
                      <a:moveTo>
                        <a:pt x="618" y="53"/>
                      </a:moveTo>
                      <a:cubicBezTo>
                        <a:pt x="26" y="53"/>
                        <a:pt x="26" y="53"/>
                        <a:pt x="26" y="53"/>
                      </a:cubicBezTo>
                      <a:cubicBezTo>
                        <a:pt x="12" y="53"/>
                        <a:pt x="0" y="41"/>
                        <a:pt x="0" y="26"/>
                      </a:cubicBezTo>
                      <a:cubicBezTo>
                        <a:pt x="0" y="12"/>
                        <a:pt x="12" y="0"/>
                        <a:pt x="26" y="0"/>
                      </a:cubicBezTo>
                      <a:cubicBezTo>
                        <a:pt x="618" y="0"/>
                        <a:pt x="618" y="0"/>
                        <a:pt x="618" y="0"/>
                      </a:cubicBezTo>
                      <a:cubicBezTo>
                        <a:pt x="632" y="0"/>
                        <a:pt x="644" y="12"/>
                        <a:pt x="644" y="26"/>
                      </a:cubicBezTo>
                      <a:cubicBezTo>
                        <a:pt x="644" y="41"/>
                        <a:pt x="632" y="53"/>
                        <a:pt x="618" y="53"/>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9" name="Oval 41"/>
                <p:cNvSpPr>
                  <a:spLocks noChangeArrowheads="1"/>
                </p:cNvSpPr>
                <p:nvPr/>
              </p:nvSpPr>
              <p:spPr bwMode="auto">
                <a:xfrm>
                  <a:off x="4423" y="2873"/>
                  <a:ext cx="6" cy="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0" name="Oval 42"/>
                <p:cNvSpPr>
                  <a:spLocks noChangeArrowheads="1"/>
                </p:cNvSpPr>
                <p:nvPr/>
              </p:nvSpPr>
              <p:spPr bwMode="auto">
                <a:xfrm>
                  <a:off x="4423" y="2987"/>
                  <a:ext cx="6" cy="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1" name="Oval 43"/>
                <p:cNvSpPr>
                  <a:spLocks noChangeArrowheads="1"/>
                </p:cNvSpPr>
                <p:nvPr/>
              </p:nvSpPr>
              <p:spPr bwMode="auto">
                <a:xfrm>
                  <a:off x="4480" y="2929"/>
                  <a:ext cx="7" cy="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2" name="Oval 44"/>
                <p:cNvSpPr>
                  <a:spLocks noChangeArrowheads="1"/>
                </p:cNvSpPr>
                <p:nvPr/>
              </p:nvSpPr>
              <p:spPr bwMode="auto">
                <a:xfrm>
                  <a:off x="4365" y="2929"/>
                  <a:ext cx="7" cy="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3" name="Freeform 74"/>
                <p:cNvSpPr>
                  <a:spLocks/>
                </p:cNvSpPr>
                <p:nvPr/>
              </p:nvSpPr>
              <p:spPr bwMode="auto">
                <a:xfrm>
                  <a:off x="3496" y="3464"/>
                  <a:ext cx="139" cy="0"/>
                </a:xfrm>
                <a:custGeom>
                  <a:avLst/>
                  <a:gdLst>
                    <a:gd name="T0" fmla="*/ 0 w 139"/>
                    <a:gd name="T1" fmla="*/ 139 w 139"/>
                    <a:gd name="T2" fmla="*/ 0 w 139"/>
                  </a:gdLst>
                  <a:ahLst/>
                  <a:cxnLst>
                    <a:cxn ang="0">
                      <a:pos x="T0" y="0"/>
                    </a:cxn>
                    <a:cxn ang="0">
                      <a:pos x="T1" y="0"/>
                    </a:cxn>
                    <a:cxn ang="0">
                      <a:pos x="T2" y="0"/>
                    </a:cxn>
                  </a:cxnLst>
                  <a:rect l="0" t="0" r="r" b="b"/>
                  <a:pathLst>
                    <a:path w="139">
                      <a:moveTo>
                        <a:pt x="0" y="0"/>
                      </a:moveTo>
                      <a:lnTo>
                        <a:pt x="139" y="0"/>
                      </a:ln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4" name="Oval 89"/>
                <p:cNvSpPr>
                  <a:spLocks noChangeArrowheads="1"/>
                </p:cNvSpPr>
                <p:nvPr/>
              </p:nvSpPr>
              <p:spPr bwMode="auto">
                <a:xfrm>
                  <a:off x="4102" y="3348"/>
                  <a:ext cx="8"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5" name="Oval 90"/>
                <p:cNvSpPr>
                  <a:spLocks noChangeArrowheads="1"/>
                </p:cNvSpPr>
                <p:nvPr/>
              </p:nvSpPr>
              <p:spPr bwMode="auto">
                <a:xfrm>
                  <a:off x="4102" y="3357"/>
                  <a:ext cx="7" cy="8"/>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6" name="Oval 91"/>
                <p:cNvSpPr>
                  <a:spLocks noChangeArrowheads="1"/>
                </p:cNvSpPr>
                <p:nvPr/>
              </p:nvSpPr>
              <p:spPr bwMode="auto">
                <a:xfrm>
                  <a:off x="4100" y="3364"/>
                  <a:ext cx="7"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7" name="Oval 92"/>
                <p:cNvSpPr>
                  <a:spLocks noChangeArrowheads="1"/>
                </p:cNvSpPr>
                <p:nvPr/>
              </p:nvSpPr>
              <p:spPr bwMode="auto">
                <a:xfrm>
                  <a:off x="4097" y="3371"/>
                  <a:ext cx="7"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8" name="Freeform 93"/>
                <p:cNvSpPr>
                  <a:spLocks/>
                </p:cNvSpPr>
                <p:nvPr/>
              </p:nvSpPr>
              <p:spPr bwMode="auto">
                <a:xfrm>
                  <a:off x="4051" y="3341"/>
                  <a:ext cx="23" cy="5"/>
                </a:xfrm>
                <a:custGeom>
                  <a:avLst/>
                  <a:gdLst>
                    <a:gd name="T0" fmla="*/ 0 w 35"/>
                    <a:gd name="T1" fmla="*/ 3 h 8"/>
                    <a:gd name="T2" fmla="*/ 35 w 35"/>
                    <a:gd name="T3" fmla="*/ 3 h 8"/>
                    <a:gd name="T4" fmla="*/ 35 w 35"/>
                    <a:gd name="T5" fmla="*/ 8 h 8"/>
                    <a:gd name="T6" fmla="*/ 0 w 35"/>
                    <a:gd name="T7" fmla="*/ 3 h 8"/>
                  </a:gdLst>
                  <a:ahLst/>
                  <a:cxnLst>
                    <a:cxn ang="0">
                      <a:pos x="T0" y="T1"/>
                    </a:cxn>
                    <a:cxn ang="0">
                      <a:pos x="T2" y="T3"/>
                    </a:cxn>
                    <a:cxn ang="0">
                      <a:pos x="T4" y="T5"/>
                    </a:cxn>
                    <a:cxn ang="0">
                      <a:pos x="T6" y="T7"/>
                    </a:cxn>
                  </a:cxnLst>
                  <a:rect l="0" t="0" r="r" b="b"/>
                  <a:pathLst>
                    <a:path w="35" h="8">
                      <a:moveTo>
                        <a:pt x="0" y="3"/>
                      </a:moveTo>
                      <a:cubicBezTo>
                        <a:pt x="0" y="3"/>
                        <a:pt x="28" y="0"/>
                        <a:pt x="35" y="3"/>
                      </a:cubicBezTo>
                      <a:cubicBezTo>
                        <a:pt x="34" y="7"/>
                        <a:pt x="35" y="8"/>
                        <a:pt x="35" y="8"/>
                      </a:cubicBezTo>
                      <a:cubicBezTo>
                        <a:pt x="0" y="3"/>
                        <a:pt x="0" y="3"/>
                        <a:pt x="0" y="3"/>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39" name="Freeform 94"/>
                <p:cNvSpPr>
                  <a:spLocks/>
                </p:cNvSpPr>
                <p:nvPr/>
              </p:nvSpPr>
              <p:spPr bwMode="auto">
                <a:xfrm>
                  <a:off x="4046" y="3355"/>
                  <a:ext cx="38" cy="25"/>
                </a:xfrm>
                <a:custGeom>
                  <a:avLst/>
                  <a:gdLst>
                    <a:gd name="T0" fmla="*/ 47 w 60"/>
                    <a:gd name="T1" fmla="*/ 23 h 39"/>
                    <a:gd name="T2" fmla="*/ 60 w 60"/>
                    <a:gd name="T3" fmla="*/ 10 h 39"/>
                    <a:gd name="T4" fmla="*/ 59 w 60"/>
                    <a:gd name="T5" fmla="*/ 7 h 39"/>
                    <a:gd name="T6" fmla="*/ 59 w 60"/>
                    <a:gd name="T7" fmla="*/ 6 h 39"/>
                    <a:gd name="T8" fmla="*/ 47 w 60"/>
                    <a:gd name="T9" fmla="*/ 2 h 39"/>
                    <a:gd name="T10" fmla="*/ 11 w 60"/>
                    <a:gd name="T11" fmla="*/ 5 h 39"/>
                    <a:gd name="T12" fmla="*/ 6 w 60"/>
                    <a:gd name="T13" fmla="*/ 0 h 39"/>
                    <a:gd name="T14" fmla="*/ 0 w 60"/>
                    <a:gd name="T15" fmla="*/ 21 h 39"/>
                    <a:gd name="T16" fmla="*/ 52 w 60"/>
                    <a:gd name="T17" fmla="*/ 30 h 39"/>
                    <a:gd name="T18" fmla="*/ 47 w 60"/>
                    <a:gd name="T19"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9">
                      <a:moveTo>
                        <a:pt x="47" y="23"/>
                      </a:moveTo>
                      <a:cubicBezTo>
                        <a:pt x="60" y="10"/>
                        <a:pt x="60" y="10"/>
                        <a:pt x="60" y="10"/>
                      </a:cubicBezTo>
                      <a:cubicBezTo>
                        <a:pt x="59" y="7"/>
                        <a:pt x="59" y="7"/>
                        <a:pt x="59" y="7"/>
                      </a:cubicBezTo>
                      <a:cubicBezTo>
                        <a:pt x="59" y="6"/>
                        <a:pt x="59" y="6"/>
                        <a:pt x="59" y="6"/>
                      </a:cubicBezTo>
                      <a:cubicBezTo>
                        <a:pt x="54" y="4"/>
                        <a:pt x="49" y="2"/>
                        <a:pt x="47" y="2"/>
                      </a:cubicBezTo>
                      <a:cubicBezTo>
                        <a:pt x="45" y="3"/>
                        <a:pt x="28" y="20"/>
                        <a:pt x="11" y="5"/>
                      </a:cubicBezTo>
                      <a:cubicBezTo>
                        <a:pt x="8" y="3"/>
                        <a:pt x="7" y="2"/>
                        <a:pt x="6" y="0"/>
                      </a:cubicBezTo>
                      <a:cubicBezTo>
                        <a:pt x="0" y="21"/>
                        <a:pt x="0" y="21"/>
                        <a:pt x="0" y="21"/>
                      </a:cubicBezTo>
                      <a:cubicBezTo>
                        <a:pt x="9" y="39"/>
                        <a:pt x="52" y="30"/>
                        <a:pt x="52" y="30"/>
                      </a:cubicBezTo>
                      <a:lnTo>
                        <a:pt x="47" y="23"/>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0" name="Freeform 95"/>
                <p:cNvSpPr>
                  <a:spLocks/>
                </p:cNvSpPr>
                <p:nvPr/>
              </p:nvSpPr>
              <p:spPr bwMode="auto">
                <a:xfrm>
                  <a:off x="4083" y="3315"/>
                  <a:ext cx="26" cy="86"/>
                </a:xfrm>
                <a:custGeom>
                  <a:avLst/>
                  <a:gdLst>
                    <a:gd name="T0" fmla="*/ 0 w 26"/>
                    <a:gd name="T1" fmla="*/ 86 h 86"/>
                    <a:gd name="T2" fmla="*/ 19 w 26"/>
                    <a:gd name="T3" fmla="*/ 82 h 86"/>
                    <a:gd name="T4" fmla="*/ 26 w 26"/>
                    <a:gd name="T5" fmla="*/ 0 h 86"/>
                    <a:gd name="T6" fmla="*/ 8 w 26"/>
                    <a:gd name="T7" fmla="*/ 4 h 86"/>
                    <a:gd name="T8" fmla="*/ 0 w 26"/>
                    <a:gd name="T9" fmla="*/ 86 h 86"/>
                  </a:gdLst>
                  <a:ahLst/>
                  <a:cxnLst>
                    <a:cxn ang="0">
                      <a:pos x="T0" y="T1"/>
                    </a:cxn>
                    <a:cxn ang="0">
                      <a:pos x="T2" y="T3"/>
                    </a:cxn>
                    <a:cxn ang="0">
                      <a:pos x="T4" y="T5"/>
                    </a:cxn>
                    <a:cxn ang="0">
                      <a:pos x="T6" y="T7"/>
                    </a:cxn>
                    <a:cxn ang="0">
                      <a:pos x="T8" y="T9"/>
                    </a:cxn>
                  </a:cxnLst>
                  <a:rect l="0" t="0" r="r" b="b"/>
                  <a:pathLst>
                    <a:path w="26" h="86">
                      <a:moveTo>
                        <a:pt x="0" y="86"/>
                      </a:moveTo>
                      <a:lnTo>
                        <a:pt x="19" y="82"/>
                      </a:lnTo>
                      <a:lnTo>
                        <a:pt x="26" y="0"/>
                      </a:lnTo>
                      <a:lnTo>
                        <a:pt x="8" y="4"/>
                      </a:lnTo>
                      <a:lnTo>
                        <a:pt x="0" y="86"/>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1" name="Freeform 96"/>
                <p:cNvSpPr>
                  <a:spLocks/>
                </p:cNvSpPr>
                <p:nvPr/>
              </p:nvSpPr>
              <p:spPr bwMode="auto">
                <a:xfrm>
                  <a:off x="4083" y="3315"/>
                  <a:ext cx="26" cy="86"/>
                </a:xfrm>
                <a:custGeom>
                  <a:avLst/>
                  <a:gdLst>
                    <a:gd name="T0" fmla="*/ 0 w 26"/>
                    <a:gd name="T1" fmla="*/ 86 h 86"/>
                    <a:gd name="T2" fmla="*/ 19 w 26"/>
                    <a:gd name="T3" fmla="*/ 82 h 86"/>
                    <a:gd name="T4" fmla="*/ 26 w 26"/>
                    <a:gd name="T5" fmla="*/ 0 h 86"/>
                    <a:gd name="T6" fmla="*/ 8 w 26"/>
                    <a:gd name="T7" fmla="*/ 4 h 86"/>
                    <a:gd name="T8" fmla="*/ 0 w 26"/>
                    <a:gd name="T9" fmla="*/ 86 h 86"/>
                  </a:gdLst>
                  <a:ahLst/>
                  <a:cxnLst>
                    <a:cxn ang="0">
                      <a:pos x="T0" y="T1"/>
                    </a:cxn>
                    <a:cxn ang="0">
                      <a:pos x="T2" y="T3"/>
                    </a:cxn>
                    <a:cxn ang="0">
                      <a:pos x="T4" y="T5"/>
                    </a:cxn>
                    <a:cxn ang="0">
                      <a:pos x="T6" y="T7"/>
                    </a:cxn>
                    <a:cxn ang="0">
                      <a:pos x="T8" y="T9"/>
                    </a:cxn>
                  </a:cxnLst>
                  <a:rect l="0" t="0" r="r" b="b"/>
                  <a:pathLst>
                    <a:path w="26" h="86">
                      <a:moveTo>
                        <a:pt x="0" y="86"/>
                      </a:moveTo>
                      <a:lnTo>
                        <a:pt x="19" y="82"/>
                      </a:lnTo>
                      <a:lnTo>
                        <a:pt x="26" y="0"/>
                      </a:lnTo>
                      <a:lnTo>
                        <a:pt x="8" y="4"/>
                      </a:lnTo>
                      <a:lnTo>
                        <a:pt x="0" y="86"/>
                      </a:lnTo>
                      <a:close/>
                    </a:path>
                  </a:pathLst>
                </a:custGeom>
                <a:solidFill>
                  <a:srgbClr val="85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2" name="Freeform 97"/>
                <p:cNvSpPr>
                  <a:spLocks/>
                </p:cNvSpPr>
                <p:nvPr/>
              </p:nvSpPr>
              <p:spPr bwMode="auto">
                <a:xfrm>
                  <a:off x="4066" y="3312"/>
                  <a:ext cx="25" cy="89"/>
                </a:xfrm>
                <a:custGeom>
                  <a:avLst/>
                  <a:gdLst>
                    <a:gd name="T0" fmla="*/ 17 w 25"/>
                    <a:gd name="T1" fmla="*/ 89 h 89"/>
                    <a:gd name="T2" fmla="*/ 0 w 25"/>
                    <a:gd name="T3" fmla="*/ 82 h 89"/>
                    <a:gd name="T4" fmla="*/ 8 w 25"/>
                    <a:gd name="T5" fmla="*/ 0 h 89"/>
                    <a:gd name="T6" fmla="*/ 25 w 25"/>
                    <a:gd name="T7" fmla="*/ 7 h 89"/>
                    <a:gd name="T8" fmla="*/ 17 w 25"/>
                    <a:gd name="T9" fmla="*/ 89 h 89"/>
                  </a:gdLst>
                  <a:ahLst/>
                  <a:cxnLst>
                    <a:cxn ang="0">
                      <a:pos x="T0" y="T1"/>
                    </a:cxn>
                    <a:cxn ang="0">
                      <a:pos x="T2" y="T3"/>
                    </a:cxn>
                    <a:cxn ang="0">
                      <a:pos x="T4" y="T5"/>
                    </a:cxn>
                    <a:cxn ang="0">
                      <a:pos x="T6" y="T7"/>
                    </a:cxn>
                    <a:cxn ang="0">
                      <a:pos x="T8" y="T9"/>
                    </a:cxn>
                  </a:cxnLst>
                  <a:rect l="0" t="0" r="r" b="b"/>
                  <a:pathLst>
                    <a:path w="25" h="89">
                      <a:moveTo>
                        <a:pt x="17" y="89"/>
                      </a:moveTo>
                      <a:lnTo>
                        <a:pt x="0" y="82"/>
                      </a:lnTo>
                      <a:lnTo>
                        <a:pt x="8" y="0"/>
                      </a:lnTo>
                      <a:lnTo>
                        <a:pt x="25" y="7"/>
                      </a:lnTo>
                      <a:lnTo>
                        <a:pt x="17" y="89"/>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3" name="Freeform 98"/>
                <p:cNvSpPr>
                  <a:spLocks/>
                </p:cNvSpPr>
                <p:nvPr/>
              </p:nvSpPr>
              <p:spPr bwMode="auto">
                <a:xfrm>
                  <a:off x="4074" y="3309"/>
                  <a:ext cx="35" cy="10"/>
                </a:xfrm>
                <a:custGeom>
                  <a:avLst/>
                  <a:gdLst>
                    <a:gd name="T0" fmla="*/ 35 w 35"/>
                    <a:gd name="T1" fmla="*/ 6 h 10"/>
                    <a:gd name="T2" fmla="*/ 17 w 35"/>
                    <a:gd name="T3" fmla="*/ 10 h 10"/>
                    <a:gd name="T4" fmla="*/ 0 w 35"/>
                    <a:gd name="T5" fmla="*/ 3 h 10"/>
                    <a:gd name="T6" fmla="*/ 18 w 35"/>
                    <a:gd name="T7" fmla="*/ 0 h 10"/>
                    <a:gd name="T8" fmla="*/ 35 w 35"/>
                    <a:gd name="T9" fmla="*/ 6 h 10"/>
                  </a:gdLst>
                  <a:ahLst/>
                  <a:cxnLst>
                    <a:cxn ang="0">
                      <a:pos x="T0" y="T1"/>
                    </a:cxn>
                    <a:cxn ang="0">
                      <a:pos x="T2" y="T3"/>
                    </a:cxn>
                    <a:cxn ang="0">
                      <a:pos x="T4" y="T5"/>
                    </a:cxn>
                    <a:cxn ang="0">
                      <a:pos x="T6" y="T7"/>
                    </a:cxn>
                    <a:cxn ang="0">
                      <a:pos x="T8" y="T9"/>
                    </a:cxn>
                  </a:cxnLst>
                  <a:rect l="0" t="0" r="r" b="b"/>
                  <a:pathLst>
                    <a:path w="35" h="10">
                      <a:moveTo>
                        <a:pt x="35" y="6"/>
                      </a:moveTo>
                      <a:lnTo>
                        <a:pt x="17" y="10"/>
                      </a:lnTo>
                      <a:lnTo>
                        <a:pt x="0" y="3"/>
                      </a:lnTo>
                      <a:lnTo>
                        <a:pt x="18" y="0"/>
                      </a:lnTo>
                      <a:lnTo>
                        <a:pt x="35" y="6"/>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4" name="Freeform 99"/>
                <p:cNvSpPr>
                  <a:spLocks/>
                </p:cNvSpPr>
                <p:nvPr/>
              </p:nvSpPr>
              <p:spPr bwMode="auto">
                <a:xfrm>
                  <a:off x="4074" y="3309"/>
                  <a:ext cx="35" cy="10"/>
                </a:xfrm>
                <a:custGeom>
                  <a:avLst/>
                  <a:gdLst>
                    <a:gd name="T0" fmla="*/ 35 w 35"/>
                    <a:gd name="T1" fmla="*/ 6 h 10"/>
                    <a:gd name="T2" fmla="*/ 17 w 35"/>
                    <a:gd name="T3" fmla="*/ 10 h 10"/>
                    <a:gd name="T4" fmla="*/ 0 w 35"/>
                    <a:gd name="T5" fmla="*/ 3 h 10"/>
                    <a:gd name="T6" fmla="*/ 18 w 35"/>
                    <a:gd name="T7" fmla="*/ 0 h 10"/>
                    <a:gd name="T8" fmla="*/ 35 w 35"/>
                    <a:gd name="T9" fmla="*/ 6 h 10"/>
                  </a:gdLst>
                  <a:ahLst/>
                  <a:cxnLst>
                    <a:cxn ang="0">
                      <a:pos x="T0" y="T1"/>
                    </a:cxn>
                    <a:cxn ang="0">
                      <a:pos x="T2" y="T3"/>
                    </a:cxn>
                    <a:cxn ang="0">
                      <a:pos x="T4" y="T5"/>
                    </a:cxn>
                    <a:cxn ang="0">
                      <a:pos x="T6" y="T7"/>
                    </a:cxn>
                    <a:cxn ang="0">
                      <a:pos x="T8" y="T9"/>
                    </a:cxn>
                  </a:cxnLst>
                  <a:rect l="0" t="0" r="r" b="b"/>
                  <a:pathLst>
                    <a:path w="35" h="10">
                      <a:moveTo>
                        <a:pt x="35" y="6"/>
                      </a:moveTo>
                      <a:lnTo>
                        <a:pt x="17" y="10"/>
                      </a:lnTo>
                      <a:lnTo>
                        <a:pt x="0" y="3"/>
                      </a:lnTo>
                      <a:lnTo>
                        <a:pt x="18" y="0"/>
                      </a:lnTo>
                      <a:lnTo>
                        <a:pt x="35" y="6"/>
                      </a:lnTo>
                      <a:close/>
                    </a:path>
                  </a:pathLst>
                </a:custGeom>
                <a:solidFill>
                  <a:srgbClr val="85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5" name="Freeform 100"/>
                <p:cNvSpPr>
                  <a:spLocks/>
                </p:cNvSpPr>
                <p:nvPr/>
              </p:nvSpPr>
              <p:spPr bwMode="auto">
                <a:xfrm>
                  <a:off x="4044" y="3343"/>
                  <a:ext cx="53" cy="30"/>
                </a:xfrm>
                <a:custGeom>
                  <a:avLst/>
                  <a:gdLst>
                    <a:gd name="T0" fmla="*/ 82 w 84"/>
                    <a:gd name="T1" fmla="*/ 16 h 48"/>
                    <a:gd name="T2" fmla="*/ 54 w 84"/>
                    <a:gd name="T3" fmla="*/ 7 h 48"/>
                    <a:gd name="T4" fmla="*/ 5 w 84"/>
                    <a:gd name="T5" fmla="*/ 0 h 48"/>
                    <a:gd name="T6" fmla="*/ 0 w 84"/>
                    <a:gd name="T7" fmla="*/ 39 h 48"/>
                    <a:gd name="T8" fmla="*/ 46 w 84"/>
                    <a:gd name="T9" fmla="*/ 23 h 48"/>
                    <a:gd name="T10" fmla="*/ 58 w 84"/>
                    <a:gd name="T11" fmla="*/ 25 h 48"/>
                    <a:gd name="T12" fmla="*/ 82 w 84"/>
                    <a:gd name="T13" fmla="*/ 16 h 48"/>
                  </a:gdLst>
                  <a:ahLst/>
                  <a:cxnLst>
                    <a:cxn ang="0">
                      <a:pos x="T0" y="T1"/>
                    </a:cxn>
                    <a:cxn ang="0">
                      <a:pos x="T2" y="T3"/>
                    </a:cxn>
                    <a:cxn ang="0">
                      <a:pos x="T4" y="T5"/>
                    </a:cxn>
                    <a:cxn ang="0">
                      <a:pos x="T6" y="T7"/>
                    </a:cxn>
                    <a:cxn ang="0">
                      <a:pos x="T8" y="T9"/>
                    </a:cxn>
                    <a:cxn ang="0">
                      <a:pos x="T10" y="T11"/>
                    </a:cxn>
                    <a:cxn ang="0">
                      <a:pos x="T12" y="T13"/>
                    </a:cxn>
                  </a:cxnLst>
                  <a:rect l="0" t="0" r="r" b="b"/>
                  <a:pathLst>
                    <a:path w="84" h="48">
                      <a:moveTo>
                        <a:pt x="82" y="16"/>
                      </a:moveTo>
                      <a:cubicBezTo>
                        <a:pt x="65" y="13"/>
                        <a:pt x="54" y="7"/>
                        <a:pt x="54" y="7"/>
                      </a:cubicBezTo>
                      <a:cubicBezTo>
                        <a:pt x="5" y="0"/>
                        <a:pt x="5" y="0"/>
                        <a:pt x="5" y="0"/>
                      </a:cubicBezTo>
                      <a:cubicBezTo>
                        <a:pt x="0" y="39"/>
                        <a:pt x="0" y="39"/>
                        <a:pt x="0" y="39"/>
                      </a:cubicBezTo>
                      <a:cubicBezTo>
                        <a:pt x="45" y="48"/>
                        <a:pt x="44" y="23"/>
                        <a:pt x="46" y="23"/>
                      </a:cubicBezTo>
                      <a:cubicBezTo>
                        <a:pt x="47" y="22"/>
                        <a:pt x="53" y="23"/>
                        <a:pt x="58" y="25"/>
                      </a:cubicBezTo>
                      <a:cubicBezTo>
                        <a:pt x="70" y="34"/>
                        <a:pt x="84" y="24"/>
                        <a:pt x="82" y="16"/>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6" name="Freeform 101"/>
                <p:cNvSpPr>
                  <a:spLocks/>
                </p:cNvSpPr>
                <p:nvPr/>
              </p:nvSpPr>
              <p:spPr bwMode="auto">
                <a:xfrm>
                  <a:off x="3894" y="3276"/>
                  <a:ext cx="158" cy="99"/>
                </a:xfrm>
                <a:custGeom>
                  <a:avLst/>
                  <a:gdLst>
                    <a:gd name="T0" fmla="*/ 0 w 250"/>
                    <a:gd name="T1" fmla="*/ 79 h 157"/>
                    <a:gd name="T2" fmla="*/ 33 w 250"/>
                    <a:gd name="T3" fmla="*/ 0 h 157"/>
                    <a:gd name="T4" fmla="*/ 139 w 250"/>
                    <a:gd name="T5" fmla="*/ 87 h 157"/>
                    <a:gd name="T6" fmla="*/ 250 w 250"/>
                    <a:gd name="T7" fmla="*/ 100 h 157"/>
                    <a:gd name="T8" fmla="*/ 242 w 250"/>
                    <a:gd name="T9" fmla="*/ 157 h 157"/>
                    <a:gd name="T10" fmla="*/ 123 w 250"/>
                    <a:gd name="T11" fmla="*/ 142 h 157"/>
                    <a:gd name="T12" fmla="*/ 0 w 250"/>
                    <a:gd name="T13" fmla="*/ 79 h 157"/>
                  </a:gdLst>
                  <a:ahLst/>
                  <a:cxnLst>
                    <a:cxn ang="0">
                      <a:pos x="T0" y="T1"/>
                    </a:cxn>
                    <a:cxn ang="0">
                      <a:pos x="T2" y="T3"/>
                    </a:cxn>
                    <a:cxn ang="0">
                      <a:pos x="T4" y="T5"/>
                    </a:cxn>
                    <a:cxn ang="0">
                      <a:pos x="T6" y="T7"/>
                    </a:cxn>
                    <a:cxn ang="0">
                      <a:pos x="T8" y="T9"/>
                    </a:cxn>
                    <a:cxn ang="0">
                      <a:pos x="T10" y="T11"/>
                    </a:cxn>
                    <a:cxn ang="0">
                      <a:pos x="T12" y="T13"/>
                    </a:cxn>
                  </a:cxnLst>
                  <a:rect l="0" t="0" r="r" b="b"/>
                  <a:pathLst>
                    <a:path w="250" h="157">
                      <a:moveTo>
                        <a:pt x="0" y="79"/>
                      </a:moveTo>
                      <a:cubicBezTo>
                        <a:pt x="33" y="0"/>
                        <a:pt x="33" y="0"/>
                        <a:pt x="33" y="0"/>
                      </a:cubicBezTo>
                      <a:cubicBezTo>
                        <a:pt x="139" y="87"/>
                        <a:pt x="139" y="87"/>
                        <a:pt x="139" y="87"/>
                      </a:cubicBezTo>
                      <a:cubicBezTo>
                        <a:pt x="250" y="100"/>
                        <a:pt x="250" y="100"/>
                        <a:pt x="250" y="100"/>
                      </a:cubicBezTo>
                      <a:cubicBezTo>
                        <a:pt x="242" y="157"/>
                        <a:pt x="242" y="157"/>
                        <a:pt x="242" y="157"/>
                      </a:cubicBezTo>
                      <a:cubicBezTo>
                        <a:pt x="123" y="142"/>
                        <a:pt x="123" y="142"/>
                        <a:pt x="123" y="142"/>
                      </a:cubicBezTo>
                      <a:cubicBezTo>
                        <a:pt x="118" y="142"/>
                        <a:pt x="0" y="79"/>
                        <a:pt x="0" y="79"/>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7" name="Freeform 102"/>
                <p:cNvSpPr>
                  <a:spLocks/>
                </p:cNvSpPr>
                <p:nvPr/>
              </p:nvSpPr>
              <p:spPr bwMode="auto">
                <a:xfrm>
                  <a:off x="3914" y="3276"/>
                  <a:ext cx="138" cy="70"/>
                </a:xfrm>
                <a:custGeom>
                  <a:avLst/>
                  <a:gdLst>
                    <a:gd name="T0" fmla="*/ 1 w 138"/>
                    <a:gd name="T1" fmla="*/ 0 h 70"/>
                    <a:gd name="T2" fmla="*/ 1 w 138"/>
                    <a:gd name="T3" fmla="*/ 0 h 70"/>
                    <a:gd name="T4" fmla="*/ 0 w 138"/>
                    <a:gd name="T5" fmla="*/ 17 h 70"/>
                    <a:gd name="T6" fmla="*/ 67 w 138"/>
                    <a:gd name="T7" fmla="*/ 62 h 70"/>
                    <a:gd name="T8" fmla="*/ 137 w 138"/>
                    <a:gd name="T9" fmla="*/ 70 h 70"/>
                    <a:gd name="T10" fmla="*/ 138 w 138"/>
                    <a:gd name="T11" fmla="*/ 63 h 70"/>
                    <a:gd name="T12" fmla="*/ 68 w 138"/>
                    <a:gd name="T13" fmla="*/ 55 h 70"/>
                    <a:gd name="T14" fmla="*/ 1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1" y="0"/>
                      </a:moveTo>
                      <a:lnTo>
                        <a:pt x="1" y="0"/>
                      </a:lnTo>
                      <a:lnTo>
                        <a:pt x="0" y="17"/>
                      </a:lnTo>
                      <a:lnTo>
                        <a:pt x="67" y="62"/>
                      </a:lnTo>
                      <a:lnTo>
                        <a:pt x="137" y="70"/>
                      </a:lnTo>
                      <a:lnTo>
                        <a:pt x="138" y="63"/>
                      </a:lnTo>
                      <a:lnTo>
                        <a:pt x="68" y="55"/>
                      </a:lnTo>
                      <a:lnTo>
                        <a:pt x="1" y="0"/>
                      </a:lnTo>
                      <a:close/>
                    </a:path>
                  </a:pathLst>
                </a:custGeom>
                <a:solidFill>
                  <a:srgbClr val="5B4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8" name="Freeform 103"/>
                <p:cNvSpPr>
                  <a:spLocks/>
                </p:cNvSpPr>
                <p:nvPr/>
              </p:nvSpPr>
              <p:spPr bwMode="auto">
                <a:xfrm>
                  <a:off x="3914" y="3276"/>
                  <a:ext cx="138" cy="70"/>
                </a:xfrm>
                <a:custGeom>
                  <a:avLst/>
                  <a:gdLst>
                    <a:gd name="T0" fmla="*/ 1 w 138"/>
                    <a:gd name="T1" fmla="*/ 0 h 70"/>
                    <a:gd name="T2" fmla="*/ 1 w 138"/>
                    <a:gd name="T3" fmla="*/ 0 h 70"/>
                    <a:gd name="T4" fmla="*/ 0 w 138"/>
                    <a:gd name="T5" fmla="*/ 17 h 70"/>
                    <a:gd name="T6" fmla="*/ 67 w 138"/>
                    <a:gd name="T7" fmla="*/ 62 h 70"/>
                    <a:gd name="T8" fmla="*/ 137 w 138"/>
                    <a:gd name="T9" fmla="*/ 70 h 70"/>
                    <a:gd name="T10" fmla="*/ 138 w 138"/>
                    <a:gd name="T11" fmla="*/ 63 h 70"/>
                    <a:gd name="T12" fmla="*/ 68 w 138"/>
                    <a:gd name="T13" fmla="*/ 55 h 70"/>
                    <a:gd name="T14" fmla="*/ 1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1" y="0"/>
                      </a:moveTo>
                      <a:lnTo>
                        <a:pt x="1" y="0"/>
                      </a:lnTo>
                      <a:lnTo>
                        <a:pt x="0" y="17"/>
                      </a:lnTo>
                      <a:lnTo>
                        <a:pt x="67" y="62"/>
                      </a:lnTo>
                      <a:lnTo>
                        <a:pt x="137" y="70"/>
                      </a:lnTo>
                      <a:lnTo>
                        <a:pt x="138" y="63"/>
                      </a:lnTo>
                      <a:lnTo>
                        <a:pt x="68" y="55"/>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49" name="Oval 104"/>
                <p:cNvSpPr>
                  <a:spLocks noChangeArrowheads="1"/>
                </p:cNvSpPr>
                <p:nvPr/>
              </p:nvSpPr>
              <p:spPr bwMode="auto">
                <a:xfrm>
                  <a:off x="3822" y="3111"/>
                  <a:ext cx="60" cy="60"/>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0" name="Freeform 108"/>
                <p:cNvSpPr>
                  <a:spLocks/>
                </p:cNvSpPr>
                <p:nvPr/>
              </p:nvSpPr>
              <p:spPr bwMode="auto">
                <a:xfrm>
                  <a:off x="3904" y="3523"/>
                  <a:ext cx="20" cy="150"/>
                </a:xfrm>
                <a:custGeom>
                  <a:avLst/>
                  <a:gdLst>
                    <a:gd name="T0" fmla="*/ 16 w 31"/>
                    <a:gd name="T1" fmla="*/ 238 h 238"/>
                    <a:gd name="T2" fmla="*/ 0 w 31"/>
                    <a:gd name="T3" fmla="*/ 223 h 238"/>
                    <a:gd name="T4" fmla="*/ 0 w 31"/>
                    <a:gd name="T5" fmla="*/ 16 h 238"/>
                    <a:gd name="T6" fmla="*/ 16 w 31"/>
                    <a:gd name="T7" fmla="*/ 0 h 238"/>
                    <a:gd name="T8" fmla="*/ 31 w 31"/>
                    <a:gd name="T9" fmla="*/ 16 h 238"/>
                    <a:gd name="T10" fmla="*/ 31 w 31"/>
                    <a:gd name="T11" fmla="*/ 223 h 238"/>
                    <a:gd name="T12" fmla="*/ 16 w 31"/>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31" h="238">
                      <a:moveTo>
                        <a:pt x="16" y="238"/>
                      </a:moveTo>
                      <a:cubicBezTo>
                        <a:pt x="7" y="238"/>
                        <a:pt x="0" y="231"/>
                        <a:pt x="0" y="223"/>
                      </a:cubicBezTo>
                      <a:cubicBezTo>
                        <a:pt x="0" y="16"/>
                        <a:pt x="0" y="16"/>
                        <a:pt x="0" y="16"/>
                      </a:cubicBezTo>
                      <a:cubicBezTo>
                        <a:pt x="0" y="7"/>
                        <a:pt x="7" y="0"/>
                        <a:pt x="16" y="0"/>
                      </a:cubicBezTo>
                      <a:cubicBezTo>
                        <a:pt x="24" y="0"/>
                        <a:pt x="31" y="7"/>
                        <a:pt x="31" y="16"/>
                      </a:cubicBezTo>
                      <a:cubicBezTo>
                        <a:pt x="31" y="223"/>
                        <a:pt x="31" y="223"/>
                        <a:pt x="31" y="223"/>
                      </a:cubicBezTo>
                      <a:cubicBezTo>
                        <a:pt x="31" y="231"/>
                        <a:pt x="24" y="238"/>
                        <a:pt x="16" y="238"/>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1" name="Freeform 109"/>
                <p:cNvSpPr>
                  <a:spLocks/>
                </p:cNvSpPr>
                <p:nvPr/>
              </p:nvSpPr>
              <p:spPr bwMode="auto">
                <a:xfrm>
                  <a:off x="3848" y="3642"/>
                  <a:ext cx="133" cy="46"/>
                </a:xfrm>
                <a:custGeom>
                  <a:avLst/>
                  <a:gdLst>
                    <a:gd name="T0" fmla="*/ 192 w 210"/>
                    <a:gd name="T1" fmla="*/ 70 h 72"/>
                    <a:gd name="T2" fmla="*/ 181 w 210"/>
                    <a:gd name="T3" fmla="*/ 65 h 72"/>
                    <a:gd name="T4" fmla="*/ 105 w 210"/>
                    <a:gd name="T5" fmla="*/ 31 h 72"/>
                    <a:gd name="T6" fmla="*/ 29 w 210"/>
                    <a:gd name="T7" fmla="*/ 65 h 72"/>
                    <a:gd name="T8" fmla="*/ 7 w 210"/>
                    <a:gd name="T9" fmla="*/ 66 h 72"/>
                    <a:gd name="T10" fmla="*/ 6 w 210"/>
                    <a:gd name="T11" fmla="*/ 44 h 72"/>
                    <a:gd name="T12" fmla="*/ 105 w 210"/>
                    <a:gd name="T13" fmla="*/ 0 h 72"/>
                    <a:gd name="T14" fmla="*/ 204 w 210"/>
                    <a:gd name="T15" fmla="*/ 44 h 72"/>
                    <a:gd name="T16" fmla="*/ 203 w 210"/>
                    <a:gd name="T17" fmla="*/ 66 h 72"/>
                    <a:gd name="T18" fmla="*/ 192 w 210"/>
                    <a:gd name="T19"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72">
                      <a:moveTo>
                        <a:pt x="192" y="70"/>
                      </a:moveTo>
                      <a:cubicBezTo>
                        <a:pt x="188" y="70"/>
                        <a:pt x="184" y="68"/>
                        <a:pt x="181" y="65"/>
                      </a:cubicBezTo>
                      <a:cubicBezTo>
                        <a:pt x="161" y="44"/>
                        <a:pt x="134" y="31"/>
                        <a:pt x="105" y="31"/>
                      </a:cubicBezTo>
                      <a:cubicBezTo>
                        <a:pt x="76" y="31"/>
                        <a:pt x="48" y="44"/>
                        <a:pt x="29" y="65"/>
                      </a:cubicBezTo>
                      <a:cubicBezTo>
                        <a:pt x="23" y="71"/>
                        <a:pt x="13" y="72"/>
                        <a:pt x="7" y="66"/>
                      </a:cubicBezTo>
                      <a:cubicBezTo>
                        <a:pt x="0" y="60"/>
                        <a:pt x="0" y="51"/>
                        <a:pt x="6" y="44"/>
                      </a:cubicBezTo>
                      <a:cubicBezTo>
                        <a:pt x="31" y="16"/>
                        <a:pt x="67" y="0"/>
                        <a:pt x="105" y="0"/>
                      </a:cubicBezTo>
                      <a:cubicBezTo>
                        <a:pt x="143" y="0"/>
                        <a:pt x="179" y="16"/>
                        <a:pt x="204" y="44"/>
                      </a:cubicBezTo>
                      <a:cubicBezTo>
                        <a:pt x="210" y="51"/>
                        <a:pt x="209" y="60"/>
                        <a:pt x="203" y="66"/>
                      </a:cubicBezTo>
                      <a:cubicBezTo>
                        <a:pt x="200" y="69"/>
                        <a:pt x="196" y="70"/>
                        <a:pt x="192" y="7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2" name="Oval 110"/>
                <p:cNvSpPr>
                  <a:spLocks noChangeArrowheads="1"/>
                </p:cNvSpPr>
                <p:nvPr/>
              </p:nvSpPr>
              <p:spPr bwMode="auto">
                <a:xfrm>
                  <a:off x="3848" y="3682"/>
                  <a:ext cx="21" cy="22"/>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3" name="Oval 111"/>
                <p:cNvSpPr>
                  <a:spLocks noChangeArrowheads="1"/>
                </p:cNvSpPr>
                <p:nvPr/>
              </p:nvSpPr>
              <p:spPr bwMode="auto">
                <a:xfrm>
                  <a:off x="3958" y="3682"/>
                  <a:ext cx="23" cy="22"/>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4" name="Freeform 112"/>
                <p:cNvSpPr>
                  <a:spLocks/>
                </p:cNvSpPr>
                <p:nvPr/>
              </p:nvSpPr>
              <p:spPr bwMode="auto">
                <a:xfrm>
                  <a:off x="3818" y="3501"/>
                  <a:ext cx="194" cy="27"/>
                </a:xfrm>
                <a:custGeom>
                  <a:avLst/>
                  <a:gdLst>
                    <a:gd name="T0" fmla="*/ 285 w 306"/>
                    <a:gd name="T1" fmla="*/ 43 h 43"/>
                    <a:gd name="T2" fmla="*/ 22 w 306"/>
                    <a:gd name="T3" fmla="*/ 43 h 43"/>
                    <a:gd name="T4" fmla="*/ 0 w 306"/>
                    <a:gd name="T5" fmla="*/ 22 h 43"/>
                    <a:gd name="T6" fmla="*/ 22 w 306"/>
                    <a:gd name="T7" fmla="*/ 0 h 43"/>
                    <a:gd name="T8" fmla="*/ 285 w 306"/>
                    <a:gd name="T9" fmla="*/ 0 h 43"/>
                    <a:gd name="T10" fmla="*/ 306 w 306"/>
                    <a:gd name="T11" fmla="*/ 22 h 43"/>
                    <a:gd name="T12" fmla="*/ 285 w 306"/>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6" h="43">
                      <a:moveTo>
                        <a:pt x="285" y="43"/>
                      </a:moveTo>
                      <a:cubicBezTo>
                        <a:pt x="22" y="43"/>
                        <a:pt x="22" y="43"/>
                        <a:pt x="22" y="43"/>
                      </a:cubicBezTo>
                      <a:cubicBezTo>
                        <a:pt x="10" y="43"/>
                        <a:pt x="0" y="33"/>
                        <a:pt x="0" y="22"/>
                      </a:cubicBezTo>
                      <a:cubicBezTo>
                        <a:pt x="0" y="10"/>
                        <a:pt x="10" y="0"/>
                        <a:pt x="22" y="0"/>
                      </a:cubicBezTo>
                      <a:cubicBezTo>
                        <a:pt x="285" y="0"/>
                        <a:pt x="285" y="0"/>
                        <a:pt x="285" y="0"/>
                      </a:cubicBezTo>
                      <a:cubicBezTo>
                        <a:pt x="296" y="0"/>
                        <a:pt x="306" y="10"/>
                        <a:pt x="306" y="22"/>
                      </a:cubicBezTo>
                      <a:cubicBezTo>
                        <a:pt x="306" y="33"/>
                        <a:pt x="296" y="43"/>
                        <a:pt x="285" y="4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5" name="Freeform 113"/>
                <p:cNvSpPr>
                  <a:spLocks/>
                </p:cNvSpPr>
                <p:nvPr/>
              </p:nvSpPr>
              <p:spPr bwMode="auto">
                <a:xfrm>
                  <a:off x="3818" y="3501"/>
                  <a:ext cx="23" cy="27"/>
                </a:xfrm>
                <a:custGeom>
                  <a:avLst/>
                  <a:gdLst>
                    <a:gd name="T0" fmla="*/ 16 w 37"/>
                    <a:gd name="T1" fmla="*/ 22 h 43"/>
                    <a:gd name="T2" fmla="*/ 37 w 37"/>
                    <a:gd name="T3" fmla="*/ 0 h 43"/>
                    <a:gd name="T4" fmla="*/ 22 w 37"/>
                    <a:gd name="T5" fmla="*/ 0 h 43"/>
                    <a:gd name="T6" fmla="*/ 0 w 37"/>
                    <a:gd name="T7" fmla="*/ 22 h 43"/>
                    <a:gd name="T8" fmla="*/ 22 w 37"/>
                    <a:gd name="T9" fmla="*/ 43 h 43"/>
                    <a:gd name="T10" fmla="*/ 37 w 37"/>
                    <a:gd name="T11" fmla="*/ 43 h 43"/>
                    <a:gd name="T12" fmla="*/ 16 w 37"/>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37" h="43">
                      <a:moveTo>
                        <a:pt x="16" y="22"/>
                      </a:moveTo>
                      <a:cubicBezTo>
                        <a:pt x="16" y="10"/>
                        <a:pt x="25" y="0"/>
                        <a:pt x="37" y="0"/>
                      </a:cubicBezTo>
                      <a:cubicBezTo>
                        <a:pt x="22" y="0"/>
                        <a:pt x="22" y="0"/>
                        <a:pt x="22" y="0"/>
                      </a:cubicBezTo>
                      <a:cubicBezTo>
                        <a:pt x="10" y="0"/>
                        <a:pt x="0" y="10"/>
                        <a:pt x="0" y="22"/>
                      </a:cubicBezTo>
                      <a:cubicBezTo>
                        <a:pt x="0" y="33"/>
                        <a:pt x="10" y="43"/>
                        <a:pt x="22" y="43"/>
                      </a:cubicBezTo>
                      <a:cubicBezTo>
                        <a:pt x="37" y="43"/>
                        <a:pt x="37" y="43"/>
                        <a:pt x="37" y="43"/>
                      </a:cubicBezTo>
                      <a:cubicBezTo>
                        <a:pt x="25" y="43"/>
                        <a:pt x="16" y="33"/>
                        <a:pt x="16" y="2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6" name="Freeform 114"/>
                <p:cNvSpPr>
                  <a:spLocks/>
                </p:cNvSpPr>
                <p:nvPr/>
              </p:nvSpPr>
              <p:spPr bwMode="auto">
                <a:xfrm>
                  <a:off x="3804" y="3327"/>
                  <a:ext cx="119" cy="101"/>
                </a:xfrm>
                <a:custGeom>
                  <a:avLst/>
                  <a:gdLst>
                    <a:gd name="T0" fmla="*/ 32 w 188"/>
                    <a:gd name="T1" fmla="*/ 0 h 159"/>
                    <a:gd name="T2" fmla="*/ 0 w 188"/>
                    <a:gd name="T3" fmla="*/ 32 h 159"/>
                    <a:gd name="T4" fmla="*/ 0 w 188"/>
                    <a:gd name="T5" fmla="*/ 127 h 159"/>
                    <a:gd name="T6" fmla="*/ 32 w 188"/>
                    <a:gd name="T7" fmla="*/ 159 h 159"/>
                    <a:gd name="T8" fmla="*/ 156 w 188"/>
                    <a:gd name="T9" fmla="*/ 159 h 159"/>
                    <a:gd name="T10" fmla="*/ 188 w 188"/>
                    <a:gd name="T11" fmla="*/ 127 h 159"/>
                    <a:gd name="T12" fmla="*/ 188 w 188"/>
                    <a:gd name="T13" fmla="*/ 32 h 159"/>
                    <a:gd name="T14" fmla="*/ 156 w 188"/>
                    <a:gd name="T15" fmla="*/ 0 h 159"/>
                    <a:gd name="T16" fmla="*/ 32 w 18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59">
                      <a:moveTo>
                        <a:pt x="32" y="0"/>
                      </a:moveTo>
                      <a:cubicBezTo>
                        <a:pt x="14" y="0"/>
                        <a:pt x="0" y="14"/>
                        <a:pt x="0" y="32"/>
                      </a:cubicBezTo>
                      <a:cubicBezTo>
                        <a:pt x="0" y="127"/>
                        <a:pt x="0" y="127"/>
                        <a:pt x="0" y="127"/>
                      </a:cubicBezTo>
                      <a:cubicBezTo>
                        <a:pt x="0" y="144"/>
                        <a:pt x="14" y="159"/>
                        <a:pt x="32" y="159"/>
                      </a:cubicBezTo>
                      <a:cubicBezTo>
                        <a:pt x="156" y="159"/>
                        <a:pt x="156" y="159"/>
                        <a:pt x="156" y="159"/>
                      </a:cubicBezTo>
                      <a:cubicBezTo>
                        <a:pt x="173" y="159"/>
                        <a:pt x="188" y="144"/>
                        <a:pt x="188" y="127"/>
                      </a:cubicBezTo>
                      <a:cubicBezTo>
                        <a:pt x="188" y="32"/>
                        <a:pt x="188" y="32"/>
                        <a:pt x="188" y="32"/>
                      </a:cubicBezTo>
                      <a:cubicBezTo>
                        <a:pt x="188" y="14"/>
                        <a:pt x="173" y="0"/>
                        <a:pt x="156" y="0"/>
                      </a:cubicBezTo>
                      <a:lnTo>
                        <a:pt x="32"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7" name="Freeform 115"/>
                <p:cNvSpPr>
                  <a:spLocks/>
                </p:cNvSpPr>
                <p:nvPr/>
              </p:nvSpPr>
              <p:spPr bwMode="auto">
                <a:xfrm>
                  <a:off x="3804" y="3327"/>
                  <a:ext cx="27" cy="101"/>
                </a:xfrm>
                <a:custGeom>
                  <a:avLst/>
                  <a:gdLst>
                    <a:gd name="T0" fmla="*/ 11 w 43"/>
                    <a:gd name="T1" fmla="*/ 127 h 159"/>
                    <a:gd name="T2" fmla="*/ 11 w 43"/>
                    <a:gd name="T3" fmla="*/ 32 h 159"/>
                    <a:gd name="T4" fmla="*/ 43 w 43"/>
                    <a:gd name="T5" fmla="*/ 0 h 159"/>
                    <a:gd name="T6" fmla="*/ 32 w 43"/>
                    <a:gd name="T7" fmla="*/ 0 h 159"/>
                    <a:gd name="T8" fmla="*/ 0 w 43"/>
                    <a:gd name="T9" fmla="*/ 32 h 159"/>
                    <a:gd name="T10" fmla="*/ 0 w 43"/>
                    <a:gd name="T11" fmla="*/ 127 h 159"/>
                    <a:gd name="T12" fmla="*/ 32 w 43"/>
                    <a:gd name="T13" fmla="*/ 159 h 159"/>
                    <a:gd name="T14" fmla="*/ 43 w 43"/>
                    <a:gd name="T15" fmla="*/ 159 h 159"/>
                    <a:gd name="T16" fmla="*/ 11 w 43"/>
                    <a:gd name="T17" fmla="*/ 12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9">
                      <a:moveTo>
                        <a:pt x="11" y="127"/>
                      </a:moveTo>
                      <a:cubicBezTo>
                        <a:pt x="11" y="32"/>
                        <a:pt x="11" y="32"/>
                        <a:pt x="11" y="32"/>
                      </a:cubicBezTo>
                      <a:cubicBezTo>
                        <a:pt x="11" y="14"/>
                        <a:pt x="26" y="0"/>
                        <a:pt x="43" y="0"/>
                      </a:cubicBezTo>
                      <a:cubicBezTo>
                        <a:pt x="32" y="0"/>
                        <a:pt x="32" y="0"/>
                        <a:pt x="32" y="0"/>
                      </a:cubicBezTo>
                      <a:cubicBezTo>
                        <a:pt x="14" y="0"/>
                        <a:pt x="0" y="14"/>
                        <a:pt x="0" y="32"/>
                      </a:cubicBezTo>
                      <a:cubicBezTo>
                        <a:pt x="0" y="127"/>
                        <a:pt x="0" y="127"/>
                        <a:pt x="0" y="127"/>
                      </a:cubicBezTo>
                      <a:cubicBezTo>
                        <a:pt x="0" y="144"/>
                        <a:pt x="14" y="159"/>
                        <a:pt x="32" y="159"/>
                      </a:cubicBezTo>
                      <a:cubicBezTo>
                        <a:pt x="43" y="159"/>
                        <a:pt x="43" y="159"/>
                        <a:pt x="43" y="159"/>
                      </a:cubicBezTo>
                      <a:cubicBezTo>
                        <a:pt x="26" y="159"/>
                        <a:pt x="11" y="144"/>
                        <a:pt x="11" y="12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8" name="Freeform 116"/>
                <p:cNvSpPr>
                  <a:spLocks/>
                </p:cNvSpPr>
                <p:nvPr/>
              </p:nvSpPr>
              <p:spPr bwMode="auto">
                <a:xfrm>
                  <a:off x="3822" y="3273"/>
                  <a:ext cx="137" cy="182"/>
                </a:xfrm>
                <a:custGeom>
                  <a:avLst/>
                  <a:gdLst>
                    <a:gd name="T0" fmla="*/ 120 w 216"/>
                    <a:gd name="T1" fmla="*/ 0 h 289"/>
                    <a:gd name="T2" fmla="*/ 112 w 216"/>
                    <a:gd name="T3" fmla="*/ 0 h 289"/>
                    <a:gd name="T4" fmla="*/ 100 w 216"/>
                    <a:gd name="T5" fmla="*/ 0 h 289"/>
                    <a:gd name="T6" fmla="*/ 4 w 216"/>
                    <a:gd name="T7" fmla="*/ 98 h 289"/>
                    <a:gd name="T8" fmla="*/ 4 w 216"/>
                    <a:gd name="T9" fmla="*/ 289 h 289"/>
                    <a:gd name="T10" fmla="*/ 216 w 216"/>
                    <a:gd name="T11" fmla="*/ 289 h 289"/>
                    <a:gd name="T12" fmla="*/ 216 w 216"/>
                    <a:gd name="T13" fmla="*/ 84 h 289"/>
                    <a:gd name="T14" fmla="*/ 120 w 216"/>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89">
                      <a:moveTo>
                        <a:pt x="120" y="0"/>
                      </a:moveTo>
                      <a:cubicBezTo>
                        <a:pt x="120" y="0"/>
                        <a:pt x="113" y="0"/>
                        <a:pt x="112" y="0"/>
                      </a:cubicBezTo>
                      <a:cubicBezTo>
                        <a:pt x="107" y="0"/>
                        <a:pt x="100" y="0"/>
                        <a:pt x="100" y="0"/>
                      </a:cubicBezTo>
                      <a:cubicBezTo>
                        <a:pt x="0" y="6"/>
                        <a:pt x="4" y="98"/>
                        <a:pt x="4" y="98"/>
                      </a:cubicBezTo>
                      <a:cubicBezTo>
                        <a:pt x="4" y="289"/>
                        <a:pt x="4" y="289"/>
                        <a:pt x="4" y="289"/>
                      </a:cubicBezTo>
                      <a:cubicBezTo>
                        <a:pt x="216" y="289"/>
                        <a:pt x="216" y="289"/>
                        <a:pt x="216" y="289"/>
                      </a:cubicBezTo>
                      <a:cubicBezTo>
                        <a:pt x="216" y="84"/>
                        <a:pt x="216" y="84"/>
                        <a:pt x="216" y="84"/>
                      </a:cubicBezTo>
                      <a:cubicBezTo>
                        <a:pt x="216" y="84"/>
                        <a:pt x="205" y="9"/>
                        <a:pt x="120"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9" name="Freeform 117"/>
                <p:cNvSpPr>
                  <a:spLocks/>
                </p:cNvSpPr>
                <p:nvPr/>
              </p:nvSpPr>
              <p:spPr bwMode="auto">
                <a:xfrm>
                  <a:off x="3887" y="3273"/>
                  <a:ext cx="72" cy="182"/>
                </a:xfrm>
                <a:custGeom>
                  <a:avLst/>
                  <a:gdLst>
                    <a:gd name="T0" fmla="*/ 17 w 113"/>
                    <a:gd name="T1" fmla="*/ 0 h 289"/>
                    <a:gd name="T2" fmla="*/ 9 w 113"/>
                    <a:gd name="T3" fmla="*/ 0 h 289"/>
                    <a:gd name="T4" fmla="*/ 0 w 113"/>
                    <a:gd name="T5" fmla="*/ 0 h 289"/>
                    <a:gd name="T6" fmla="*/ 2 w 113"/>
                    <a:gd name="T7" fmla="*/ 0 h 289"/>
                    <a:gd name="T8" fmla="*/ 99 w 113"/>
                    <a:gd name="T9" fmla="*/ 98 h 289"/>
                    <a:gd name="T10" fmla="*/ 99 w 113"/>
                    <a:gd name="T11" fmla="*/ 289 h 289"/>
                    <a:gd name="T12" fmla="*/ 113 w 113"/>
                    <a:gd name="T13" fmla="*/ 289 h 289"/>
                    <a:gd name="T14" fmla="*/ 113 w 113"/>
                    <a:gd name="T15" fmla="*/ 84 h 289"/>
                    <a:gd name="T16" fmla="*/ 17 w 113"/>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89">
                      <a:moveTo>
                        <a:pt x="17" y="0"/>
                      </a:moveTo>
                      <a:cubicBezTo>
                        <a:pt x="17" y="0"/>
                        <a:pt x="10" y="0"/>
                        <a:pt x="9" y="0"/>
                      </a:cubicBezTo>
                      <a:cubicBezTo>
                        <a:pt x="6" y="0"/>
                        <a:pt x="2" y="0"/>
                        <a:pt x="0" y="0"/>
                      </a:cubicBezTo>
                      <a:cubicBezTo>
                        <a:pt x="1" y="0"/>
                        <a:pt x="2" y="0"/>
                        <a:pt x="2" y="0"/>
                      </a:cubicBezTo>
                      <a:cubicBezTo>
                        <a:pt x="88" y="9"/>
                        <a:pt x="99" y="98"/>
                        <a:pt x="99" y="98"/>
                      </a:cubicBezTo>
                      <a:cubicBezTo>
                        <a:pt x="99" y="289"/>
                        <a:pt x="99" y="289"/>
                        <a:pt x="99" y="289"/>
                      </a:cubicBezTo>
                      <a:cubicBezTo>
                        <a:pt x="113" y="289"/>
                        <a:pt x="113" y="289"/>
                        <a:pt x="113" y="289"/>
                      </a:cubicBezTo>
                      <a:cubicBezTo>
                        <a:pt x="113" y="84"/>
                        <a:pt x="113" y="84"/>
                        <a:pt x="113" y="84"/>
                      </a:cubicBezTo>
                      <a:cubicBezTo>
                        <a:pt x="113" y="84"/>
                        <a:pt x="102" y="9"/>
                        <a:pt x="17" y="0"/>
                      </a:cubicBezTo>
                      <a:close/>
                    </a:path>
                  </a:pathLst>
                </a:custGeom>
                <a:solidFill>
                  <a:srgbClr val="400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0" name="Freeform 118"/>
                <p:cNvSpPr>
                  <a:spLocks/>
                </p:cNvSpPr>
                <p:nvPr/>
              </p:nvSpPr>
              <p:spPr bwMode="auto">
                <a:xfrm>
                  <a:off x="3884" y="3285"/>
                  <a:ext cx="34" cy="86"/>
                </a:xfrm>
                <a:custGeom>
                  <a:avLst/>
                  <a:gdLst>
                    <a:gd name="T0" fmla="*/ 0 w 34"/>
                    <a:gd name="T1" fmla="*/ 0 h 86"/>
                    <a:gd name="T2" fmla="*/ 34 w 34"/>
                    <a:gd name="T3" fmla="*/ 86 h 86"/>
                    <a:gd name="T4" fmla="*/ 34 w 34"/>
                    <a:gd name="T5" fmla="*/ 0 h 86"/>
                    <a:gd name="T6" fmla="*/ 0 w 34"/>
                    <a:gd name="T7" fmla="*/ 0 h 86"/>
                  </a:gdLst>
                  <a:ahLst/>
                  <a:cxnLst>
                    <a:cxn ang="0">
                      <a:pos x="T0" y="T1"/>
                    </a:cxn>
                    <a:cxn ang="0">
                      <a:pos x="T2" y="T3"/>
                    </a:cxn>
                    <a:cxn ang="0">
                      <a:pos x="T4" y="T5"/>
                    </a:cxn>
                    <a:cxn ang="0">
                      <a:pos x="T6" y="T7"/>
                    </a:cxn>
                  </a:cxnLst>
                  <a:rect l="0" t="0" r="r" b="b"/>
                  <a:pathLst>
                    <a:path w="34" h="86">
                      <a:moveTo>
                        <a:pt x="0" y="0"/>
                      </a:moveTo>
                      <a:lnTo>
                        <a:pt x="34" y="86"/>
                      </a:lnTo>
                      <a:lnTo>
                        <a:pt x="3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1" name="Oval 119"/>
                <p:cNvSpPr>
                  <a:spLocks noChangeArrowheads="1"/>
                </p:cNvSpPr>
                <p:nvPr/>
              </p:nvSpPr>
              <p:spPr bwMode="auto">
                <a:xfrm>
                  <a:off x="3907" y="3304"/>
                  <a:ext cx="6" cy="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2" name="Oval 120"/>
                <p:cNvSpPr>
                  <a:spLocks noChangeArrowheads="1"/>
                </p:cNvSpPr>
                <p:nvPr/>
              </p:nvSpPr>
              <p:spPr bwMode="auto">
                <a:xfrm>
                  <a:off x="3907" y="3317"/>
                  <a:ext cx="6" cy="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3" name="Freeform 121"/>
                <p:cNvSpPr>
                  <a:spLocks/>
                </p:cNvSpPr>
                <p:nvPr/>
              </p:nvSpPr>
              <p:spPr bwMode="auto">
                <a:xfrm>
                  <a:off x="3821" y="3273"/>
                  <a:ext cx="75" cy="182"/>
                </a:xfrm>
                <a:custGeom>
                  <a:avLst/>
                  <a:gdLst>
                    <a:gd name="T0" fmla="*/ 116 w 119"/>
                    <a:gd name="T1" fmla="*/ 0 h 289"/>
                    <a:gd name="T2" fmla="*/ 119 w 119"/>
                    <a:gd name="T3" fmla="*/ 0 h 289"/>
                    <a:gd name="T4" fmla="*/ 114 w 119"/>
                    <a:gd name="T5" fmla="*/ 0 h 289"/>
                    <a:gd name="T6" fmla="*/ 102 w 119"/>
                    <a:gd name="T7" fmla="*/ 0 h 289"/>
                    <a:gd name="T8" fmla="*/ 6 w 119"/>
                    <a:gd name="T9" fmla="*/ 98 h 289"/>
                    <a:gd name="T10" fmla="*/ 6 w 119"/>
                    <a:gd name="T11" fmla="*/ 289 h 289"/>
                    <a:gd name="T12" fmla="*/ 20 w 119"/>
                    <a:gd name="T13" fmla="*/ 289 h 289"/>
                    <a:gd name="T14" fmla="*/ 20 w 119"/>
                    <a:gd name="T15" fmla="*/ 98 h 289"/>
                    <a:gd name="T16" fmla="*/ 116 w 11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89">
                      <a:moveTo>
                        <a:pt x="116" y="0"/>
                      </a:moveTo>
                      <a:cubicBezTo>
                        <a:pt x="116" y="0"/>
                        <a:pt x="118" y="0"/>
                        <a:pt x="119" y="0"/>
                      </a:cubicBezTo>
                      <a:cubicBezTo>
                        <a:pt x="117" y="0"/>
                        <a:pt x="114" y="0"/>
                        <a:pt x="114" y="0"/>
                      </a:cubicBezTo>
                      <a:cubicBezTo>
                        <a:pt x="109" y="0"/>
                        <a:pt x="102" y="0"/>
                        <a:pt x="102" y="0"/>
                      </a:cubicBezTo>
                      <a:cubicBezTo>
                        <a:pt x="0" y="8"/>
                        <a:pt x="6" y="98"/>
                        <a:pt x="6" y="98"/>
                      </a:cubicBezTo>
                      <a:cubicBezTo>
                        <a:pt x="6" y="289"/>
                        <a:pt x="6" y="289"/>
                        <a:pt x="6" y="289"/>
                      </a:cubicBezTo>
                      <a:cubicBezTo>
                        <a:pt x="20" y="289"/>
                        <a:pt x="20" y="289"/>
                        <a:pt x="20" y="289"/>
                      </a:cubicBezTo>
                      <a:cubicBezTo>
                        <a:pt x="20" y="98"/>
                        <a:pt x="20" y="98"/>
                        <a:pt x="20" y="98"/>
                      </a:cubicBezTo>
                      <a:cubicBezTo>
                        <a:pt x="20" y="98"/>
                        <a:pt x="31" y="9"/>
                        <a:pt x="116" y="0"/>
                      </a:cubicBez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4" name="Freeform 122"/>
                <p:cNvSpPr>
                  <a:spLocks/>
                </p:cNvSpPr>
                <p:nvPr/>
              </p:nvSpPr>
              <p:spPr bwMode="auto">
                <a:xfrm>
                  <a:off x="3967" y="3466"/>
                  <a:ext cx="115" cy="183"/>
                </a:xfrm>
                <a:custGeom>
                  <a:avLst/>
                  <a:gdLst>
                    <a:gd name="T0" fmla="*/ 171 w 182"/>
                    <a:gd name="T1" fmla="*/ 291 h 291"/>
                    <a:gd name="T2" fmla="*/ 121 w 182"/>
                    <a:gd name="T3" fmla="*/ 291 h 291"/>
                    <a:gd name="T4" fmla="*/ 107 w 182"/>
                    <a:gd name="T5" fmla="*/ 61 h 291"/>
                    <a:gd name="T6" fmla="*/ 0 w 182"/>
                    <a:gd name="T7" fmla="*/ 61 h 291"/>
                    <a:gd name="T8" fmla="*/ 0 w 182"/>
                    <a:gd name="T9" fmla="*/ 0 h 291"/>
                    <a:gd name="T10" fmla="*/ 152 w 182"/>
                    <a:gd name="T11" fmla="*/ 0 h 291"/>
                    <a:gd name="T12" fmla="*/ 182 w 182"/>
                    <a:gd name="T13" fmla="*/ 30 h 291"/>
                    <a:gd name="T14" fmla="*/ 171 w 182"/>
                    <a:gd name="T15" fmla="*/ 291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91">
                      <a:moveTo>
                        <a:pt x="171" y="291"/>
                      </a:moveTo>
                      <a:cubicBezTo>
                        <a:pt x="121" y="291"/>
                        <a:pt x="121" y="291"/>
                        <a:pt x="121" y="291"/>
                      </a:cubicBezTo>
                      <a:cubicBezTo>
                        <a:pt x="107" y="61"/>
                        <a:pt x="107" y="61"/>
                        <a:pt x="107" y="61"/>
                      </a:cubicBezTo>
                      <a:cubicBezTo>
                        <a:pt x="0" y="61"/>
                        <a:pt x="0" y="61"/>
                        <a:pt x="0" y="61"/>
                      </a:cubicBezTo>
                      <a:cubicBezTo>
                        <a:pt x="0" y="0"/>
                        <a:pt x="0" y="0"/>
                        <a:pt x="0" y="0"/>
                      </a:cubicBezTo>
                      <a:cubicBezTo>
                        <a:pt x="152" y="0"/>
                        <a:pt x="152" y="0"/>
                        <a:pt x="152" y="0"/>
                      </a:cubicBezTo>
                      <a:cubicBezTo>
                        <a:pt x="168" y="0"/>
                        <a:pt x="182" y="14"/>
                        <a:pt x="182" y="30"/>
                      </a:cubicBezTo>
                      <a:lnTo>
                        <a:pt x="171" y="29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5" name="Freeform 123"/>
                <p:cNvSpPr>
                  <a:spLocks/>
                </p:cNvSpPr>
                <p:nvPr/>
              </p:nvSpPr>
              <p:spPr bwMode="auto">
                <a:xfrm>
                  <a:off x="4036" y="3466"/>
                  <a:ext cx="46" cy="26"/>
                </a:xfrm>
                <a:custGeom>
                  <a:avLst/>
                  <a:gdLst>
                    <a:gd name="T0" fmla="*/ 71 w 72"/>
                    <a:gd name="T1" fmla="*/ 41 h 41"/>
                    <a:gd name="T2" fmla="*/ 72 w 72"/>
                    <a:gd name="T3" fmla="*/ 30 h 41"/>
                    <a:gd name="T4" fmla="*/ 42 w 72"/>
                    <a:gd name="T5" fmla="*/ 0 h 41"/>
                    <a:gd name="T6" fmla="*/ 0 w 72"/>
                    <a:gd name="T7" fmla="*/ 0 h 41"/>
                    <a:gd name="T8" fmla="*/ 9 w 72"/>
                    <a:gd name="T9" fmla="*/ 15 h 41"/>
                    <a:gd name="T10" fmla="*/ 42 w 72"/>
                    <a:gd name="T11" fmla="*/ 15 h 41"/>
                    <a:gd name="T12" fmla="*/ 71 w 7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72" h="41">
                      <a:moveTo>
                        <a:pt x="71" y="41"/>
                      </a:moveTo>
                      <a:cubicBezTo>
                        <a:pt x="72" y="30"/>
                        <a:pt x="72" y="30"/>
                        <a:pt x="72" y="30"/>
                      </a:cubicBezTo>
                      <a:cubicBezTo>
                        <a:pt x="72" y="14"/>
                        <a:pt x="58" y="0"/>
                        <a:pt x="42" y="0"/>
                      </a:cubicBezTo>
                      <a:cubicBezTo>
                        <a:pt x="0" y="0"/>
                        <a:pt x="0" y="0"/>
                        <a:pt x="0" y="0"/>
                      </a:cubicBezTo>
                      <a:cubicBezTo>
                        <a:pt x="9" y="15"/>
                        <a:pt x="9" y="15"/>
                        <a:pt x="9" y="15"/>
                      </a:cubicBezTo>
                      <a:cubicBezTo>
                        <a:pt x="42" y="15"/>
                        <a:pt x="42" y="15"/>
                        <a:pt x="42" y="15"/>
                      </a:cubicBezTo>
                      <a:cubicBezTo>
                        <a:pt x="57" y="15"/>
                        <a:pt x="69" y="26"/>
                        <a:pt x="71" y="41"/>
                      </a:cubicBez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6" name="Freeform 124"/>
                <p:cNvSpPr>
                  <a:spLocks/>
                </p:cNvSpPr>
                <p:nvPr/>
              </p:nvSpPr>
              <p:spPr bwMode="auto">
                <a:xfrm>
                  <a:off x="4041" y="3632"/>
                  <a:ext cx="96" cy="47"/>
                </a:xfrm>
                <a:custGeom>
                  <a:avLst/>
                  <a:gdLst>
                    <a:gd name="T0" fmla="*/ 140 w 152"/>
                    <a:gd name="T1" fmla="*/ 36 h 75"/>
                    <a:gd name="T2" fmla="*/ 66 w 152"/>
                    <a:gd name="T3" fmla="*/ 1 h 75"/>
                    <a:gd name="T4" fmla="*/ 66 w 152"/>
                    <a:gd name="T5" fmla="*/ 1 h 75"/>
                    <a:gd name="T6" fmla="*/ 62 w 152"/>
                    <a:gd name="T7" fmla="*/ 0 h 75"/>
                    <a:gd name="T8" fmla="*/ 54 w 152"/>
                    <a:gd name="T9" fmla="*/ 6 h 75"/>
                    <a:gd name="T10" fmla="*/ 54 w 152"/>
                    <a:gd name="T11" fmla="*/ 6 h 75"/>
                    <a:gd name="T12" fmla="*/ 27 w 152"/>
                    <a:gd name="T13" fmla="*/ 25 h 75"/>
                    <a:gd name="T14" fmla="*/ 2 w 152"/>
                    <a:gd name="T15" fmla="*/ 9 h 75"/>
                    <a:gd name="T16" fmla="*/ 1 w 152"/>
                    <a:gd name="T17" fmla="*/ 62 h 75"/>
                    <a:gd name="T18" fmla="*/ 12 w 152"/>
                    <a:gd name="T19" fmla="*/ 72 h 75"/>
                    <a:gd name="T20" fmla="*/ 142 w 152"/>
                    <a:gd name="T21" fmla="*/ 74 h 75"/>
                    <a:gd name="T22" fmla="*/ 150 w 152"/>
                    <a:gd name="T23" fmla="*/ 65 h 75"/>
                    <a:gd name="T24" fmla="*/ 150 w 152"/>
                    <a:gd name="T25" fmla="*/ 48 h 75"/>
                    <a:gd name="T26" fmla="*/ 140 w 152"/>
                    <a:gd name="T2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5">
                      <a:moveTo>
                        <a:pt x="140" y="36"/>
                      </a:moveTo>
                      <a:cubicBezTo>
                        <a:pt x="128" y="29"/>
                        <a:pt x="66" y="1"/>
                        <a:pt x="66" y="1"/>
                      </a:cubicBezTo>
                      <a:cubicBezTo>
                        <a:pt x="66" y="1"/>
                        <a:pt x="66" y="1"/>
                        <a:pt x="66" y="1"/>
                      </a:cubicBezTo>
                      <a:cubicBezTo>
                        <a:pt x="65" y="0"/>
                        <a:pt x="63" y="0"/>
                        <a:pt x="62" y="0"/>
                      </a:cubicBezTo>
                      <a:cubicBezTo>
                        <a:pt x="58" y="0"/>
                        <a:pt x="55" y="2"/>
                        <a:pt x="54" y="6"/>
                      </a:cubicBezTo>
                      <a:cubicBezTo>
                        <a:pt x="54" y="6"/>
                        <a:pt x="54" y="6"/>
                        <a:pt x="54" y="6"/>
                      </a:cubicBezTo>
                      <a:cubicBezTo>
                        <a:pt x="53" y="13"/>
                        <a:pt x="45" y="25"/>
                        <a:pt x="27" y="25"/>
                      </a:cubicBezTo>
                      <a:cubicBezTo>
                        <a:pt x="2" y="9"/>
                        <a:pt x="2" y="9"/>
                        <a:pt x="2" y="9"/>
                      </a:cubicBezTo>
                      <a:cubicBezTo>
                        <a:pt x="1" y="62"/>
                        <a:pt x="1" y="62"/>
                        <a:pt x="1" y="62"/>
                      </a:cubicBezTo>
                      <a:cubicBezTo>
                        <a:pt x="1" y="62"/>
                        <a:pt x="0" y="72"/>
                        <a:pt x="12" y="72"/>
                      </a:cubicBezTo>
                      <a:cubicBezTo>
                        <a:pt x="142" y="74"/>
                        <a:pt x="142" y="74"/>
                        <a:pt x="142" y="74"/>
                      </a:cubicBezTo>
                      <a:cubicBezTo>
                        <a:pt x="142" y="74"/>
                        <a:pt x="150" y="75"/>
                        <a:pt x="150" y="65"/>
                      </a:cubicBezTo>
                      <a:cubicBezTo>
                        <a:pt x="150" y="48"/>
                        <a:pt x="150" y="48"/>
                        <a:pt x="150" y="48"/>
                      </a:cubicBezTo>
                      <a:cubicBezTo>
                        <a:pt x="150" y="48"/>
                        <a:pt x="152" y="42"/>
                        <a:pt x="140"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7" name="Freeform 125"/>
                <p:cNvSpPr>
                  <a:spLocks/>
                </p:cNvSpPr>
                <p:nvPr/>
              </p:nvSpPr>
              <p:spPr bwMode="auto">
                <a:xfrm>
                  <a:off x="3825" y="3455"/>
                  <a:ext cx="282" cy="206"/>
                </a:xfrm>
                <a:custGeom>
                  <a:avLst/>
                  <a:gdLst>
                    <a:gd name="T0" fmla="*/ 353 w 445"/>
                    <a:gd name="T1" fmla="*/ 43 h 326"/>
                    <a:gd name="T2" fmla="*/ 317 w 445"/>
                    <a:gd name="T3" fmla="*/ 0 h 326"/>
                    <a:gd name="T4" fmla="*/ 257 w 445"/>
                    <a:gd name="T5" fmla="*/ 0 h 326"/>
                    <a:gd name="T6" fmla="*/ 0 w 445"/>
                    <a:gd name="T7" fmla="*/ 0 h 326"/>
                    <a:gd name="T8" fmla="*/ 0 w 445"/>
                    <a:gd name="T9" fmla="*/ 0 h 326"/>
                    <a:gd name="T10" fmla="*/ 74 w 445"/>
                    <a:gd name="T11" fmla="*/ 78 h 326"/>
                    <a:gd name="T12" fmla="*/ 74 w 445"/>
                    <a:gd name="T13" fmla="*/ 78 h 326"/>
                    <a:gd name="T14" fmla="*/ 280 w 445"/>
                    <a:gd name="T15" fmla="*/ 78 h 326"/>
                    <a:gd name="T16" fmla="*/ 386 w 445"/>
                    <a:gd name="T17" fmla="*/ 326 h 326"/>
                    <a:gd name="T18" fmla="*/ 445 w 445"/>
                    <a:gd name="T19" fmla="*/ 326 h 326"/>
                    <a:gd name="T20" fmla="*/ 353 w 445"/>
                    <a:gd name="T21" fmla="*/ 4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5" h="326">
                      <a:moveTo>
                        <a:pt x="353" y="43"/>
                      </a:moveTo>
                      <a:cubicBezTo>
                        <a:pt x="344" y="16"/>
                        <a:pt x="327" y="0"/>
                        <a:pt x="317" y="0"/>
                      </a:cubicBezTo>
                      <a:cubicBezTo>
                        <a:pt x="257" y="0"/>
                        <a:pt x="257" y="0"/>
                        <a:pt x="257" y="0"/>
                      </a:cubicBezTo>
                      <a:cubicBezTo>
                        <a:pt x="0" y="0"/>
                        <a:pt x="0" y="0"/>
                        <a:pt x="0" y="0"/>
                      </a:cubicBezTo>
                      <a:cubicBezTo>
                        <a:pt x="0" y="0"/>
                        <a:pt x="0" y="0"/>
                        <a:pt x="0" y="0"/>
                      </a:cubicBezTo>
                      <a:cubicBezTo>
                        <a:pt x="0" y="42"/>
                        <a:pt x="33" y="76"/>
                        <a:pt x="74" y="78"/>
                      </a:cubicBezTo>
                      <a:cubicBezTo>
                        <a:pt x="74" y="78"/>
                        <a:pt x="74" y="78"/>
                        <a:pt x="74" y="78"/>
                      </a:cubicBezTo>
                      <a:cubicBezTo>
                        <a:pt x="75" y="78"/>
                        <a:pt x="280" y="78"/>
                        <a:pt x="280" y="78"/>
                      </a:cubicBezTo>
                      <a:cubicBezTo>
                        <a:pt x="386" y="326"/>
                        <a:pt x="386" y="326"/>
                        <a:pt x="386" y="326"/>
                      </a:cubicBezTo>
                      <a:cubicBezTo>
                        <a:pt x="445" y="326"/>
                        <a:pt x="445" y="326"/>
                        <a:pt x="445" y="326"/>
                      </a:cubicBezTo>
                      <a:lnTo>
                        <a:pt x="353" y="43"/>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8" name="Freeform 126"/>
                <p:cNvSpPr>
                  <a:spLocks/>
                </p:cNvSpPr>
                <p:nvPr/>
              </p:nvSpPr>
              <p:spPr bwMode="auto">
                <a:xfrm>
                  <a:off x="3845" y="3495"/>
                  <a:ext cx="227" cy="166"/>
                </a:xfrm>
                <a:custGeom>
                  <a:avLst/>
                  <a:gdLst>
                    <a:gd name="T0" fmla="*/ 354 w 359"/>
                    <a:gd name="T1" fmla="*/ 263 h 263"/>
                    <a:gd name="T2" fmla="*/ 359 w 359"/>
                    <a:gd name="T3" fmla="*/ 263 h 263"/>
                    <a:gd name="T4" fmla="*/ 288 w 359"/>
                    <a:gd name="T5" fmla="*/ 43 h 263"/>
                    <a:gd name="T6" fmla="*/ 252 w 359"/>
                    <a:gd name="T7" fmla="*/ 0 h 263"/>
                    <a:gd name="T8" fmla="*/ 192 w 359"/>
                    <a:gd name="T9" fmla="*/ 0 h 263"/>
                    <a:gd name="T10" fmla="*/ 0 w 359"/>
                    <a:gd name="T11" fmla="*/ 0 h 263"/>
                    <a:gd name="T12" fmla="*/ 42 w 359"/>
                    <a:gd name="T13" fmla="*/ 15 h 263"/>
                    <a:gd name="T14" fmla="*/ 42 w 359"/>
                    <a:gd name="T15" fmla="*/ 15 h 263"/>
                    <a:gd name="T16" fmla="*/ 248 w 359"/>
                    <a:gd name="T17" fmla="*/ 15 h 263"/>
                    <a:gd name="T18" fmla="*/ 354 w 359"/>
                    <a:gd name="T1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263">
                      <a:moveTo>
                        <a:pt x="354" y="263"/>
                      </a:moveTo>
                      <a:cubicBezTo>
                        <a:pt x="359" y="263"/>
                        <a:pt x="359" y="263"/>
                        <a:pt x="359" y="263"/>
                      </a:cubicBezTo>
                      <a:cubicBezTo>
                        <a:pt x="288" y="43"/>
                        <a:pt x="288" y="43"/>
                        <a:pt x="288" y="43"/>
                      </a:cubicBezTo>
                      <a:cubicBezTo>
                        <a:pt x="279" y="15"/>
                        <a:pt x="262" y="0"/>
                        <a:pt x="252" y="0"/>
                      </a:cubicBezTo>
                      <a:cubicBezTo>
                        <a:pt x="192" y="0"/>
                        <a:pt x="192" y="0"/>
                        <a:pt x="192" y="0"/>
                      </a:cubicBezTo>
                      <a:cubicBezTo>
                        <a:pt x="0" y="0"/>
                        <a:pt x="0" y="0"/>
                        <a:pt x="0" y="0"/>
                      </a:cubicBezTo>
                      <a:cubicBezTo>
                        <a:pt x="12" y="9"/>
                        <a:pt x="26" y="14"/>
                        <a:pt x="42" y="15"/>
                      </a:cubicBezTo>
                      <a:cubicBezTo>
                        <a:pt x="42" y="15"/>
                        <a:pt x="42" y="15"/>
                        <a:pt x="42" y="15"/>
                      </a:cubicBezTo>
                      <a:cubicBezTo>
                        <a:pt x="43" y="15"/>
                        <a:pt x="248" y="15"/>
                        <a:pt x="248" y="15"/>
                      </a:cubicBezTo>
                      <a:lnTo>
                        <a:pt x="354" y="263"/>
                      </a:ln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9" name="Freeform 127"/>
                <p:cNvSpPr>
                  <a:spLocks/>
                </p:cNvSpPr>
                <p:nvPr/>
              </p:nvSpPr>
              <p:spPr bwMode="auto">
                <a:xfrm>
                  <a:off x="4062" y="3639"/>
                  <a:ext cx="97" cy="48"/>
                </a:xfrm>
                <a:custGeom>
                  <a:avLst/>
                  <a:gdLst>
                    <a:gd name="T0" fmla="*/ 141 w 153"/>
                    <a:gd name="T1" fmla="*/ 36 h 76"/>
                    <a:gd name="T2" fmla="*/ 66 w 153"/>
                    <a:gd name="T3" fmla="*/ 1 h 76"/>
                    <a:gd name="T4" fmla="*/ 66 w 153"/>
                    <a:gd name="T5" fmla="*/ 1 h 76"/>
                    <a:gd name="T6" fmla="*/ 62 w 153"/>
                    <a:gd name="T7" fmla="*/ 0 h 76"/>
                    <a:gd name="T8" fmla="*/ 55 w 153"/>
                    <a:gd name="T9" fmla="*/ 7 h 76"/>
                    <a:gd name="T10" fmla="*/ 54 w 153"/>
                    <a:gd name="T11" fmla="*/ 7 h 76"/>
                    <a:gd name="T12" fmla="*/ 28 w 153"/>
                    <a:gd name="T13" fmla="*/ 26 h 76"/>
                    <a:gd name="T14" fmla="*/ 2 w 153"/>
                    <a:gd name="T15" fmla="*/ 10 h 76"/>
                    <a:gd name="T16" fmla="*/ 2 w 153"/>
                    <a:gd name="T17" fmla="*/ 63 h 76"/>
                    <a:gd name="T18" fmla="*/ 12 w 153"/>
                    <a:gd name="T19" fmla="*/ 73 h 76"/>
                    <a:gd name="T20" fmla="*/ 142 w 153"/>
                    <a:gd name="T21" fmla="*/ 74 h 76"/>
                    <a:gd name="T22" fmla="*/ 151 w 153"/>
                    <a:gd name="T23" fmla="*/ 66 h 76"/>
                    <a:gd name="T24" fmla="*/ 151 w 153"/>
                    <a:gd name="T25" fmla="*/ 49 h 76"/>
                    <a:gd name="T26" fmla="*/ 141 w 153"/>
                    <a:gd name="T27"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76">
                      <a:moveTo>
                        <a:pt x="141" y="36"/>
                      </a:moveTo>
                      <a:cubicBezTo>
                        <a:pt x="128" y="30"/>
                        <a:pt x="66" y="1"/>
                        <a:pt x="66" y="1"/>
                      </a:cubicBezTo>
                      <a:cubicBezTo>
                        <a:pt x="66" y="1"/>
                        <a:pt x="66" y="1"/>
                        <a:pt x="66" y="1"/>
                      </a:cubicBezTo>
                      <a:cubicBezTo>
                        <a:pt x="65" y="1"/>
                        <a:pt x="64" y="0"/>
                        <a:pt x="62" y="0"/>
                      </a:cubicBezTo>
                      <a:cubicBezTo>
                        <a:pt x="59" y="0"/>
                        <a:pt x="55" y="3"/>
                        <a:pt x="55" y="7"/>
                      </a:cubicBezTo>
                      <a:cubicBezTo>
                        <a:pt x="54" y="7"/>
                        <a:pt x="54" y="7"/>
                        <a:pt x="54" y="7"/>
                      </a:cubicBezTo>
                      <a:cubicBezTo>
                        <a:pt x="53" y="14"/>
                        <a:pt x="46" y="26"/>
                        <a:pt x="28" y="26"/>
                      </a:cubicBezTo>
                      <a:cubicBezTo>
                        <a:pt x="2" y="10"/>
                        <a:pt x="2" y="10"/>
                        <a:pt x="2" y="10"/>
                      </a:cubicBezTo>
                      <a:cubicBezTo>
                        <a:pt x="2" y="63"/>
                        <a:pt x="2" y="63"/>
                        <a:pt x="2" y="63"/>
                      </a:cubicBezTo>
                      <a:cubicBezTo>
                        <a:pt x="2" y="63"/>
                        <a:pt x="0" y="73"/>
                        <a:pt x="12" y="73"/>
                      </a:cubicBezTo>
                      <a:cubicBezTo>
                        <a:pt x="142" y="74"/>
                        <a:pt x="142" y="74"/>
                        <a:pt x="142" y="74"/>
                      </a:cubicBezTo>
                      <a:cubicBezTo>
                        <a:pt x="142" y="74"/>
                        <a:pt x="150" y="76"/>
                        <a:pt x="151" y="66"/>
                      </a:cubicBezTo>
                      <a:cubicBezTo>
                        <a:pt x="151" y="49"/>
                        <a:pt x="151" y="49"/>
                        <a:pt x="151" y="49"/>
                      </a:cubicBezTo>
                      <a:cubicBezTo>
                        <a:pt x="151" y="49"/>
                        <a:pt x="153" y="43"/>
                        <a:pt x="141"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0" name="Freeform 128"/>
                <p:cNvSpPr>
                  <a:spLocks/>
                </p:cNvSpPr>
                <p:nvPr/>
              </p:nvSpPr>
              <p:spPr bwMode="auto">
                <a:xfrm>
                  <a:off x="3856" y="3406"/>
                  <a:ext cx="581" cy="357"/>
                </a:xfrm>
                <a:custGeom>
                  <a:avLst/>
                  <a:gdLst>
                    <a:gd name="T0" fmla="*/ 540 w 916"/>
                    <a:gd name="T1" fmla="*/ 67 h 568"/>
                    <a:gd name="T2" fmla="*/ 916 w 916"/>
                    <a:gd name="T3" fmla="*/ 34 h 568"/>
                    <a:gd name="T4" fmla="*/ 458 w 916"/>
                    <a:gd name="T5" fmla="*/ 0 h 568"/>
                    <a:gd name="T6" fmla="*/ 0 w 916"/>
                    <a:gd name="T7" fmla="*/ 34 h 568"/>
                    <a:gd name="T8" fmla="*/ 375 w 916"/>
                    <a:gd name="T9" fmla="*/ 67 h 568"/>
                    <a:gd name="T10" fmla="*/ 434 w 916"/>
                    <a:gd name="T11" fmla="*/ 178 h 568"/>
                    <a:gd name="T12" fmla="*/ 434 w 916"/>
                    <a:gd name="T13" fmla="*/ 436 h 568"/>
                    <a:gd name="T14" fmla="*/ 330 w 916"/>
                    <a:gd name="T15" fmla="*/ 505 h 568"/>
                    <a:gd name="T16" fmla="*/ 246 w 916"/>
                    <a:gd name="T17" fmla="*/ 533 h 568"/>
                    <a:gd name="T18" fmla="*/ 458 w 916"/>
                    <a:gd name="T19" fmla="*/ 568 h 568"/>
                    <a:gd name="T20" fmla="*/ 670 w 916"/>
                    <a:gd name="T21" fmla="*/ 533 h 568"/>
                    <a:gd name="T22" fmla="*/ 586 w 916"/>
                    <a:gd name="T23" fmla="*/ 505 h 568"/>
                    <a:gd name="T24" fmla="*/ 482 w 916"/>
                    <a:gd name="T25" fmla="*/ 436 h 568"/>
                    <a:gd name="T26" fmla="*/ 482 w 916"/>
                    <a:gd name="T27" fmla="*/ 178 h 568"/>
                    <a:gd name="T28" fmla="*/ 540 w 916"/>
                    <a:gd name="T29" fmla="*/ 6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6" h="568">
                      <a:moveTo>
                        <a:pt x="540" y="67"/>
                      </a:moveTo>
                      <a:cubicBezTo>
                        <a:pt x="754" y="64"/>
                        <a:pt x="916" y="50"/>
                        <a:pt x="916" y="34"/>
                      </a:cubicBezTo>
                      <a:cubicBezTo>
                        <a:pt x="916" y="15"/>
                        <a:pt x="711" y="0"/>
                        <a:pt x="458" y="0"/>
                      </a:cubicBezTo>
                      <a:cubicBezTo>
                        <a:pt x="205" y="0"/>
                        <a:pt x="0" y="15"/>
                        <a:pt x="0" y="34"/>
                      </a:cubicBezTo>
                      <a:cubicBezTo>
                        <a:pt x="0" y="50"/>
                        <a:pt x="162" y="64"/>
                        <a:pt x="375" y="67"/>
                      </a:cubicBezTo>
                      <a:cubicBezTo>
                        <a:pt x="394" y="83"/>
                        <a:pt x="423" y="117"/>
                        <a:pt x="434" y="178"/>
                      </a:cubicBezTo>
                      <a:cubicBezTo>
                        <a:pt x="434" y="436"/>
                        <a:pt x="434" y="436"/>
                        <a:pt x="434" y="436"/>
                      </a:cubicBezTo>
                      <a:cubicBezTo>
                        <a:pt x="424" y="461"/>
                        <a:pt x="396" y="490"/>
                        <a:pt x="330" y="505"/>
                      </a:cubicBezTo>
                      <a:cubicBezTo>
                        <a:pt x="279" y="512"/>
                        <a:pt x="246" y="522"/>
                        <a:pt x="246" y="533"/>
                      </a:cubicBezTo>
                      <a:cubicBezTo>
                        <a:pt x="246" y="553"/>
                        <a:pt x="341" y="568"/>
                        <a:pt x="458" y="568"/>
                      </a:cubicBezTo>
                      <a:cubicBezTo>
                        <a:pt x="575" y="568"/>
                        <a:pt x="670" y="553"/>
                        <a:pt x="670" y="533"/>
                      </a:cubicBezTo>
                      <a:cubicBezTo>
                        <a:pt x="670" y="522"/>
                        <a:pt x="637" y="512"/>
                        <a:pt x="586" y="505"/>
                      </a:cubicBezTo>
                      <a:cubicBezTo>
                        <a:pt x="519" y="490"/>
                        <a:pt x="492" y="461"/>
                        <a:pt x="482" y="436"/>
                      </a:cubicBezTo>
                      <a:cubicBezTo>
                        <a:pt x="482" y="178"/>
                        <a:pt x="482" y="178"/>
                        <a:pt x="482" y="178"/>
                      </a:cubicBezTo>
                      <a:cubicBezTo>
                        <a:pt x="493" y="117"/>
                        <a:pt x="522" y="83"/>
                        <a:pt x="54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1" name="Freeform 129"/>
                <p:cNvSpPr>
                  <a:spLocks/>
                </p:cNvSpPr>
                <p:nvPr/>
              </p:nvSpPr>
              <p:spPr bwMode="auto">
                <a:xfrm>
                  <a:off x="3985" y="3440"/>
                  <a:ext cx="322" cy="49"/>
                </a:xfrm>
                <a:custGeom>
                  <a:avLst/>
                  <a:gdLst>
                    <a:gd name="T0" fmla="*/ 255 w 509"/>
                    <a:gd name="T1" fmla="*/ 0 h 78"/>
                    <a:gd name="T2" fmla="*/ 0 w 509"/>
                    <a:gd name="T3" fmla="*/ 6 h 78"/>
                    <a:gd name="T4" fmla="*/ 172 w 509"/>
                    <a:gd name="T5" fmla="*/ 12 h 78"/>
                    <a:gd name="T6" fmla="*/ 218 w 509"/>
                    <a:gd name="T7" fmla="*/ 78 h 78"/>
                    <a:gd name="T8" fmla="*/ 255 w 509"/>
                    <a:gd name="T9" fmla="*/ 78 h 78"/>
                    <a:gd name="T10" fmla="*/ 292 w 509"/>
                    <a:gd name="T11" fmla="*/ 78 h 78"/>
                    <a:gd name="T12" fmla="*/ 337 w 509"/>
                    <a:gd name="T13" fmla="*/ 12 h 78"/>
                    <a:gd name="T14" fmla="*/ 509 w 509"/>
                    <a:gd name="T15" fmla="*/ 6 h 78"/>
                    <a:gd name="T16" fmla="*/ 255 w 509"/>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 h="78">
                      <a:moveTo>
                        <a:pt x="255" y="0"/>
                      </a:moveTo>
                      <a:cubicBezTo>
                        <a:pt x="161" y="0"/>
                        <a:pt x="73" y="2"/>
                        <a:pt x="0" y="6"/>
                      </a:cubicBezTo>
                      <a:cubicBezTo>
                        <a:pt x="51" y="9"/>
                        <a:pt x="110" y="11"/>
                        <a:pt x="172" y="12"/>
                      </a:cubicBezTo>
                      <a:cubicBezTo>
                        <a:pt x="186" y="23"/>
                        <a:pt x="204" y="44"/>
                        <a:pt x="218" y="78"/>
                      </a:cubicBezTo>
                      <a:cubicBezTo>
                        <a:pt x="230" y="78"/>
                        <a:pt x="242" y="78"/>
                        <a:pt x="255" y="78"/>
                      </a:cubicBezTo>
                      <a:cubicBezTo>
                        <a:pt x="267" y="78"/>
                        <a:pt x="280" y="78"/>
                        <a:pt x="292" y="78"/>
                      </a:cubicBezTo>
                      <a:cubicBezTo>
                        <a:pt x="305" y="44"/>
                        <a:pt x="324" y="23"/>
                        <a:pt x="337" y="12"/>
                      </a:cubicBezTo>
                      <a:cubicBezTo>
                        <a:pt x="400" y="11"/>
                        <a:pt x="458" y="9"/>
                        <a:pt x="509" y="6"/>
                      </a:cubicBezTo>
                      <a:cubicBezTo>
                        <a:pt x="436" y="2"/>
                        <a:pt x="349" y="0"/>
                        <a:pt x="255" y="0"/>
                      </a:cubicBez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2" name="Rectangle 130"/>
                <p:cNvSpPr>
                  <a:spLocks noChangeArrowheads="1"/>
                </p:cNvSpPr>
                <p:nvPr/>
              </p:nvSpPr>
              <p:spPr bwMode="auto">
                <a:xfrm>
                  <a:off x="3852" y="3426"/>
                  <a:ext cx="588" cy="9"/>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3" name="Oval 131"/>
                <p:cNvSpPr>
                  <a:spLocks noChangeArrowheads="1"/>
                </p:cNvSpPr>
                <p:nvPr/>
              </p:nvSpPr>
              <p:spPr bwMode="auto">
                <a:xfrm>
                  <a:off x="3852" y="3411"/>
                  <a:ext cx="588" cy="48"/>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4" name="Oval 132"/>
                <p:cNvSpPr>
                  <a:spLocks noChangeArrowheads="1"/>
                </p:cNvSpPr>
                <p:nvPr/>
              </p:nvSpPr>
              <p:spPr bwMode="auto">
                <a:xfrm>
                  <a:off x="3852" y="3401"/>
                  <a:ext cx="588" cy="4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5" name="Freeform 133"/>
                <p:cNvSpPr>
                  <a:spLocks/>
                </p:cNvSpPr>
                <p:nvPr/>
              </p:nvSpPr>
              <p:spPr bwMode="auto">
                <a:xfrm>
                  <a:off x="3935" y="3387"/>
                  <a:ext cx="59" cy="29"/>
                </a:xfrm>
                <a:custGeom>
                  <a:avLst/>
                  <a:gdLst>
                    <a:gd name="T0" fmla="*/ 88 w 93"/>
                    <a:gd name="T1" fmla="*/ 36 h 46"/>
                    <a:gd name="T2" fmla="*/ 87 w 93"/>
                    <a:gd name="T3" fmla="*/ 36 h 46"/>
                    <a:gd name="T4" fmla="*/ 88 w 93"/>
                    <a:gd name="T5" fmla="*/ 39 h 46"/>
                    <a:gd name="T6" fmla="*/ 85 w 93"/>
                    <a:gd name="T7" fmla="*/ 46 h 46"/>
                    <a:gd name="T8" fmla="*/ 4 w 93"/>
                    <a:gd name="T9" fmla="*/ 46 h 46"/>
                    <a:gd name="T10" fmla="*/ 0 w 93"/>
                    <a:gd name="T11" fmla="*/ 2 h 46"/>
                    <a:gd name="T12" fmla="*/ 28 w 93"/>
                    <a:gd name="T13" fmla="*/ 1 h 46"/>
                    <a:gd name="T14" fmla="*/ 65 w 93"/>
                    <a:gd name="T15" fmla="*/ 1 h 46"/>
                    <a:gd name="T16" fmla="*/ 83 w 93"/>
                    <a:gd name="T17" fmla="*/ 8 h 46"/>
                    <a:gd name="T18" fmla="*/ 90 w 93"/>
                    <a:gd name="T19" fmla="*/ 18 h 46"/>
                    <a:gd name="T20" fmla="*/ 88 w 93"/>
                    <a:gd name="T21"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6">
                      <a:moveTo>
                        <a:pt x="88" y="36"/>
                      </a:moveTo>
                      <a:cubicBezTo>
                        <a:pt x="87" y="36"/>
                        <a:pt x="87" y="36"/>
                        <a:pt x="87" y="36"/>
                      </a:cubicBezTo>
                      <a:cubicBezTo>
                        <a:pt x="88" y="37"/>
                        <a:pt x="88" y="38"/>
                        <a:pt x="88" y="39"/>
                      </a:cubicBezTo>
                      <a:cubicBezTo>
                        <a:pt x="88" y="42"/>
                        <a:pt x="87" y="44"/>
                        <a:pt x="85" y="46"/>
                      </a:cubicBezTo>
                      <a:cubicBezTo>
                        <a:pt x="4" y="46"/>
                        <a:pt x="4" y="46"/>
                        <a:pt x="4" y="46"/>
                      </a:cubicBezTo>
                      <a:cubicBezTo>
                        <a:pt x="0" y="2"/>
                        <a:pt x="0" y="2"/>
                        <a:pt x="0" y="2"/>
                      </a:cubicBezTo>
                      <a:cubicBezTo>
                        <a:pt x="28" y="1"/>
                        <a:pt x="28" y="1"/>
                        <a:pt x="28" y="1"/>
                      </a:cubicBezTo>
                      <a:cubicBezTo>
                        <a:pt x="44" y="0"/>
                        <a:pt x="56" y="0"/>
                        <a:pt x="65" y="1"/>
                      </a:cubicBezTo>
                      <a:cubicBezTo>
                        <a:pt x="83" y="8"/>
                        <a:pt x="83" y="8"/>
                        <a:pt x="83" y="8"/>
                      </a:cubicBezTo>
                      <a:cubicBezTo>
                        <a:pt x="88" y="9"/>
                        <a:pt x="91" y="13"/>
                        <a:pt x="90" y="18"/>
                      </a:cubicBezTo>
                      <a:cubicBezTo>
                        <a:pt x="90" y="18"/>
                        <a:pt x="93" y="36"/>
                        <a:pt x="88" y="36"/>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6" name="Freeform 134"/>
                <p:cNvSpPr>
                  <a:spLocks/>
                </p:cNvSpPr>
                <p:nvPr/>
              </p:nvSpPr>
              <p:spPr bwMode="auto">
                <a:xfrm>
                  <a:off x="3832" y="3289"/>
                  <a:ext cx="121" cy="128"/>
                </a:xfrm>
                <a:custGeom>
                  <a:avLst/>
                  <a:gdLst>
                    <a:gd name="T0" fmla="*/ 74 w 191"/>
                    <a:gd name="T1" fmla="*/ 142 h 203"/>
                    <a:gd name="T2" fmla="*/ 58 w 191"/>
                    <a:gd name="T3" fmla="*/ 36 h 203"/>
                    <a:gd name="T4" fmla="*/ 33 w 191"/>
                    <a:gd name="T5" fmla="*/ 3 h 203"/>
                    <a:gd name="T6" fmla="*/ 0 w 191"/>
                    <a:gd name="T7" fmla="*/ 27 h 203"/>
                    <a:gd name="T8" fmla="*/ 12 w 191"/>
                    <a:gd name="T9" fmla="*/ 168 h 203"/>
                    <a:gd name="T10" fmla="*/ 19 w 191"/>
                    <a:gd name="T11" fmla="*/ 192 h 203"/>
                    <a:gd name="T12" fmla="*/ 22 w 191"/>
                    <a:gd name="T13" fmla="*/ 195 h 203"/>
                    <a:gd name="T14" fmla="*/ 42 w 191"/>
                    <a:gd name="T15" fmla="*/ 202 h 203"/>
                    <a:gd name="T16" fmla="*/ 191 w 191"/>
                    <a:gd name="T17" fmla="*/ 203 h 203"/>
                    <a:gd name="T18" fmla="*/ 191 w 191"/>
                    <a:gd name="T19" fmla="*/ 151 h 203"/>
                    <a:gd name="T20" fmla="*/ 75 w 191"/>
                    <a:gd name="T21" fmla="*/ 14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203">
                      <a:moveTo>
                        <a:pt x="74" y="142"/>
                      </a:moveTo>
                      <a:cubicBezTo>
                        <a:pt x="58" y="36"/>
                        <a:pt x="58" y="36"/>
                        <a:pt x="58" y="36"/>
                      </a:cubicBezTo>
                      <a:cubicBezTo>
                        <a:pt x="60" y="20"/>
                        <a:pt x="49" y="5"/>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cubicBezTo>
                        <a:pt x="42" y="202"/>
                        <a:pt x="190" y="203"/>
                        <a:pt x="191" y="203"/>
                      </a:cubicBezTo>
                      <a:cubicBezTo>
                        <a:pt x="191" y="151"/>
                        <a:pt x="191" y="151"/>
                        <a:pt x="191" y="151"/>
                      </a:cubicBezTo>
                      <a:cubicBezTo>
                        <a:pt x="75" y="143"/>
                        <a:pt x="75" y="143"/>
                        <a:pt x="75" y="143"/>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7" name="Freeform 135"/>
                <p:cNvSpPr>
                  <a:spLocks/>
                </p:cNvSpPr>
                <p:nvPr/>
              </p:nvSpPr>
              <p:spPr bwMode="auto">
                <a:xfrm>
                  <a:off x="3839" y="3394"/>
                  <a:ext cx="114" cy="23"/>
                </a:xfrm>
                <a:custGeom>
                  <a:avLst/>
                  <a:gdLst>
                    <a:gd name="T0" fmla="*/ 180 w 181"/>
                    <a:gd name="T1" fmla="*/ 26 h 36"/>
                    <a:gd name="T2" fmla="*/ 32 w 181"/>
                    <a:gd name="T3" fmla="*/ 25 h 36"/>
                    <a:gd name="T4" fmla="*/ 12 w 181"/>
                    <a:gd name="T5" fmla="*/ 18 h 36"/>
                    <a:gd name="T6" fmla="*/ 9 w 181"/>
                    <a:gd name="T7" fmla="*/ 15 h 36"/>
                    <a:gd name="T8" fmla="*/ 2 w 181"/>
                    <a:gd name="T9" fmla="*/ 0 h 36"/>
                    <a:gd name="T10" fmla="*/ 2 w 181"/>
                    <a:gd name="T11" fmla="*/ 0 h 36"/>
                    <a:gd name="T12" fmla="*/ 2 w 181"/>
                    <a:gd name="T13" fmla="*/ 1 h 36"/>
                    <a:gd name="T14" fmla="*/ 9 w 181"/>
                    <a:gd name="T15" fmla="*/ 25 h 36"/>
                    <a:gd name="T16" fmla="*/ 12 w 181"/>
                    <a:gd name="T17" fmla="*/ 28 h 36"/>
                    <a:gd name="T18" fmla="*/ 32 w 181"/>
                    <a:gd name="T19" fmla="*/ 35 h 36"/>
                    <a:gd name="T20" fmla="*/ 181 w 181"/>
                    <a:gd name="T21" fmla="*/ 36 h 36"/>
                    <a:gd name="T22" fmla="*/ 180 w 181"/>
                    <a:gd name="T2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36">
                      <a:moveTo>
                        <a:pt x="180" y="26"/>
                      </a:moveTo>
                      <a:cubicBezTo>
                        <a:pt x="170" y="26"/>
                        <a:pt x="32" y="25"/>
                        <a:pt x="32" y="25"/>
                      </a:cubicBezTo>
                      <a:cubicBezTo>
                        <a:pt x="24" y="25"/>
                        <a:pt x="17" y="22"/>
                        <a:pt x="12" y="18"/>
                      </a:cubicBezTo>
                      <a:cubicBezTo>
                        <a:pt x="11" y="17"/>
                        <a:pt x="10" y="16"/>
                        <a:pt x="9" y="15"/>
                      </a:cubicBezTo>
                      <a:cubicBezTo>
                        <a:pt x="5" y="11"/>
                        <a:pt x="3" y="6"/>
                        <a:pt x="2" y="0"/>
                      </a:cubicBezTo>
                      <a:cubicBezTo>
                        <a:pt x="2" y="0"/>
                        <a:pt x="2" y="0"/>
                        <a:pt x="2" y="0"/>
                      </a:cubicBezTo>
                      <a:cubicBezTo>
                        <a:pt x="2" y="1"/>
                        <a:pt x="2" y="1"/>
                        <a:pt x="2" y="1"/>
                      </a:cubicBezTo>
                      <a:cubicBezTo>
                        <a:pt x="0" y="10"/>
                        <a:pt x="3" y="19"/>
                        <a:pt x="9" y="25"/>
                      </a:cubicBezTo>
                      <a:cubicBezTo>
                        <a:pt x="10" y="26"/>
                        <a:pt x="11" y="27"/>
                        <a:pt x="12" y="28"/>
                      </a:cubicBezTo>
                      <a:cubicBezTo>
                        <a:pt x="17" y="32"/>
                        <a:pt x="24" y="35"/>
                        <a:pt x="32" y="35"/>
                      </a:cubicBezTo>
                      <a:cubicBezTo>
                        <a:pt x="32" y="35"/>
                        <a:pt x="180" y="36"/>
                        <a:pt x="181" y="36"/>
                      </a:cubicBezTo>
                      <a:lnTo>
                        <a:pt x="180" y="2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8" name="Freeform 136"/>
                <p:cNvSpPr>
                  <a:spLocks/>
                </p:cNvSpPr>
                <p:nvPr/>
              </p:nvSpPr>
              <p:spPr bwMode="auto">
                <a:xfrm>
                  <a:off x="3832" y="3289"/>
                  <a:ext cx="33" cy="127"/>
                </a:xfrm>
                <a:custGeom>
                  <a:avLst/>
                  <a:gdLst>
                    <a:gd name="T0" fmla="*/ 51 w 51"/>
                    <a:gd name="T1" fmla="*/ 202 h 202"/>
                    <a:gd name="T2" fmla="*/ 31 w 51"/>
                    <a:gd name="T3" fmla="*/ 195 h 202"/>
                    <a:gd name="T4" fmla="*/ 28 w 51"/>
                    <a:gd name="T5" fmla="*/ 192 h 202"/>
                    <a:gd name="T6" fmla="*/ 21 w 51"/>
                    <a:gd name="T7" fmla="*/ 168 h 202"/>
                    <a:gd name="T8" fmla="*/ 9 w 51"/>
                    <a:gd name="T9" fmla="*/ 27 h 202"/>
                    <a:gd name="T10" fmla="*/ 33 w 51"/>
                    <a:gd name="T11" fmla="*/ 3 h 202"/>
                    <a:gd name="T12" fmla="*/ 33 w 51"/>
                    <a:gd name="T13" fmla="*/ 3 h 202"/>
                    <a:gd name="T14" fmla="*/ 0 w 51"/>
                    <a:gd name="T15" fmla="*/ 27 h 202"/>
                    <a:gd name="T16" fmla="*/ 12 w 51"/>
                    <a:gd name="T17" fmla="*/ 168 h 202"/>
                    <a:gd name="T18" fmla="*/ 19 w 51"/>
                    <a:gd name="T19" fmla="*/ 192 h 202"/>
                    <a:gd name="T20" fmla="*/ 22 w 51"/>
                    <a:gd name="T21" fmla="*/ 195 h 202"/>
                    <a:gd name="T22" fmla="*/ 42 w 51"/>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202">
                      <a:moveTo>
                        <a:pt x="51" y="202"/>
                      </a:moveTo>
                      <a:cubicBezTo>
                        <a:pt x="44" y="202"/>
                        <a:pt x="37" y="199"/>
                        <a:pt x="31" y="195"/>
                      </a:cubicBezTo>
                      <a:cubicBezTo>
                        <a:pt x="30" y="194"/>
                        <a:pt x="29" y="193"/>
                        <a:pt x="28" y="192"/>
                      </a:cubicBezTo>
                      <a:cubicBezTo>
                        <a:pt x="23" y="186"/>
                        <a:pt x="20" y="177"/>
                        <a:pt x="21" y="168"/>
                      </a:cubicBezTo>
                      <a:cubicBezTo>
                        <a:pt x="9" y="27"/>
                        <a:pt x="9" y="27"/>
                        <a:pt x="9" y="27"/>
                      </a:cubicBezTo>
                      <a:cubicBezTo>
                        <a:pt x="11" y="14"/>
                        <a:pt x="21" y="5"/>
                        <a:pt x="33" y="3"/>
                      </a:cubicBezTo>
                      <a:cubicBezTo>
                        <a:pt x="33" y="3"/>
                        <a:pt x="33" y="3"/>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path>
                  </a:pathLst>
                </a:custGeom>
                <a:solidFill>
                  <a:srgbClr val="654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9" name="Freeform 137"/>
                <p:cNvSpPr>
                  <a:spLocks/>
                </p:cNvSpPr>
                <p:nvPr/>
              </p:nvSpPr>
              <p:spPr bwMode="auto">
                <a:xfrm>
                  <a:off x="3884" y="3241"/>
                  <a:ext cx="35" cy="58"/>
                </a:xfrm>
                <a:custGeom>
                  <a:avLst/>
                  <a:gdLst>
                    <a:gd name="T0" fmla="*/ 0 w 55"/>
                    <a:gd name="T1" fmla="*/ 0 h 92"/>
                    <a:gd name="T2" fmla="*/ 0 w 55"/>
                    <a:gd name="T3" fmla="*/ 65 h 92"/>
                    <a:gd name="T4" fmla="*/ 27 w 55"/>
                    <a:gd name="T5" fmla="*/ 92 h 92"/>
                    <a:gd name="T6" fmla="*/ 55 w 55"/>
                    <a:gd name="T7" fmla="*/ 65 h 92"/>
                    <a:gd name="T8" fmla="*/ 55 w 55"/>
                    <a:gd name="T9" fmla="*/ 0 h 92"/>
                    <a:gd name="T10" fmla="*/ 0 w 55"/>
                    <a:gd name="T11" fmla="*/ 0 h 92"/>
                  </a:gdLst>
                  <a:ahLst/>
                  <a:cxnLst>
                    <a:cxn ang="0">
                      <a:pos x="T0" y="T1"/>
                    </a:cxn>
                    <a:cxn ang="0">
                      <a:pos x="T2" y="T3"/>
                    </a:cxn>
                    <a:cxn ang="0">
                      <a:pos x="T4" y="T5"/>
                    </a:cxn>
                    <a:cxn ang="0">
                      <a:pos x="T6" y="T7"/>
                    </a:cxn>
                    <a:cxn ang="0">
                      <a:pos x="T8" y="T9"/>
                    </a:cxn>
                    <a:cxn ang="0">
                      <a:pos x="T10" y="T11"/>
                    </a:cxn>
                  </a:cxnLst>
                  <a:rect l="0" t="0" r="r" b="b"/>
                  <a:pathLst>
                    <a:path w="55" h="92">
                      <a:moveTo>
                        <a:pt x="0" y="0"/>
                      </a:moveTo>
                      <a:cubicBezTo>
                        <a:pt x="0" y="65"/>
                        <a:pt x="0" y="65"/>
                        <a:pt x="0" y="65"/>
                      </a:cubicBezTo>
                      <a:cubicBezTo>
                        <a:pt x="0" y="80"/>
                        <a:pt x="12" y="92"/>
                        <a:pt x="27" y="92"/>
                      </a:cubicBezTo>
                      <a:cubicBezTo>
                        <a:pt x="42" y="92"/>
                        <a:pt x="55" y="80"/>
                        <a:pt x="55" y="65"/>
                      </a:cubicBezTo>
                      <a:cubicBezTo>
                        <a:pt x="55" y="0"/>
                        <a:pt x="55" y="0"/>
                        <a:pt x="55"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0" name="Freeform 138"/>
                <p:cNvSpPr>
                  <a:spLocks/>
                </p:cNvSpPr>
                <p:nvPr/>
              </p:nvSpPr>
              <p:spPr bwMode="auto">
                <a:xfrm>
                  <a:off x="3841" y="3138"/>
                  <a:ext cx="121" cy="120"/>
                </a:xfrm>
                <a:custGeom>
                  <a:avLst/>
                  <a:gdLst>
                    <a:gd name="T0" fmla="*/ 189 w 191"/>
                    <a:gd name="T1" fmla="*/ 99 h 191"/>
                    <a:gd name="T2" fmla="*/ 92 w 191"/>
                    <a:gd name="T3" fmla="*/ 189 h 191"/>
                    <a:gd name="T4" fmla="*/ 2 w 191"/>
                    <a:gd name="T5" fmla="*/ 92 h 191"/>
                    <a:gd name="T6" fmla="*/ 99 w 191"/>
                    <a:gd name="T7" fmla="*/ 2 h 191"/>
                    <a:gd name="T8" fmla="*/ 189 w 191"/>
                    <a:gd name="T9" fmla="*/ 99 h 191"/>
                  </a:gdLst>
                  <a:ahLst/>
                  <a:cxnLst>
                    <a:cxn ang="0">
                      <a:pos x="T0" y="T1"/>
                    </a:cxn>
                    <a:cxn ang="0">
                      <a:pos x="T2" y="T3"/>
                    </a:cxn>
                    <a:cxn ang="0">
                      <a:pos x="T4" y="T5"/>
                    </a:cxn>
                    <a:cxn ang="0">
                      <a:pos x="T6" y="T7"/>
                    </a:cxn>
                    <a:cxn ang="0">
                      <a:pos x="T8" y="T9"/>
                    </a:cxn>
                  </a:cxnLst>
                  <a:rect l="0" t="0" r="r" b="b"/>
                  <a:pathLst>
                    <a:path w="191" h="191">
                      <a:moveTo>
                        <a:pt x="189" y="99"/>
                      </a:moveTo>
                      <a:cubicBezTo>
                        <a:pt x="187" y="151"/>
                        <a:pt x="143" y="191"/>
                        <a:pt x="92" y="189"/>
                      </a:cubicBezTo>
                      <a:cubicBezTo>
                        <a:pt x="40" y="187"/>
                        <a:pt x="0" y="144"/>
                        <a:pt x="2" y="92"/>
                      </a:cubicBezTo>
                      <a:cubicBezTo>
                        <a:pt x="3" y="40"/>
                        <a:pt x="47" y="0"/>
                        <a:pt x="99" y="2"/>
                      </a:cubicBezTo>
                      <a:cubicBezTo>
                        <a:pt x="150" y="4"/>
                        <a:pt x="191" y="47"/>
                        <a:pt x="189" y="99"/>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1" name="Oval 139"/>
                <p:cNvSpPr>
                  <a:spLocks noChangeArrowheads="1"/>
                </p:cNvSpPr>
                <p:nvPr/>
              </p:nvSpPr>
              <p:spPr bwMode="auto">
                <a:xfrm>
                  <a:off x="3848" y="3202"/>
                  <a:ext cx="24" cy="23"/>
                </a:xfrm>
                <a:prstGeom prst="ellipse">
                  <a:avLst/>
                </a:pr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2" name="Freeform 140"/>
                <p:cNvSpPr>
                  <a:spLocks/>
                </p:cNvSpPr>
                <p:nvPr/>
              </p:nvSpPr>
              <p:spPr bwMode="auto">
                <a:xfrm>
                  <a:off x="3848" y="3202"/>
                  <a:ext cx="23" cy="19"/>
                </a:xfrm>
                <a:custGeom>
                  <a:avLst/>
                  <a:gdLst>
                    <a:gd name="T0" fmla="*/ 22 w 36"/>
                    <a:gd name="T1" fmla="*/ 4 h 30"/>
                    <a:gd name="T2" fmla="*/ 3 w 36"/>
                    <a:gd name="T3" fmla="*/ 22 h 30"/>
                    <a:gd name="T4" fmla="*/ 4 w 36"/>
                    <a:gd name="T5" fmla="*/ 30 h 30"/>
                    <a:gd name="T6" fmla="*/ 0 w 36"/>
                    <a:gd name="T7" fmla="*/ 18 h 30"/>
                    <a:gd name="T8" fmla="*/ 19 w 36"/>
                    <a:gd name="T9" fmla="*/ 0 h 30"/>
                    <a:gd name="T10" fmla="*/ 36 w 36"/>
                    <a:gd name="T11" fmla="*/ 11 h 30"/>
                    <a:gd name="T12" fmla="*/ 22 w 36"/>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2" y="4"/>
                      </a:moveTo>
                      <a:cubicBezTo>
                        <a:pt x="11" y="4"/>
                        <a:pt x="3" y="12"/>
                        <a:pt x="3" y="22"/>
                      </a:cubicBezTo>
                      <a:cubicBezTo>
                        <a:pt x="3" y="25"/>
                        <a:pt x="3" y="27"/>
                        <a:pt x="4" y="30"/>
                      </a:cubicBezTo>
                      <a:cubicBezTo>
                        <a:pt x="2" y="26"/>
                        <a:pt x="0" y="22"/>
                        <a:pt x="0" y="18"/>
                      </a:cubicBezTo>
                      <a:cubicBezTo>
                        <a:pt x="0" y="8"/>
                        <a:pt x="9" y="0"/>
                        <a:pt x="19" y="0"/>
                      </a:cubicBezTo>
                      <a:cubicBezTo>
                        <a:pt x="27" y="0"/>
                        <a:pt x="33" y="4"/>
                        <a:pt x="36" y="11"/>
                      </a:cubicBezTo>
                      <a:cubicBezTo>
                        <a:pt x="33" y="7"/>
                        <a:pt x="27" y="4"/>
                        <a:pt x="22" y="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3" name="Freeform 141"/>
                <p:cNvSpPr>
                  <a:spLocks/>
                </p:cNvSpPr>
                <p:nvPr/>
              </p:nvSpPr>
              <p:spPr bwMode="auto">
                <a:xfrm>
                  <a:off x="3867" y="3182"/>
                  <a:ext cx="87" cy="91"/>
                </a:xfrm>
                <a:custGeom>
                  <a:avLst/>
                  <a:gdLst>
                    <a:gd name="T0" fmla="*/ 138 w 138"/>
                    <a:gd name="T1" fmla="*/ 11 h 144"/>
                    <a:gd name="T2" fmla="*/ 129 w 138"/>
                    <a:gd name="T3" fmla="*/ 1 h 144"/>
                    <a:gd name="T4" fmla="*/ 9 w 138"/>
                    <a:gd name="T5" fmla="*/ 0 h 144"/>
                    <a:gd name="T6" fmla="*/ 0 w 138"/>
                    <a:gd name="T7" fmla="*/ 10 h 144"/>
                    <a:gd name="T8" fmla="*/ 0 w 138"/>
                    <a:gd name="T9" fmla="*/ 91 h 144"/>
                    <a:gd name="T10" fmla="*/ 0 w 138"/>
                    <a:gd name="T11" fmla="*/ 93 h 144"/>
                    <a:gd name="T12" fmla="*/ 0 w 138"/>
                    <a:gd name="T13" fmla="*/ 94 h 144"/>
                    <a:gd name="T14" fmla="*/ 6 w 138"/>
                    <a:gd name="T15" fmla="*/ 109 h 144"/>
                    <a:gd name="T16" fmla="*/ 6 w 138"/>
                    <a:gd name="T17" fmla="*/ 109 h 144"/>
                    <a:gd name="T18" fmla="*/ 6 w 138"/>
                    <a:gd name="T19" fmla="*/ 109 h 144"/>
                    <a:gd name="T20" fmla="*/ 11 w 138"/>
                    <a:gd name="T21" fmla="*/ 112 h 144"/>
                    <a:gd name="T22" fmla="*/ 55 w 138"/>
                    <a:gd name="T23" fmla="*/ 139 h 144"/>
                    <a:gd name="T24" fmla="*/ 92 w 138"/>
                    <a:gd name="T25" fmla="*/ 139 h 144"/>
                    <a:gd name="T26" fmla="*/ 126 w 138"/>
                    <a:gd name="T27" fmla="*/ 113 h 144"/>
                    <a:gd name="T28" fmla="*/ 132 w 138"/>
                    <a:gd name="T29" fmla="*/ 108 h 144"/>
                    <a:gd name="T30" fmla="*/ 132 w 138"/>
                    <a:gd name="T31" fmla="*/ 108 h 144"/>
                    <a:gd name="T32" fmla="*/ 132 w 138"/>
                    <a:gd name="T33" fmla="*/ 108 h 144"/>
                    <a:gd name="T34" fmla="*/ 138 w 138"/>
                    <a:gd name="T35" fmla="*/ 95 h 144"/>
                    <a:gd name="T36" fmla="*/ 138 w 138"/>
                    <a:gd name="T37" fmla="*/ 94 h 144"/>
                    <a:gd name="T38" fmla="*/ 138 w 138"/>
                    <a:gd name="T39" fmla="*/ 92 h 144"/>
                    <a:gd name="T40" fmla="*/ 138 w 138"/>
                    <a:gd name="T41"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44">
                      <a:moveTo>
                        <a:pt x="138" y="11"/>
                      </a:moveTo>
                      <a:cubicBezTo>
                        <a:pt x="138" y="6"/>
                        <a:pt x="134" y="1"/>
                        <a:pt x="129" y="1"/>
                      </a:cubicBezTo>
                      <a:cubicBezTo>
                        <a:pt x="9" y="0"/>
                        <a:pt x="9" y="0"/>
                        <a:pt x="9" y="0"/>
                      </a:cubicBezTo>
                      <a:cubicBezTo>
                        <a:pt x="4" y="0"/>
                        <a:pt x="0" y="5"/>
                        <a:pt x="0" y="10"/>
                      </a:cubicBezTo>
                      <a:cubicBezTo>
                        <a:pt x="0" y="91"/>
                        <a:pt x="0" y="91"/>
                        <a:pt x="0" y="91"/>
                      </a:cubicBezTo>
                      <a:cubicBezTo>
                        <a:pt x="0" y="92"/>
                        <a:pt x="0" y="92"/>
                        <a:pt x="0" y="93"/>
                      </a:cubicBezTo>
                      <a:cubicBezTo>
                        <a:pt x="0" y="93"/>
                        <a:pt x="0" y="94"/>
                        <a:pt x="0" y="94"/>
                      </a:cubicBezTo>
                      <a:cubicBezTo>
                        <a:pt x="0" y="100"/>
                        <a:pt x="2" y="105"/>
                        <a:pt x="6" y="109"/>
                      </a:cubicBezTo>
                      <a:cubicBezTo>
                        <a:pt x="6" y="109"/>
                        <a:pt x="6" y="109"/>
                        <a:pt x="6" y="109"/>
                      </a:cubicBezTo>
                      <a:cubicBezTo>
                        <a:pt x="6" y="109"/>
                        <a:pt x="6" y="109"/>
                        <a:pt x="6" y="109"/>
                      </a:cubicBezTo>
                      <a:cubicBezTo>
                        <a:pt x="7" y="110"/>
                        <a:pt x="9" y="111"/>
                        <a:pt x="11" y="112"/>
                      </a:cubicBezTo>
                      <a:cubicBezTo>
                        <a:pt x="55" y="139"/>
                        <a:pt x="55" y="139"/>
                        <a:pt x="55" y="139"/>
                      </a:cubicBezTo>
                      <a:cubicBezTo>
                        <a:pt x="57" y="143"/>
                        <a:pt x="90" y="144"/>
                        <a:pt x="92" y="139"/>
                      </a:cubicBezTo>
                      <a:cubicBezTo>
                        <a:pt x="126" y="113"/>
                        <a:pt x="126" y="113"/>
                        <a:pt x="126" y="113"/>
                      </a:cubicBezTo>
                      <a:cubicBezTo>
                        <a:pt x="128" y="112"/>
                        <a:pt x="130" y="110"/>
                        <a:pt x="132" y="108"/>
                      </a:cubicBezTo>
                      <a:cubicBezTo>
                        <a:pt x="132" y="108"/>
                        <a:pt x="132" y="108"/>
                        <a:pt x="132" y="108"/>
                      </a:cubicBezTo>
                      <a:cubicBezTo>
                        <a:pt x="132" y="108"/>
                        <a:pt x="132" y="108"/>
                        <a:pt x="132" y="108"/>
                      </a:cubicBezTo>
                      <a:cubicBezTo>
                        <a:pt x="136" y="105"/>
                        <a:pt x="138" y="101"/>
                        <a:pt x="138" y="95"/>
                      </a:cubicBezTo>
                      <a:cubicBezTo>
                        <a:pt x="138" y="95"/>
                        <a:pt x="138" y="94"/>
                        <a:pt x="138" y="94"/>
                      </a:cubicBezTo>
                      <a:cubicBezTo>
                        <a:pt x="138" y="93"/>
                        <a:pt x="138" y="93"/>
                        <a:pt x="138" y="92"/>
                      </a:cubicBezTo>
                      <a:lnTo>
                        <a:pt x="138" y="1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4" name="Freeform 142"/>
                <p:cNvSpPr>
                  <a:spLocks/>
                </p:cNvSpPr>
                <p:nvPr/>
              </p:nvSpPr>
              <p:spPr bwMode="auto">
                <a:xfrm>
                  <a:off x="3911" y="3188"/>
                  <a:ext cx="43" cy="84"/>
                </a:xfrm>
                <a:custGeom>
                  <a:avLst/>
                  <a:gdLst>
                    <a:gd name="T0" fmla="*/ 61 w 68"/>
                    <a:gd name="T1" fmla="*/ 0 h 133"/>
                    <a:gd name="T2" fmla="*/ 61 w 68"/>
                    <a:gd name="T3" fmla="*/ 81 h 133"/>
                    <a:gd name="T4" fmla="*/ 61 w 68"/>
                    <a:gd name="T5" fmla="*/ 82 h 133"/>
                    <a:gd name="T6" fmla="*/ 61 w 68"/>
                    <a:gd name="T7" fmla="*/ 84 h 133"/>
                    <a:gd name="T8" fmla="*/ 54 w 68"/>
                    <a:gd name="T9" fmla="*/ 98 h 133"/>
                    <a:gd name="T10" fmla="*/ 54 w 68"/>
                    <a:gd name="T11" fmla="*/ 98 h 133"/>
                    <a:gd name="T12" fmla="*/ 53 w 68"/>
                    <a:gd name="T13" fmla="*/ 98 h 133"/>
                    <a:gd name="T14" fmla="*/ 48 w 68"/>
                    <a:gd name="T15" fmla="*/ 103 h 133"/>
                    <a:gd name="T16" fmla="*/ 14 w 68"/>
                    <a:gd name="T17" fmla="*/ 129 h 133"/>
                    <a:gd name="T18" fmla="*/ 0 w 68"/>
                    <a:gd name="T19" fmla="*/ 132 h 133"/>
                    <a:gd name="T20" fmla="*/ 22 w 68"/>
                    <a:gd name="T21" fmla="*/ 129 h 133"/>
                    <a:gd name="T22" fmla="*/ 56 w 68"/>
                    <a:gd name="T23" fmla="*/ 103 h 133"/>
                    <a:gd name="T24" fmla="*/ 62 w 68"/>
                    <a:gd name="T25" fmla="*/ 98 h 133"/>
                    <a:gd name="T26" fmla="*/ 62 w 68"/>
                    <a:gd name="T27" fmla="*/ 98 h 133"/>
                    <a:gd name="T28" fmla="*/ 62 w 68"/>
                    <a:gd name="T29" fmla="*/ 98 h 133"/>
                    <a:gd name="T30" fmla="*/ 68 w 68"/>
                    <a:gd name="T31" fmla="*/ 85 h 133"/>
                    <a:gd name="T32" fmla="*/ 68 w 68"/>
                    <a:gd name="T33" fmla="*/ 84 h 133"/>
                    <a:gd name="T34" fmla="*/ 68 w 68"/>
                    <a:gd name="T35" fmla="*/ 82 h 133"/>
                    <a:gd name="T36" fmla="*/ 68 w 68"/>
                    <a:gd name="T37" fmla="*/ 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33">
                      <a:moveTo>
                        <a:pt x="61" y="0"/>
                      </a:moveTo>
                      <a:cubicBezTo>
                        <a:pt x="61" y="81"/>
                        <a:pt x="61" y="81"/>
                        <a:pt x="61" y="81"/>
                      </a:cubicBezTo>
                      <a:cubicBezTo>
                        <a:pt x="61" y="81"/>
                        <a:pt x="61" y="82"/>
                        <a:pt x="61" y="82"/>
                      </a:cubicBezTo>
                      <a:cubicBezTo>
                        <a:pt x="61" y="83"/>
                        <a:pt x="61" y="83"/>
                        <a:pt x="61" y="84"/>
                      </a:cubicBezTo>
                      <a:cubicBezTo>
                        <a:pt x="61" y="89"/>
                        <a:pt x="57" y="95"/>
                        <a:pt x="54" y="98"/>
                      </a:cubicBezTo>
                      <a:cubicBezTo>
                        <a:pt x="54" y="98"/>
                        <a:pt x="54" y="98"/>
                        <a:pt x="54" y="98"/>
                      </a:cubicBezTo>
                      <a:cubicBezTo>
                        <a:pt x="53" y="98"/>
                        <a:pt x="53" y="98"/>
                        <a:pt x="53" y="98"/>
                      </a:cubicBezTo>
                      <a:cubicBezTo>
                        <a:pt x="52" y="100"/>
                        <a:pt x="50" y="102"/>
                        <a:pt x="48" y="103"/>
                      </a:cubicBezTo>
                      <a:cubicBezTo>
                        <a:pt x="14" y="129"/>
                        <a:pt x="14" y="129"/>
                        <a:pt x="14" y="129"/>
                      </a:cubicBezTo>
                      <a:cubicBezTo>
                        <a:pt x="13" y="131"/>
                        <a:pt x="7" y="132"/>
                        <a:pt x="0" y="132"/>
                      </a:cubicBezTo>
                      <a:cubicBezTo>
                        <a:pt x="10" y="133"/>
                        <a:pt x="21" y="132"/>
                        <a:pt x="22" y="129"/>
                      </a:cubicBezTo>
                      <a:cubicBezTo>
                        <a:pt x="56" y="103"/>
                        <a:pt x="56" y="103"/>
                        <a:pt x="56" y="103"/>
                      </a:cubicBezTo>
                      <a:cubicBezTo>
                        <a:pt x="58" y="102"/>
                        <a:pt x="60" y="100"/>
                        <a:pt x="62" y="98"/>
                      </a:cubicBezTo>
                      <a:cubicBezTo>
                        <a:pt x="62" y="98"/>
                        <a:pt x="62" y="98"/>
                        <a:pt x="62" y="98"/>
                      </a:cubicBezTo>
                      <a:cubicBezTo>
                        <a:pt x="62" y="98"/>
                        <a:pt x="62" y="98"/>
                        <a:pt x="62" y="98"/>
                      </a:cubicBezTo>
                      <a:cubicBezTo>
                        <a:pt x="66" y="95"/>
                        <a:pt x="68" y="91"/>
                        <a:pt x="68" y="85"/>
                      </a:cubicBezTo>
                      <a:cubicBezTo>
                        <a:pt x="68" y="85"/>
                        <a:pt x="68" y="84"/>
                        <a:pt x="68" y="84"/>
                      </a:cubicBezTo>
                      <a:cubicBezTo>
                        <a:pt x="68" y="83"/>
                        <a:pt x="68" y="83"/>
                        <a:pt x="68" y="82"/>
                      </a:cubicBezTo>
                      <a:cubicBezTo>
                        <a:pt x="68" y="1"/>
                        <a:pt x="68" y="1"/>
                        <a:pt x="68" y="1"/>
                      </a:cubicBezTo>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5" name="Freeform 143"/>
                <p:cNvSpPr>
                  <a:spLocks/>
                </p:cNvSpPr>
                <p:nvPr/>
              </p:nvSpPr>
              <p:spPr bwMode="auto">
                <a:xfrm>
                  <a:off x="3899" y="3213"/>
                  <a:ext cx="11" cy="9"/>
                </a:xfrm>
                <a:custGeom>
                  <a:avLst/>
                  <a:gdLst>
                    <a:gd name="T0" fmla="*/ 8 w 17"/>
                    <a:gd name="T1" fmla="*/ 13 h 14"/>
                    <a:gd name="T2" fmla="*/ 15 w 17"/>
                    <a:gd name="T3" fmla="*/ 14 h 14"/>
                    <a:gd name="T4" fmla="*/ 17 w 17"/>
                    <a:gd name="T5" fmla="*/ 8 h 14"/>
                    <a:gd name="T6" fmla="*/ 8 w 17"/>
                    <a:gd name="T7" fmla="*/ 0 h 14"/>
                    <a:gd name="T8" fmla="*/ 0 w 17"/>
                    <a:gd name="T9" fmla="*/ 8 h 14"/>
                    <a:gd name="T10" fmla="*/ 2 w 17"/>
                    <a:gd name="T11" fmla="*/ 14 h 14"/>
                    <a:gd name="T12" fmla="*/ 8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8" y="13"/>
                      </a:moveTo>
                      <a:cubicBezTo>
                        <a:pt x="11" y="13"/>
                        <a:pt x="13" y="13"/>
                        <a:pt x="15" y="14"/>
                      </a:cubicBezTo>
                      <a:cubicBezTo>
                        <a:pt x="16" y="12"/>
                        <a:pt x="17" y="11"/>
                        <a:pt x="17" y="8"/>
                      </a:cubicBezTo>
                      <a:cubicBezTo>
                        <a:pt x="17" y="4"/>
                        <a:pt x="13" y="0"/>
                        <a:pt x="8" y="0"/>
                      </a:cubicBezTo>
                      <a:cubicBezTo>
                        <a:pt x="4" y="0"/>
                        <a:pt x="0" y="4"/>
                        <a:pt x="0" y="8"/>
                      </a:cubicBezTo>
                      <a:cubicBezTo>
                        <a:pt x="0" y="10"/>
                        <a:pt x="0" y="12"/>
                        <a:pt x="2" y="14"/>
                      </a:cubicBezTo>
                      <a:cubicBezTo>
                        <a:pt x="4" y="13"/>
                        <a:pt x="6" y="13"/>
                        <a:pt x="8"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6" name="Freeform 144"/>
                <p:cNvSpPr>
                  <a:spLocks/>
                </p:cNvSpPr>
                <p:nvPr/>
              </p:nvSpPr>
              <p:spPr bwMode="auto">
                <a:xfrm>
                  <a:off x="3932" y="3213"/>
                  <a:ext cx="11" cy="9"/>
                </a:xfrm>
                <a:custGeom>
                  <a:avLst/>
                  <a:gdLst>
                    <a:gd name="T0" fmla="*/ 9 w 17"/>
                    <a:gd name="T1" fmla="*/ 13 h 14"/>
                    <a:gd name="T2" fmla="*/ 15 w 17"/>
                    <a:gd name="T3" fmla="*/ 14 h 14"/>
                    <a:gd name="T4" fmla="*/ 17 w 17"/>
                    <a:gd name="T5" fmla="*/ 8 h 14"/>
                    <a:gd name="T6" fmla="*/ 9 w 17"/>
                    <a:gd name="T7" fmla="*/ 0 h 14"/>
                    <a:gd name="T8" fmla="*/ 0 w 17"/>
                    <a:gd name="T9" fmla="*/ 8 h 14"/>
                    <a:gd name="T10" fmla="*/ 3 w 17"/>
                    <a:gd name="T11" fmla="*/ 14 h 14"/>
                    <a:gd name="T12" fmla="*/ 9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9" y="13"/>
                      </a:moveTo>
                      <a:cubicBezTo>
                        <a:pt x="11" y="13"/>
                        <a:pt x="13" y="13"/>
                        <a:pt x="15" y="14"/>
                      </a:cubicBezTo>
                      <a:cubicBezTo>
                        <a:pt x="17" y="12"/>
                        <a:pt x="17" y="11"/>
                        <a:pt x="17" y="8"/>
                      </a:cubicBezTo>
                      <a:cubicBezTo>
                        <a:pt x="17" y="4"/>
                        <a:pt x="14" y="0"/>
                        <a:pt x="9" y="0"/>
                      </a:cubicBezTo>
                      <a:cubicBezTo>
                        <a:pt x="4" y="0"/>
                        <a:pt x="0" y="4"/>
                        <a:pt x="0" y="8"/>
                      </a:cubicBezTo>
                      <a:cubicBezTo>
                        <a:pt x="0" y="10"/>
                        <a:pt x="1" y="12"/>
                        <a:pt x="3" y="14"/>
                      </a:cubicBezTo>
                      <a:cubicBezTo>
                        <a:pt x="5" y="13"/>
                        <a:pt x="7" y="13"/>
                        <a:pt x="9"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7" name="Freeform 145"/>
                <p:cNvSpPr>
                  <a:spLocks/>
                </p:cNvSpPr>
                <p:nvPr/>
              </p:nvSpPr>
              <p:spPr bwMode="auto">
                <a:xfrm>
                  <a:off x="3875" y="3175"/>
                  <a:ext cx="81" cy="33"/>
                </a:xfrm>
                <a:custGeom>
                  <a:avLst/>
                  <a:gdLst>
                    <a:gd name="T0" fmla="*/ 129 w 129"/>
                    <a:gd name="T1" fmla="*/ 19 h 52"/>
                    <a:gd name="T2" fmla="*/ 129 w 129"/>
                    <a:gd name="T3" fmla="*/ 50 h 52"/>
                    <a:gd name="T4" fmla="*/ 0 w 129"/>
                    <a:gd name="T5" fmla="*/ 0 h 52"/>
                    <a:gd name="T6" fmla="*/ 120 w 129"/>
                    <a:gd name="T7" fmla="*/ 1 h 52"/>
                  </a:gdLst>
                  <a:ahLst/>
                  <a:cxnLst>
                    <a:cxn ang="0">
                      <a:pos x="T0" y="T1"/>
                    </a:cxn>
                    <a:cxn ang="0">
                      <a:pos x="T2" y="T3"/>
                    </a:cxn>
                    <a:cxn ang="0">
                      <a:pos x="T4" y="T5"/>
                    </a:cxn>
                    <a:cxn ang="0">
                      <a:pos x="T6" y="T7"/>
                    </a:cxn>
                  </a:cxnLst>
                  <a:rect l="0" t="0" r="r" b="b"/>
                  <a:pathLst>
                    <a:path w="129" h="52">
                      <a:moveTo>
                        <a:pt x="129" y="19"/>
                      </a:moveTo>
                      <a:cubicBezTo>
                        <a:pt x="129" y="50"/>
                        <a:pt x="129" y="50"/>
                        <a:pt x="129" y="50"/>
                      </a:cubicBezTo>
                      <a:cubicBezTo>
                        <a:pt x="129" y="50"/>
                        <a:pt x="6" y="52"/>
                        <a:pt x="0" y="0"/>
                      </a:cubicBezTo>
                      <a:cubicBezTo>
                        <a:pt x="89" y="9"/>
                        <a:pt x="120" y="1"/>
                        <a:pt x="120" y="1"/>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8" name="Freeform 146"/>
                <p:cNvSpPr>
                  <a:spLocks/>
                </p:cNvSpPr>
                <p:nvPr/>
              </p:nvSpPr>
              <p:spPr bwMode="auto">
                <a:xfrm>
                  <a:off x="3907" y="3243"/>
                  <a:ext cx="28" cy="8"/>
                </a:xfrm>
                <a:custGeom>
                  <a:avLst/>
                  <a:gdLst>
                    <a:gd name="T0" fmla="*/ 0 w 44"/>
                    <a:gd name="T1" fmla="*/ 0 h 13"/>
                    <a:gd name="T2" fmla="*/ 22 w 44"/>
                    <a:gd name="T3" fmla="*/ 13 h 13"/>
                    <a:gd name="T4" fmla="*/ 44 w 44"/>
                    <a:gd name="T5" fmla="*/ 0 h 13"/>
                    <a:gd name="T6" fmla="*/ 0 w 44"/>
                    <a:gd name="T7" fmla="*/ 0 h 13"/>
                  </a:gdLst>
                  <a:ahLst/>
                  <a:cxnLst>
                    <a:cxn ang="0">
                      <a:pos x="T0" y="T1"/>
                    </a:cxn>
                    <a:cxn ang="0">
                      <a:pos x="T2" y="T3"/>
                    </a:cxn>
                    <a:cxn ang="0">
                      <a:pos x="T4" y="T5"/>
                    </a:cxn>
                    <a:cxn ang="0">
                      <a:pos x="T6" y="T7"/>
                    </a:cxn>
                  </a:cxnLst>
                  <a:rect l="0" t="0" r="r" b="b"/>
                  <a:pathLst>
                    <a:path w="44" h="13">
                      <a:moveTo>
                        <a:pt x="0" y="0"/>
                      </a:moveTo>
                      <a:cubicBezTo>
                        <a:pt x="4" y="8"/>
                        <a:pt x="12" y="13"/>
                        <a:pt x="22" y="13"/>
                      </a:cubicBezTo>
                      <a:cubicBezTo>
                        <a:pt x="32" y="13"/>
                        <a:pt x="40" y="8"/>
                        <a:pt x="44" y="0"/>
                      </a:cubicBezTo>
                      <a:lnTo>
                        <a:pt x="0" y="0"/>
                      </a:ln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9" name="Freeform 147"/>
                <p:cNvSpPr>
                  <a:spLocks/>
                </p:cNvSpPr>
                <p:nvPr/>
              </p:nvSpPr>
              <p:spPr bwMode="auto">
                <a:xfrm>
                  <a:off x="3858" y="3176"/>
                  <a:ext cx="23" cy="58"/>
                </a:xfrm>
                <a:custGeom>
                  <a:avLst/>
                  <a:gdLst>
                    <a:gd name="T0" fmla="*/ 0 w 36"/>
                    <a:gd name="T1" fmla="*/ 0 h 92"/>
                    <a:gd name="T2" fmla="*/ 0 w 36"/>
                    <a:gd name="T3" fmla="*/ 92 h 92"/>
                    <a:gd name="T4" fmla="*/ 7 w 36"/>
                    <a:gd name="T5" fmla="*/ 88 h 92"/>
                    <a:gd name="T6" fmla="*/ 36 w 36"/>
                    <a:gd name="T7" fmla="*/ 0 h 92"/>
                    <a:gd name="T8" fmla="*/ 0 w 36"/>
                    <a:gd name="T9" fmla="*/ 0 h 92"/>
                  </a:gdLst>
                  <a:ahLst/>
                  <a:cxnLst>
                    <a:cxn ang="0">
                      <a:pos x="T0" y="T1"/>
                    </a:cxn>
                    <a:cxn ang="0">
                      <a:pos x="T2" y="T3"/>
                    </a:cxn>
                    <a:cxn ang="0">
                      <a:pos x="T4" y="T5"/>
                    </a:cxn>
                    <a:cxn ang="0">
                      <a:pos x="T6" y="T7"/>
                    </a:cxn>
                    <a:cxn ang="0">
                      <a:pos x="T8" y="T9"/>
                    </a:cxn>
                  </a:cxnLst>
                  <a:rect l="0" t="0" r="r" b="b"/>
                  <a:pathLst>
                    <a:path w="36" h="92">
                      <a:moveTo>
                        <a:pt x="0" y="0"/>
                      </a:moveTo>
                      <a:cubicBezTo>
                        <a:pt x="0" y="92"/>
                        <a:pt x="0" y="92"/>
                        <a:pt x="0" y="92"/>
                      </a:cubicBezTo>
                      <a:cubicBezTo>
                        <a:pt x="7" y="88"/>
                        <a:pt x="7" y="88"/>
                        <a:pt x="7" y="88"/>
                      </a:cubicBezTo>
                      <a:cubicBezTo>
                        <a:pt x="7" y="88"/>
                        <a:pt x="36" y="27"/>
                        <a:pt x="36" y="0"/>
                      </a:cubicBezTo>
                      <a:cubicBezTo>
                        <a:pt x="0" y="0"/>
                        <a:pt x="0" y="0"/>
                        <a:pt x="0" y="0"/>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0" name="Freeform 148"/>
                <p:cNvSpPr>
                  <a:spLocks/>
                </p:cNvSpPr>
                <p:nvPr/>
              </p:nvSpPr>
              <p:spPr bwMode="auto">
                <a:xfrm>
                  <a:off x="4157" y="3503"/>
                  <a:ext cx="124" cy="246"/>
                </a:xfrm>
                <a:custGeom>
                  <a:avLst/>
                  <a:gdLst>
                    <a:gd name="T0" fmla="*/ 111 w 195"/>
                    <a:gd name="T1" fmla="*/ 350 h 390"/>
                    <a:gd name="T2" fmla="*/ 7 w 195"/>
                    <a:gd name="T3" fmla="*/ 281 h 390"/>
                    <a:gd name="T4" fmla="*/ 7 w 195"/>
                    <a:gd name="T5" fmla="*/ 23 h 390"/>
                    <a:gd name="T6" fmla="*/ 12 w 195"/>
                    <a:gd name="T7" fmla="*/ 0 h 390"/>
                    <a:gd name="T8" fmla="*/ 0 w 195"/>
                    <a:gd name="T9" fmla="*/ 44 h 390"/>
                    <a:gd name="T10" fmla="*/ 0 w 195"/>
                    <a:gd name="T11" fmla="*/ 301 h 390"/>
                    <a:gd name="T12" fmla="*/ 104 w 195"/>
                    <a:gd name="T13" fmla="*/ 371 h 390"/>
                    <a:gd name="T14" fmla="*/ 182 w 195"/>
                    <a:gd name="T15" fmla="*/ 390 h 390"/>
                    <a:gd name="T16" fmla="*/ 195 w 195"/>
                    <a:gd name="T17" fmla="*/ 378 h 390"/>
                    <a:gd name="T18" fmla="*/ 111 w 195"/>
                    <a:gd name="T19" fmla="*/ 3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390">
                      <a:moveTo>
                        <a:pt x="111" y="350"/>
                      </a:moveTo>
                      <a:cubicBezTo>
                        <a:pt x="44" y="335"/>
                        <a:pt x="17" y="306"/>
                        <a:pt x="7" y="281"/>
                      </a:cubicBezTo>
                      <a:cubicBezTo>
                        <a:pt x="7" y="23"/>
                        <a:pt x="7" y="23"/>
                        <a:pt x="7" y="23"/>
                      </a:cubicBezTo>
                      <a:cubicBezTo>
                        <a:pt x="8" y="15"/>
                        <a:pt x="10" y="7"/>
                        <a:pt x="12" y="0"/>
                      </a:cubicBezTo>
                      <a:cubicBezTo>
                        <a:pt x="7" y="13"/>
                        <a:pt x="3" y="27"/>
                        <a:pt x="0" y="44"/>
                      </a:cubicBezTo>
                      <a:cubicBezTo>
                        <a:pt x="0" y="301"/>
                        <a:pt x="0" y="301"/>
                        <a:pt x="0" y="301"/>
                      </a:cubicBezTo>
                      <a:cubicBezTo>
                        <a:pt x="10" y="326"/>
                        <a:pt x="38" y="355"/>
                        <a:pt x="104" y="371"/>
                      </a:cubicBezTo>
                      <a:cubicBezTo>
                        <a:pt x="142" y="375"/>
                        <a:pt x="170" y="382"/>
                        <a:pt x="182" y="390"/>
                      </a:cubicBezTo>
                      <a:cubicBezTo>
                        <a:pt x="190" y="387"/>
                        <a:pt x="195" y="382"/>
                        <a:pt x="195" y="378"/>
                      </a:cubicBezTo>
                      <a:cubicBezTo>
                        <a:pt x="195" y="367"/>
                        <a:pt x="162" y="357"/>
                        <a:pt x="111" y="35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1" name="Freeform 149"/>
                <p:cNvSpPr>
                  <a:spLocks noEditPoints="1"/>
                </p:cNvSpPr>
                <p:nvPr/>
              </p:nvSpPr>
              <p:spPr bwMode="auto">
                <a:xfrm>
                  <a:off x="4323" y="3367"/>
                  <a:ext cx="70" cy="59"/>
                </a:xfrm>
                <a:custGeom>
                  <a:avLst/>
                  <a:gdLst>
                    <a:gd name="T0" fmla="*/ 9 w 111"/>
                    <a:gd name="T1" fmla="*/ 36 h 95"/>
                    <a:gd name="T2" fmla="*/ 18 w 111"/>
                    <a:gd name="T3" fmla="*/ 27 h 95"/>
                    <a:gd name="T4" fmla="*/ 32 w 111"/>
                    <a:gd name="T5" fmla="*/ 27 h 95"/>
                    <a:gd name="T6" fmla="*/ 32 w 111"/>
                    <a:gd name="T7" fmla="*/ 62 h 95"/>
                    <a:gd name="T8" fmla="*/ 18 w 111"/>
                    <a:gd name="T9" fmla="*/ 62 h 95"/>
                    <a:gd name="T10" fmla="*/ 9 w 111"/>
                    <a:gd name="T11" fmla="*/ 53 h 95"/>
                    <a:gd name="T12" fmla="*/ 9 w 111"/>
                    <a:gd name="T13" fmla="*/ 36 h 95"/>
                    <a:gd name="T14" fmla="*/ 18 w 111"/>
                    <a:gd name="T15" fmla="*/ 18 h 95"/>
                    <a:gd name="T16" fmla="*/ 0 w 111"/>
                    <a:gd name="T17" fmla="*/ 36 h 95"/>
                    <a:gd name="T18" fmla="*/ 0 w 111"/>
                    <a:gd name="T19" fmla="*/ 53 h 95"/>
                    <a:gd name="T20" fmla="*/ 18 w 111"/>
                    <a:gd name="T21" fmla="*/ 71 h 95"/>
                    <a:gd name="T22" fmla="*/ 32 w 111"/>
                    <a:gd name="T23" fmla="*/ 71 h 95"/>
                    <a:gd name="T24" fmla="*/ 32 w 111"/>
                    <a:gd name="T25" fmla="*/ 87 h 95"/>
                    <a:gd name="T26" fmla="*/ 35 w 111"/>
                    <a:gd name="T27" fmla="*/ 91 h 95"/>
                    <a:gd name="T28" fmla="*/ 38 w 111"/>
                    <a:gd name="T29" fmla="*/ 91 h 95"/>
                    <a:gd name="T30" fmla="*/ 38 w 111"/>
                    <a:gd name="T31" fmla="*/ 95 h 95"/>
                    <a:gd name="T32" fmla="*/ 104 w 111"/>
                    <a:gd name="T33" fmla="*/ 95 h 95"/>
                    <a:gd name="T34" fmla="*/ 104 w 111"/>
                    <a:gd name="T35" fmla="*/ 91 h 95"/>
                    <a:gd name="T36" fmla="*/ 108 w 111"/>
                    <a:gd name="T37" fmla="*/ 91 h 95"/>
                    <a:gd name="T38" fmla="*/ 111 w 111"/>
                    <a:gd name="T39" fmla="*/ 87 h 95"/>
                    <a:gd name="T40" fmla="*/ 111 w 111"/>
                    <a:gd name="T41" fmla="*/ 3 h 95"/>
                    <a:gd name="T42" fmla="*/ 108 w 111"/>
                    <a:gd name="T43" fmla="*/ 0 h 95"/>
                    <a:gd name="T44" fmla="*/ 35 w 111"/>
                    <a:gd name="T45" fmla="*/ 0 h 95"/>
                    <a:gd name="T46" fmla="*/ 32 w 111"/>
                    <a:gd name="T47" fmla="*/ 3 h 95"/>
                    <a:gd name="T48" fmla="*/ 32 w 111"/>
                    <a:gd name="T49" fmla="*/ 18 h 95"/>
                    <a:gd name="T50" fmla="*/ 18 w 111"/>
                    <a:gd name="T51"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95">
                      <a:moveTo>
                        <a:pt x="9" y="36"/>
                      </a:moveTo>
                      <a:cubicBezTo>
                        <a:pt x="9" y="31"/>
                        <a:pt x="13" y="27"/>
                        <a:pt x="18" y="27"/>
                      </a:cubicBezTo>
                      <a:cubicBezTo>
                        <a:pt x="32" y="27"/>
                        <a:pt x="32" y="27"/>
                        <a:pt x="32" y="27"/>
                      </a:cubicBezTo>
                      <a:cubicBezTo>
                        <a:pt x="32" y="62"/>
                        <a:pt x="32" y="62"/>
                        <a:pt x="32" y="62"/>
                      </a:cubicBezTo>
                      <a:cubicBezTo>
                        <a:pt x="18" y="62"/>
                        <a:pt x="18" y="62"/>
                        <a:pt x="18" y="62"/>
                      </a:cubicBezTo>
                      <a:cubicBezTo>
                        <a:pt x="13" y="62"/>
                        <a:pt x="9" y="58"/>
                        <a:pt x="9" y="53"/>
                      </a:cubicBezTo>
                      <a:lnTo>
                        <a:pt x="9" y="36"/>
                      </a:lnTo>
                      <a:close/>
                      <a:moveTo>
                        <a:pt x="18" y="18"/>
                      </a:moveTo>
                      <a:cubicBezTo>
                        <a:pt x="8" y="18"/>
                        <a:pt x="0" y="26"/>
                        <a:pt x="0" y="36"/>
                      </a:cubicBezTo>
                      <a:cubicBezTo>
                        <a:pt x="0" y="53"/>
                        <a:pt x="0" y="53"/>
                        <a:pt x="0" y="53"/>
                      </a:cubicBezTo>
                      <a:cubicBezTo>
                        <a:pt x="0" y="63"/>
                        <a:pt x="8" y="71"/>
                        <a:pt x="18" y="71"/>
                      </a:cubicBezTo>
                      <a:cubicBezTo>
                        <a:pt x="32" y="71"/>
                        <a:pt x="32" y="71"/>
                        <a:pt x="32" y="71"/>
                      </a:cubicBezTo>
                      <a:cubicBezTo>
                        <a:pt x="32" y="87"/>
                        <a:pt x="32" y="87"/>
                        <a:pt x="32" y="87"/>
                      </a:cubicBezTo>
                      <a:cubicBezTo>
                        <a:pt x="32" y="89"/>
                        <a:pt x="33" y="91"/>
                        <a:pt x="35" y="91"/>
                      </a:cubicBezTo>
                      <a:cubicBezTo>
                        <a:pt x="38" y="91"/>
                        <a:pt x="38" y="91"/>
                        <a:pt x="38" y="91"/>
                      </a:cubicBezTo>
                      <a:cubicBezTo>
                        <a:pt x="38" y="95"/>
                        <a:pt x="38" y="95"/>
                        <a:pt x="38" y="95"/>
                      </a:cubicBezTo>
                      <a:cubicBezTo>
                        <a:pt x="104" y="95"/>
                        <a:pt x="104" y="95"/>
                        <a:pt x="104" y="95"/>
                      </a:cubicBezTo>
                      <a:cubicBezTo>
                        <a:pt x="104" y="91"/>
                        <a:pt x="104" y="91"/>
                        <a:pt x="104" y="91"/>
                      </a:cubicBezTo>
                      <a:cubicBezTo>
                        <a:pt x="108" y="91"/>
                        <a:pt x="108" y="91"/>
                        <a:pt x="108" y="91"/>
                      </a:cubicBezTo>
                      <a:cubicBezTo>
                        <a:pt x="110" y="91"/>
                        <a:pt x="111" y="89"/>
                        <a:pt x="111" y="87"/>
                      </a:cubicBezTo>
                      <a:cubicBezTo>
                        <a:pt x="111" y="3"/>
                        <a:pt x="111" y="3"/>
                        <a:pt x="111" y="3"/>
                      </a:cubicBezTo>
                      <a:cubicBezTo>
                        <a:pt x="111" y="1"/>
                        <a:pt x="110" y="0"/>
                        <a:pt x="108" y="0"/>
                      </a:cubicBezTo>
                      <a:cubicBezTo>
                        <a:pt x="35" y="0"/>
                        <a:pt x="35" y="0"/>
                        <a:pt x="35" y="0"/>
                      </a:cubicBezTo>
                      <a:cubicBezTo>
                        <a:pt x="33" y="0"/>
                        <a:pt x="32" y="1"/>
                        <a:pt x="32" y="3"/>
                      </a:cubicBezTo>
                      <a:cubicBezTo>
                        <a:pt x="32" y="18"/>
                        <a:pt x="32" y="18"/>
                        <a:pt x="32" y="18"/>
                      </a:cubicBezTo>
                      <a:cubicBezTo>
                        <a:pt x="18" y="18"/>
                        <a:pt x="18" y="18"/>
                        <a:pt x="18" y="18"/>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2" name="Freeform 150"/>
                <p:cNvSpPr>
                  <a:spLocks/>
                </p:cNvSpPr>
                <p:nvPr/>
              </p:nvSpPr>
              <p:spPr bwMode="auto">
                <a:xfrm>
                  <a:off x="4381" y="3367"/>
                  <a:ext cx="12" cy="59"/>
                </a:xfrm>
                <a:custGeom>
                  <a:avLst/>
                  <a:gdLst>
                    <a:gd name="T0" fmla="*/ 16 w 19"/>
                    <a:gd name="T1" fmla="*/ 0 h 95"/>
                    <a:gd name="T2" fmla="*/ 4 w 19"/>
                    <a:gd name="T3" fmla="*/ 0 h 95"/>
                    <a:gd name="T4" fmla="*/ 7 w 19"/>
                    <a:gd name="T5" fmla="*/ 3 h 95"/>
                    <a:gd name="T6" fmla="*/ 7 w 19"/>
                    <a:gd name="T7" fmla="*/ 87 h 95"/>
                    <a:gd name="T8" fmla="*/ 4 w 19"/>
                    <a:gd name="T9" fmla="*/ 91 h 95"/>
                    <a:gd name="T10" fmla="*/ 0 w 19"/>
                    <a:gd name="T11" fmla="*/ 91 h 95"/>
                    <a:gd name="T12" fmla="*/ 0 w 19"/>
                    <a:gd name="T13" fmla="*/ 95 h 95"/>
                    <a:gd name="T14" fmla="*/ 12 w 19"/>
                    <a:gd name="T15" fmla="*/ 95 h 95"/>
                    <a:gd name="T16" fmla="*/ 12 w 19"/>
                    <a:gd name="T17" fmla="*/ 91 h 95"/>
                    <a:gd name="T18" fmla="*/ 16 w 19"/>
                    <a:gd name="T19" fmla="*/ 91 h 95"/>
                    <a:gd name="T20" fmla="*/ 19 w 19"/>
                    <a:gd name="T21" fmla="*/ 87 h 95"/>
                    <a:gd name="T22" fmla="*/ 19 w 19"/>
                    <a:gd name="T23" fmla="*/ 3 h 95"/>
                    <a:gd name="T24" fmla="*/ 16 w 19"/>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95">
                      <a:moveTo>
                        <a:pt x="16" y="0"/>
                      </a:moveTo>
                      <a:cubicBezTo>
                        <a:pt x="4" y="0"/>
                        <a:pt x="4" y="0"/>
                        <a:pt x="4" y="0"/>
                      </a:cubicBezTo>
                      <a:cubicBezTo>
                        <a:pt x="6" y="0"/>
                        <a:pt x="7" y="1"/>
                        <a:pt x="7" y="3"/>
                      </a:cubicBezTo>
                      <a:cubicBezTo>
                        <a:pt x="7" y="87"/>
                        <a:pt x="7" y="87"/>
                        <a:pt x="7" y="87"/>
                      </a:cubicBezTo>
                      <a:cubicBezTo>
                        <a:pt x="7" y="89"/>
                        <a:pt x="6" y="91"/>
                        <a:pt x="4" y="91"/>
                      </a:cubicBezTo>
                      <a:cubicBezTo>
                        <a:pt x="0" y="91"/>
                        <a:pt x="0" y="91"/>
                        <a:pt x="0" y="91"/>
                      </a:cubicBezTo>
                      <a:cubicBezTo>
                        <a:pt x="0" y="95"/>
                        <a:pt x="0" y="95"/>
                        <a:pt x="0" y="95"/>
                      </a:cubicBezTo>
                      <a:cubicBezTo>
                        <a:pt x="12" y="95"/>
                        <a:pt x="12" y="95"/>
                        <a:pt x="12" y="95"/>
                      </a:cubicBezTo>
                      <a:cubicBezTo>
                        <a:pt x="12" y="91"/>
                        <a:pt x="12" y="91"/>
                        <a:pt x="12" y="91"/>
                      </a:cubicBezTo>
                      <a:cubicBezTo>
                        <a:pt x="16" y="91"/>
                        <a:pt x="16" y="91"/>
                        <a:pt x="16" y="91"/>
                      </a:cubicBezTo>
                      <a:cubicBezTo>
                        <a:pt x="18" y="91"/>
                        <a:pt x="19" y="89"/>
                        <a:pt x="19" y="87"/>
                      </a:cubicBezTo>
                      <a:cubicBezTo>
                        <a:pt x="19" y="3"/>
                        <a:pt x="19" y="3"/>
                        <a:pt x="19" y="3"/>
                      </a:cubicBezTo>
                      <a:cubicBezTo>
                        <a:pt x="19" y="1"/>
                        <a:pt x="18" y="0"/>
                        <a:pt x="1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3" name="Freeform 151"/>
                <p:cNvSpPr>
                  <a:spLocks/>
                </p:cNvSpPr>
                <p:nvPr/>
              </p:nvSpPr>
              <p:spPr bwMode="auto">
                <a:xfrm>
                  <a:off x="4273" y="3370"/>
                  <a:ext cx="43" cy="46"/>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4" name="Freeform 152"/>
                <p:cNvSpPr>
                  <a:spLocks/>
                </p:cNvSpPr>
                <p:nvPr/>
              </p:nvSpPr>
              <p:spPr bwMode="auto">
                <a:xfrm>
                  <a:off x="4102" y="3305"/>
                  <a:ext cx="207" cy="121"/>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5" name="Freeform 153"/>
                <p:cNvSpPr>
                  <a:spLocks/>
                </p:cNvSpPr>
                <p:nvPr/>
              </p:nvSpPr>
              <p:spPr bwMode="auto">
                <a:xfrm>
                  <a:off x="4153" y="3346"/>
                  <a:ext cx="24" cy="7"/>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6" name="Freeform 154"/>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7" name="Freeform 155"/>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8" name="Freeform 156"/>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9" name="Freeform 157"/>
                <p:cNvSpPr>
                  <a:spLocks/>
                </p:cNvSpPr>
                <p:nvPr/>
              </p:nvSpPr>
              <p:spPr bwMode="auto">
                <a:xfrm>
                  <a:off x="4215" y="3333"/>
                  <a:ext cx="24" cy="7"/>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0" name="Freeform 158"/>
                <p:cNvSpPr>
                  <a:spLocks/>
                </p:cNvSpPr>
                <p:nvPr/>
              </p:nvSpPr>
              <p:spPr bwMode="auto">
                <a:xfrm>
                  <a:off x="4121" y="3320"/>
                  <a:ext cx="171" cy="92"/>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1" name="Freeform 159"/>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2" name="Freeform 160"/>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3" name="Freeform 161"/>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4" name="Freeform 162"/>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5" name="Freeform 163"/>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6" name="Freeform 164"/>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7" name="Freeform 165"/>
                <p:cNvSpPr>
                  <a:spLocks/>
                </p:cNvSpPr>
                <p:nvPr/>
              </p:nvSpPr>
              <p:spPr bwMode="auto">
                <a:xfrm>
                  <a:off x="4207" y="3337"/>
                  <a:ext cx="19" cy="58"/>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8" name="Freeform 166"/>
                <p:cNvSpPr>
                  <a:spLocks/>
                </p:cNvSpPr>
                <p:nvPr/>
              </p:nvSpPr>
              <p:spPr bwMode="auto">
                <a:xfrm>
                  <a:off x="4207" y="3337"/>
                  <a:ext cx="19" cy="58"/>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9" name="Freeform 167"/>
                <p:cNvSpPr>
                  <a:spLocks/>
                </p:cNvSpPr>
                <p:nvPr/>
              </p:nvSpPr>
              <p:spPr bwMode="auto">
                <a:xfrm>
                  <a:off x="4215" y="3333"/>
                  <a:ext cx="24" cy="7"/>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0" name="Freeform 168"/>
                <p:cNvSpPr>
                  <a:spLocks/>
                </p:cNvSpPr>
                <p:nvPr/>
              </p:nvSpPr>
              <p:spPr bwMode="auto">
                <a:xfrm>
                  <a:off x="4121" y="3321"/>
                  <a:ext cx="153" cy="91"/>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1" name="Freeform 169"/>
                <p:cNvSpPr>
                  <a:spLocks/>
                </p:cNvSpPr>
                <p:nvPr/>
              </p:nvSpPr>
              <p:spPr bwMode="auto">
                <a:xfrm>
                  <a:off x="4188" y="3362"/>
                  <a:ext cx="17" cy="32"/>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2" name="Freeform 170"/>
                <p:cNvSpPr>
                  <a:spLocks/>
                </p:cNvSpPr>
                <p:nvPr/>
              </p:nvSpPr>
              <p:spPr bwMode="auto">
                <a:xfrm>
                  <a:off x="4188" y="3362"/>
                  <a:ext cx="17" cy="32"/>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3" name="Freeform 171"/>
                <p:cNvSpPr>
                  <a:spLocks/>
                </p:cNvSpPr>
                <p:nvPr/>
              </p:nvSpPr>
              <p:spPr bwMode="auto">
                <a:xfrm>
                  <a:off x="4181" y="3357"/>
                  <a:ext cx="19" cy="7"/>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4" name="Freeform 172"/>
                <p:cNvSpPr>
                  <a:spLocks/>
                </p:cNvSpPr>
                <p:nvPr/>
              </p:nvSpPr>
              <p:spPr bwMode="auto">
                <a:xfrm>
                  <a:off x="4181" y="3357"/>
                  <a:ext cx="19" cy="7"/>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5" name="Freeform 173"/>
                <p:cNvSpPr>
                  <a:spLocks/>
                </p:cNvSpPr>
                <p:nvPr/>
              </p:nvSpPr>
              <p:spPr bwMode="auto">
                <a:xfrm>
                  <a:off x="4219" y="3376"/>
                  <a:ext cx="13" cy="19"/>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6" name="Freeform 174"/>
                <p:cNvSpPr>
                  <a:spLocks/>
                </p:cNvSpPr>
                <p:nvPr/>
              </p:nvSpPr>
              <p:spPr bwMode="auto">
                <a:xfrm>
                  <a:off x="4219" y="3376"/>
                  <a:ext cx="13" cy="19"/>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7" name="Freeform 175"/>
                <p:cNvSpPr>
                  <a:spLocks/>
                </p:cNvSpPr>
                <p:nvPr/>
              </p:nvSpPr>
              <p:spPr bwMode="auto">
                <a:xfrm>
                  <a:off x="4207" y="3368"/>
                  <a:ext cx="14" cy="27"/>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8" name="Freeform 176"/>
                <p:cNvSpPr>
                  <a:spLocks/>
                </p:cNvSpPr>
                <p:nvPr/>
              </p:nvSpPr>
              <p:spPr bwMode="auto">
                <a:xfrm>
                  <a:off x="4207" y="3368"/>
                  <a:ext cx="14" cy="27"/>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9" name="Freeform 177"/>
                <p:cNvSpPr>
                  <a:spLocks/>
                </p:cNvSpPr>
                <p:nvPr/>
              </p:nvSpPr>
              <p:spPr bwMode="auto">
                <a:xfrm>
                  <a:off x="4133" y="3327"/>
                  <a:ext cx="131" cy="73"/>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0" name="Freeform 178"/>
                <p:cNvSpPr>
                  <a:spLocks/>
                </p:cNvSpPr>
                <p:nvPr/>
              </p:nvSpPr>
              <p:spPr bwMode="auto">
                <a:xfrm>
                  <a:off x="3990" y="3390"/>
                  <a:ext cx="18" cy="46"/>
                </a:xfrm>
                <a:custGeom>
                  <a:avLst/>
                  <a:gdLst>
                    <a:gd name="T0" fmla="*/ 0 w 18"/>
                    <a:gd name="T1" fmla="*/ 46 h 46"/>
                    <a:gd name="T2" fmla="*/ 18 w 18"/>
                    <a:gd name="T3" fmla="*/ 41 h 46"/>
                    <a:gd name="T4" fmla="*/ 18 w 18"/>
                    <a:gd name="T5" fmla="*/ 0 h 46"/>
                    <a:gd name="T6" fmla="*/ 0 w 18"/>
                    <a:gd name="T7" fmla="*/ 6 h 46"/>
                    <a:gd name="T8" fmla="*/ 0 w 18"/>
                    <a:gd name="T9" fmla="*/ 46 h 46"/>
                  </a:gdLst>
                  <a:ahLst/>
                  <a:cxnLst>
                    <a:cxn ang="0">
                      <a:pos x="T0" y="T1"/>
                    </a:cxn>
                    <a:cxn ang="0">
                      <a:pos x="T2" y="T3"/>
                    </a:cxn>
                    <a:cxn ang="0">
                      <a:pos x="T4" y="T5"/>
                    </a:cxn>
                    <a:cxn ang="0">
                      <a:pos x="T6" y="T7"/>
                    </a:cxn>
                    <a:cxn ang="0">
                      <a:pos x="T8" y="T9"/>
                    </a:cxn>
                  </a:cxnLst>
                  <a:rect l="0" t="0" r="r" b="b"/>
                  <a:pathLst>
                    <a:path w="18" h="46">
                      <a:moveTo>
                        <a:pt x="0" y="46"/>
                      </a:moveTo>
                      <a:lnTo>
                        <a:pt x="18" y="41"/>
                      </a:lnTo>
                      <a:lnTo>
                        <a:pt x="18" y="0"/>
                      </a:lnTo>
                      <a:lnTo>
                        <a:pt x="0" y="6"/>
                      </a:lnTo>
                      <a:lnTo>
                        <a:pt x="0" y="4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1" name="Freeform 179"/>
                <p:cNvSpPr>
                  <a:spLocks/>
                </p:cNvSpPr>
                <p:nvPr/>
              </p:nvSpPr>
              <p:spPr bwMode="auto">
                <a:xfrm>
                  <a:off x="3990" y="3390"/>
                  <a:ext cx="18" cy="46"/>
                </a:xfrm>
                <a:custGeom>
                  <a:avLst/>
                  <a:gdLst>
                    <a:gd name="T0" fmla="*/ 0 w 18"/>
                    <a:gd name="T1" fmla="*/ 46 h 46"/>
                    <a:gd name="T2" fmla="*/ 18 w 18"/>
                    <a:gd name="T3" fmla="*/ 41 h 46"/>
                    <a:gd name="T4" fmla="*/ 18 w 18"/>
                    <a:gd name="T5" fmla="*/ 0 h 46"/>
                    <a:gd name="T6" fmla="*/ 0 w 18"/>
                    <a:gd name="T7" fmla="*/ 6 h 46"/>
                    <a:gd name="T8" fmla="*/ 0 w 18"/>
                    <a:gd name="T9" fmla="*/ 46 h 46"/>
                  </a:gdLst>
                  <a:ahLst/>
                  <a:cxnLst>
                    <a:cxn ang="0">
                      <a:pos x="T0" y="T1"/>
                    </a:cxn>
                    <a:cxn ang="0">
                      <a:pos x="T2" y="T3"/>
                    </a:cxn>
                    <a:cxn ang="0">
                      <a:pos x="T4" y="T5"/>
                    </a:cxn>
                    <a:cxn ang="0">
                      <a:pos x="T6" y="T7"/>
                    </a:cxn>
                    <a:cxn ang="0">
                      <a:pos x="T8" y="T9"/>
                    </a:cxn>
                  </a:cxnLst>
                  <a:rect l="0" t="0" r="r" b="b"/>
                  <a:pathLst>
                    <a:path w="18" h="46">
                      <a:moveTo>
                        <a:pt x="0" y="46"/>
                      </a:moveTo>
                      <a:lnTo>
                        <a:pt x="18" y="41"/>
                      </a:lnTo>
                      <a:lnTo>
                        <a:pt x="18" y="0"/>
                      </a:lnTo>
                      <a:lnTo>
                        <a:pt x="0" y="6"/>
                      </a:lnTo>
                      <a:lnTo>
                        <a:pt x="0" y="46"/>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2" name="Freeform 180"/>
                <p:cNvSpPr>
                  <a:spLocks/>
                </p:cNvSpPr>
                <p:nvPr/>
              </p:nvSpPr>
              <p:spPr bwMode="auto">
                <a:xfrm>
                  <a:off x="3972" y="3390"/>
                  <a:ext cx="18" cy="46"/>
                </a:xfrm>
                <a:custGeom>
                  <a:avLst/>
                  <a:gdLst>
                    <a:gd name="T0" fmla="*/ 18 w 18"/>
                    <a:gd name="T1" fmla="*/ 46 h 46"/>
                    <a:gd name="T2" fmla="*/ 0 w 18"/>
                    <a:gd name="T3" fmla="*/ 41 h 46"/>
                    <a:gd name="T4" fmla="*/ 0 w 18"/>
                    <a:gd name="T5" fmla="*/ 0 h 46"/>
                    <a:gd name="T6" fmla="*/ 18 w 18"/>
                    <a:gd name="T7" fmla="*/ 6 h 46"/>
                    <a:gd name="T8" fmla="*/ 18 w 18"/>
                    <a:gd name="T9" fmla="*/ 46 h 46"/>
                  </a:gdLst>
                  <a:ahLst/>
                  <a:cxnLst>
                    <a:cxn ang="0">
                      <a:pos x="T0" y="T1"/>
                    </a:cxn>
                    <a:cxn ang="0">
                      <a:pos x="T2" y="T3"/>
                    </a:cxn>
                    <a:cxn ang="0">
                      <a:pos x="T4" y="T5"/>
                    </a:cxn>
                    <a:cxn ang="0">
                      <a:pos x="T6" y="T7"/>
                    </a:cxn>
                    <a:cxn ang="0">
                      <a:pos x="T8" y="T9"/>
                    </a:cxn>
                  </a:cxnLst>
                  <a:rect l="0" t="0" r="r" b="b"/>
                  <a:pathLst>
                    <a:path w="18" h="46">
                      <a:moveTo>
                        <a:pt x="18" y="46"/>
                      </a:moveTo>
                      <a:lnTo>
                        <a:pt x="0" y="41"/>
                      </a:lnTo>
                      <a:lnTo>
                        <a:pt x="0" y="0"/>
                      </a:lnTo>
                      <a:lnTo>
                        <a:pt x="18" y="6"/>
                      </a:lnTo>
                      <a:lnTo>
                        <a:pt x="18" y="46"/>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3" name="Freeform 181"/>
                <p:cNvSpPr>
                  <a:spLocks/>
                </p:cNvSpPr>
                <p:nvPr/>
              </p:nvSpPr>
              <p:spPr bwMode="auto">
                <a:xfrm>
                  <a:off x="3972" y="3385"/>
                  <a:ext cx="36" cy="11"/>
                </a:xfrm>
                <a:custGeom>
                  <a:avLst/>
                  <a:gdLst>
                    <a:gd name="T0" fmla="*/ 36 w 36"/>
                    <a:gd name="T1" fmla="*/ 5 h 11"/>
                    <a:gd name="T2" fmla="*/ 18 w 36"/>
                    <a:gd name="T3" fmla="*/ 11 h 11"/>
                    <a:gd name="T4" fmla="*/ 0 w 36"/>
                    <a:gd name="T5" fmla="*/ 5 h 11"/>
                    <a:gd name="T6" fmla="*/ 18 w 36"/>
                    <a:gd name="T7" fmla="*/ 0 h 11"/>
                    <a:gd name="T8" fmla="*/ 36 w 36"/>
                    <a:gd name="T9" fmla="*/ 5 h 11"/>
                  </a:gdLst>
                  <a:ahLst/>
                  <a:cxnLst>
                    <a:cxn ang="0">
                      <a:pos x="T0" y="T1"/>
                    </a:cxn>
                    <a:cxn ang="0">
                      <a:pos x="T2" y="T3"/>
                    </a:cxn>
                    <a:cxn ang="0">
                      <a:pos x="T4" y="T5"/>
                    </a:cxn>
                    <a:cxn ang="0">
                      <a:pos x="T6" y="T7"/>
                    </a:cxn>
                    <a:cxn ang="0">
                      <a:pos x="T8" y="T9"/>
                    </a:cxn>
                  </a:cxnLst>
                  <a:rect l="0" t="0" r="r" b="b"/>
                  <a:pathLst>
                    <a:path w="36" h="11">
                      <a:moveTo>
                        <a:pt x="36" y="5"/>
                      </a:moveTo>
                      <a:lnTo>
                        <a:pt x="18" y="11"/>
                      </a:lnTo>
                      <a:lnTo>
                        <a:pt x="0" y="5"/>
                      </a:lnTo>
                      <a:lnTo>
                        <a:pt x="18" y="0"/>
                      </a:lnTo>
                      <a:lnTo>
                        <a:pt x="36" y="5"/>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4" name="Freeform 182"/>
                <p:cNvSpPr>
                  <a:spLocks/>
                </p:cNvSpPr>
                <p:nvPr/>
              </p:nvSpPr>
              <p:spPr bwMode="auto">
                <a:xfrm>
                  <a:off x="3972" y="3385"/>
                  <a:ext cx="36" cy="11"/>
                </a:xfrm>
                <a:custGeom>
                  <a:avLst/>
                  <a:gdLst>
                    <a:gd name="T0" fmla="*/ 36 w 36"/>
                    <a:gd name="T1" fmla="*/ 5 h 11"/>
                    <a:gd name="T2" fmla="*/ 18 w 36"/>
                    <a:gd name="T3" fmla="*/ 11 h 11"/>
                    <a:gd name="T4" fmla="*/ 0 w 36"/>
                    <a:gd name="T5" fmla="*/ 5 h 11"/>
                    <a:gd name="T6" fmla="*/ 18 w 36"/>
                    <a:gd name="T7" fmla="*/ 0 h 11"/>
                    <a:gd name="T8" fmla="*/ 36 w 36"/>
                    <a:gd name="T9" fmla="*/ 5 h 11"/>
                  </a:gdLst>
                  <a:ahLst/>
                  <a:cxnLst>
                    <a:cxn ang="0">
                      <a:pos x="T0" y="T1"/>
                    </a:cxn>
                    <a:cxn ang="0">
                      <a:pos x="T2" y="T3"/>
                    </a:cxn>
                    <a:cxn ang="0">
                      <a:pos x="T4" y="T5"/>
                    </a:cxn>
                    <a:cxn ang="0">
                      <a:pos x="T6" y="T7"/>
                    </a:cxn>
                    <a:cxn ang="0">
                      <a:pos x="T8" y="T9"/>
                    </a:cxn>
                  </a:cxnLst>
                  <a:rect l="0" t="0" r="r" b="b"/>
                  <a:pathLst>
                    <a:path w="36" h="11">
                      <a:moveTo>
                        <a:pt x="36" y="5"/>
                      </a:moveTo>
                      <a:lnTo>
                        <a:pt x="18" y="11"/>
                      </a:lnTo>
                      <a:lnTo>
                        <a:pt x="0" y="5"/>
                      </a:lnTo>
                      <a:lnTo>
                        <a:pt x="18" y="0"/>
                      </a:lnTo>
                      <a:lnTo>
                        <a:pt x="36" y="5"/>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5" name="Freeform 183"/>
                <p:cNvSpPr>
                  <a:spLocks/>
                </p:cNvSpPr>
                <p:nvPr/>
              </p:nvSpPr>
              <p:spPr bwMode="auto">
                <a:xfrm>
                  <a:off x="3914" y="3214"/>
                  <a:ext cx="7" cy="21"/>
                </a:xfrm>
                <a:custGeom>
                  <a:avLst/>
                  <a:gdLst>
                    <a:gd name="T0" fmla="*/ 11 w 11"/>
                    <a:gd name="T1" fmla="*/ 34 h 34"/>
                    <a:gd name="T2" fmla="*/ 11 w 11"/>
                    <a:gd name="T3" fmla="*/ 0 h 34"/>
                    <a:gd name="T4" fmla="*/ 4 w 11"/>
                    <a:gd name="T5" fmla="*/ 7 h 34"/>
                    <a:gd name="T6" fmla="*/ 0 w 11"/>
                    <a:gd name="T7" fmla="*/ 34 h 34"/>
                    <a:gd name="T8" fmla="*/ 11 w 11"/>
                    <a:gd name="T9" fmla="*/ 34 h 34"/>
                  </a:gdLst>
                  <a:ahLst/>
                  <a:cxnLst>
                    <a:cxn ang="0">
                      <a:pos x="T0" y="T1"/>
                    </a:cxn>
                    <a:cxn ang="0">
                      <a:pos x="T2" y="T3"/>
                    </a:cxn>
                    <a:cxn ang="0">
                      <a:pos x="T4" y="T5"/>
                    </a:cxn>
                    <a:cxn ang="0">
                      <a:pos x="T6" y="T7"/>
                    </a:cxn>
                    <a:cxn ang="0">
                      <a:pos x="T8" y="T9"/>
                    </a:cxn>
                  </a:cxnLst>
                  <a:rect l="0" t="0" r="r" b="b"/>
                  <a:pathLst>
                    <a:path w="11" h="34">
                      <a:moveTo>
                        <a:pt x="11" y="34"/>
                      </a:moveTo>
                      <a:cubicBezTo>
                        <a:pt x="11" y="0"/>
                        <a:pt x="11" y="0"/>
                        <a:pt x="11" y="0"/>
                      </a:cubicBezTo>
                      <a:cubicBezTo>
                        <a:pt x="7" y="0"/>
                        <a:pt x="4" y="3"/>
                        <a:pt x="4" y="7"/>
                      </a:cubicBezTo>
                      <a:cubicBezTo>
                        <a:pt x="0" y="34"/>
                        <a:pt x="0" y="34"/>
                        <a:pt x="0" y="34"/>
                      </a:cubicBezTo>
                      <a:lnTo>
                        <a:pt x="11" y="34"/>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6" name="Freeform 184"/>
                <p:cNvSpPr>
                  <a:spLocks/>
                </p:cNvSpPr>
                <p:nvPr/>
              </p:nvSpPr>
              <p:spPr bwMode="auto">
                <a:xfrm>
                  <a:off x="3914" y="3235"/>
                  <a:ext cx="16" cy="5"/>
                </a:xfrm>
                <a:custGeom>
                  <a:avLst/>
                  <a:gdLst>
                    <a:gd name="T0" fmla="*/ 0 w 26"/>
                    <a:gd name="T1" fmla="*/ 0 h 7"/>
                    <a:gd name="T2" fmla="*/ 13 w 26"/>
                    <a:gd name="T3" fmla="*/ 7 h 7"/>
                    <a:gd name="T4" fmla="*/ 26 w 26"/>
                    <a:gd name="T5" fmla="*/ 0 h 7"/>
                    <a:gd name="T6" fmla="*/ 0 w 26"/>
                    <a:gd name="T7" fmla="*/ 0 h 7"/>
                  </a:gdLst>
                  <a:ahLst/>
                  <a:cxnLst>
                    <a:cxn ang="0">
                      <a:pos x="T0" y="T1"/>
                    </a:cxn>
                    <a:cxn ang="0">
                      <a:pos x="T2" y="T3"/>
                    </a:cxn>
                    <a:cxn ang="0">
                      <a:pos x="T4" y="T5"/>
                    </a:cxn>
                    <a:cxn ang="0">
                      <a:pos x="T6" y="T7"/>
                    </a:cxn>
                  </a:cxnLst>
                  <a:rect l="0" t="0" r="r" b="b"/>
                  <a:pathLst>
                    <a:path w="26" h="7">
                      <a:moveTo>
                        <a:pt x="0" y="0"/>
                      </a:moveTo>
                      <a:cubicBezTo>
                        <a:pt x="3" y="4"/>
                        <a:pt x="7" y="7"/>
                        <a:pt x="13" y="7"/>
                      </a:cubicBezTo>
                      <a:cubicBezTo>
                        <a:pt x="18" y="7"/>
                        <a:pt x="23" y="4"/>
                        <a:pt x="26"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7" name="Freeform 185"/>
                <p:cNvSpPr>
                  <a:spLocks/>
                </p:cNvSpPr>
                <p:nvPr/>
              </p:nvSpPr>
              <p:spPr bwMode="auto">
                <a:xfrm>
                  <a:off x="3907" y="3243"/>
                  <a:ext cx="28" cy="6"/>
                </a:xfrm>
                <a:custGeom>
                  <a:avLst/>
                  <a:gdLst>
                    <a:gd name="T0" fmla="*/ 0 w 44"/>
                    <a:gd name="T1" fmla="*/ 0 h 10"/>
                    <a:gd name="T2" fmla="*/ 22 w 44"/>
                    <a:gd name="T3" fmla="*/ 10 h 10"/>
                    <a:gd name="T4" fmla="*/ 44 w 44"/>
                    <a:gd name="T5" fmla="*/ 0 h 10"/>
                    <a:gd name="T6" fmla="*/ 0 w 44"/>
                    <a:gd name="T7" fmla="*/ 0 h 10"/>
                  </a:gdLst>
                  <a:ahLst/>
                  <a:cxnLst>
                    <a:cxn ang="0">
                      <a:pos x="T0" y="T1"/>
                    </a:cxn>
                    <a:cxn ang="0">
                      <a:pos x="T2" y="T3"/>
                    </a:cxn>
                    <a:cxn ang="0">
                      <a:pos x="T4" y="T5"/>
                    </a:cxn>
                    <a:cxn ang="0">
                      <a:pos x="T6" y="T7"/>
                    </a:cxn>
                  </a:cxnLst>
                  <a:rect l="0" t="0" r="r" b="b"/>
                  <a:pathLst>
                    <a:path w="44" h="10">
                      <a:moveTo>
                        <a:pt x="0" y="0"/>
                      </a:moveTo>
                      <a:cubicBezTo>
                        <a:pt x="4" y="8"/>
                        <a:pt x="12" y="10"/>
                        <a:pt x="22" y="10"/>
                      </a:cubicBezTo>
                      <a:cubicBezTo>
                        <a:pt x="32" y="10"/>
                        <a:pt x="40" y="8"/>
                        <a:pt x="4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8" name="Freeform 186"/>
                <p:cNvSpPr>
                  <a:spLocks/>
                </p:cNvSpPr>
                <p:nvPr/>
              </p:nvSpPr>
              <p:spPr bwMode="auto">
                <a:xfrm>
                  <a:off x="4153" y="3346"/>
                  <a:ext cx="24" cy="7"/>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9" name="Freeform 187"/>
                <p:cNvSpPr>
                  <a:spLocks/>
                </p:cNvSpPr>
                <p:nvPr/>
              </p:nvSpPr>
              <p:spPr bwMode="auto">
                <a:xfrm>
                  <a:off x="4159" y="3350"/>
                  <a:ext cx="18" cy="44"/>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0" name="Freeform 188"/>
                <p:cNvSpPr>
                  <a:spLocks/>
                </p:cNvSpPr>
                <p:nvPr/>
              </p:nvSpPr>
              <p:spPr bwMode="auto">
                <a:xfrm>
                  <a:off x="4159" y="3350"/>
                  <a:ext cx="18" cy="44"/>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1" name="Freeform 189"/>
                <p:cNvSpPr>
                  <a:spLocks/>
                </p:cNvSpPr>
                <p:nvPr/>
              </p:nvSpPr>
              <p:spPr bwMode="auto">
                <a:xfrm>
                  <a:off x="4147" y="3350"/>
                  <a:ext cx="17" cy="44"/>
                </a:xfrm>
                <a:custGeom>
                  <a:avLst/>
                  <a:gdLst>
                    <a:gd name="T0" fmla="*/ 12 w 17"/>
                    <a:gd name="T1" fmla="*/ 44 h 44"/>
                    <a:gd name="T2" fmla="*/ 0 w 17"/>
                    <a:gd name="T3" fmla="*/ 40 h 44"/>
                    <a:gd name="T4" fmla="*/ 6 w 17"/>
                    <a:gd name="T5" fmla="*/ 0 h 44"/>
                    <a:gd name="T6" fmla="*/ 17 w 17"/>
                    <a:gd name="T7" fmla="*/ 3 h 44"/>
                    <a:gd name="T8" fmla="*/ 12 w 17"/>
                    <a:gd name="T9" fmla="*/ 44 h 44"/>
                  </a:gdLst>
                  <a:ahLst/>
                  <a:cxnLst>
                    <a:cxn ang="0">
                      <a:pos x="T0" y="T1"/>
                    </a:cxn>
                    <a:cxn ang="0">
                      <a:pos x="T2" y="T3"/>
                    </a:cxn>
                    <a:cxn ang="0">
                      <a:pos x="T4" y="T5"/>
                    </a:cxn>
                    <a:cxn ang="0">
                      <a:pos x="T6" y="T7"/>
                    </a:cxn>
                    <a:cxn ang="0">
                      <a:pos x="T8" y="T9"/>
                    </a:cxn>
                  </a:cxnLst>
                  <a:rect l="0" t="0" r="r" b="b"/>
                  <a:pathLst>
                    <a:path w="17" h="44">
                      <a:moveTo>
                        <a:pt x="12" y="44"/>
                      </a:moveTo>
                      <a:lnTo>
                        <a:pt x="0" y="40"/>
                      </a:lnTo>
                      <a:lnTo>
                        <a:pt x="6" y="0"/>
                      </a:lnTo>
                      <a:lnTo>
                        <a:pt x="17" y="3"/>
                      </a:lnTo>
                      <a:lnTo>
                        <a:pt x="12"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2" name="Freeform 190"/>
                <p:cNvSpPr>
                  <a:spLocks/>
                </p:cNvSpPr>
                <p:nvPr/>
              </p:nvSpPr>
              <p:spPr bwMode="auto">
                <a:xfrm>
                  <a:off x="4177" y="3360"/>
                  <a:ext cx="16" cy="34"/>
                </a:xfrm>
                <a:custGeom>
                  <a:avLst/>
                  <a:gdLst>
                    <a:gd name="T0" fmla="*/ 11 w 16"/>
                    <a:gd name="T1" fmla="*/ 34 h 34"/>
                    <a:gd name="T2" fmla="*/ 0 w 16"/>
                    <a:gd name="T3" fmla="*/ 31 h 34"/>
                    <a:gd name="T4" fmla="*/ 4 w 16"/>
                    <a:gd name="T5" fmla="*/ 0 h 34"/>
                    <a:gd name="T6" fmla="*/ 16 w 16"/>
                    <a:gd name="T7" fmla="*/ 4 h 34"/>
                    <a:gd name="T8" fmla="*/ 11 w 16"/>
                    <a:gd name="T9" fmla="*/ 34 h 34"/>
                  </a:gdLst>
                  <a:ahLst/>
                  <a:cxnLst>
                    <a:cxn ang="0">
                      <a:pos x="T0" y="T1"/>
                    </a:cxn>
                    <a:cxn ang="0">
                      <a:pos x="T2" y="T3"/>
                    </a:cxn>
                    <a:cxn ang="0">
                      <a:pos x="T4" y="T5"/>
                    </a:cxn>
                    <a:cxn ang="0">
                      <a:pos x="T6" y="T7"/>
                    </a:cxn>
                    <a:cxn ang="0">
                      <a:pos x="T8" y="T9"/>
                    </a:cxn>
                  </a:cxnLst>
                  <a:rect l="0" t="0" r="r" b="b"/>
                  <a:pathLst>
                    <a:path w="16" h="34">
                      <a:moveTo>
                        <a:pt x="11" y="34"/>
                      </a:moveTo>
                      <a:lnTo>
                        <a:pt x="0" y="31"/>
                      </a:lnTo>
                      <a:lnTo>
                        <a:pt x="4" y="0"/>
                      </a:lnTo>
                      <a:lnTo>
                        <a:pt x="16" y="4"/>
                      </a:lnTo>
                      <a:lnTo>
                        <a:pt x="11"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391" name="Freeform 435"/>
              <p:cNvSpPr>
                <a:spLocks/>
              </p:cNvSpPr>
              <p:nvPr/>
            </p:nvSpPr>
            <p:spPr bwMode="auto">
              <a:xfrm>
                <a:off x="4870450" y="1407476"/>
                <a:ext cx="1376364" cy="555626"/>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cxnSp>
            <p:nvCxnSpPr>
              <p:cNvPr id="392" name="Straight Connector 391"/>
              <p:cNvCxnSpPr>
                <a:endCxn id="391" idx="12"/>
              </p:cNvCxnSpPr>
              <p:nvPr/>
            </p:nvCxnSpPr>
            <p:spPr>
              <a:xfrm flipV="1">
                <a:off x="5197474" y="1963102"/>
                <a:ext cx="405667" cy="594360"/>
              </a:xfrm>
              <a:prstGeom prst="line">
                <a:avLst/>
              </a:prstGeom>
              <a:ln w="571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761" name="Picture 760"/>
            <p:cNvPicPr>
              <a:picLocks noChangeAspect="1"/>
            </p:cNvPicPr>
            <p:nvPr/>
          </p:nvPicPr>
          <p:blipFill>
            <a:blip r:embed="rId4"/>
            <a:stretch>
              <a:fillRect/>
            </a:stretch>
          </p:blipFill>
          <p:spPr>
            <a:xfrm>
              <a:off x="9402711" y="4903516"/>
              <a:ext cx="155597" cy="359046"/>
            </a:xfrm>
            <a:prstGeom prst="rect">
              <a:avLst/>
            </a:prstGeom>
          </p:spPr>
        </p:pic>
        <p:pic>
          <p:nvPicPr>
            <p:cNvPr id="762" name="Picture 761"/>
            <p:cNvPicPr>
              <a:picLocks noChangeAspect="1"/>
            </p:cNvPicPr>
            <p:nvPr/>
          </p:nvPicPr>
          <p:blipFill>
            <a:blip r:embed="rId3"/>
            <a:stretch>
              <a:fillRect/>
            </a:stretch>
          </p:blipFill>
          <p:spPr>
            <a:xfrm>
              <a:off x="9582121" y="4507071"/>
              <a:ext cx="210513" cy="755491"/>
            </a:xfrm>
            <a:prstGeom prst="rect">
              <a:avLst/>
            </a:prstGeom>
          </p:spPr>
        </p:pic>
        <p:pic>
          <p:nvPicPr>
            <p:cNvPr id="763" name="Picture 762"/>
            <p:cNvPicPr>
              <a:picLocks noChangeAspect="1"/>
            </p:cNvPicPr>
            <p:nvPr/>
          </p:nvPicPr>
          <p:blipFill>
            <a:blip r:embed="rId3"/>
            <a:stretch>
              <a:fillRect/>
            </a:stretch>
          </p:blipFill>
          <p:spPr>
            <a:xfrm>
              <a:off x="9166856" y="4507071"/>
              <a:ext cx="210513" cy="755491"/>
            </a:xfrm>
            <a:prstGeom prst="rect">
              <a:avLst/>
            </a:prstGeom>
          </p:spPr>
        </p:pic>
        <p:pic>
          <p:nvPicPr>
            <p:cNvPr id="764" name="Picture 763"/>
            <p:cNvPicPr>
              <a:picLocks noChangeAspect="1"/>
            </p:cNvPicPr>
            <p:nvPr/>
          </p:nvPicPr>
          <p:blipFill>
            <a:blip r:embed="rId4"/>
            <a:stretch>
              <a:fillRect/>
            </a:stretch>
          </p:blipFill>
          <p:spPr>
            <a:xfrm>
              <a:off x="9823196" y="4903516"/>
              <a:ext cx="155597" cy="359046"/>
            </a:xfrm>
            <a:prstGeom prst="rect">
              <a:avLst/>
            </a:prstGeom>
          </p:spPr>
        </p:pic>
        <p:pic>
          <p:nvPicPr>
            <p:cNvPr id="765" name="Picture 764"/>
            <p:cNvPicPr>
              <a:picLocks noChangeAspect="1"/>
            </p:cNvPicPr>
            <p:nvPr/>
          </p:nvPicPr>
          <p:blipFill>
            <a:blip r:embed="rId4"/>
            <a:stretch>
              <a:fillRect/>
            </a:stretch>
          </p:blipFill>
          <p:spPr>
            <a:xfrm>
              <a:off x="10028029" y="4903516"/>
              <a:ext cx="155597" cy="359046"/>
            </a:xfrm>
            <a:prstGeom prst="rect">
              <a:avLst/>
            </a:prstGeom>
          </p:spPr>
        </p:pic>
      </p:grpSp>
      <p:grpSp>
        <p:nvGrpSpPr>
          <p:cNvPr id="239" name="Group 238"/>
          <p:cNvGrpSpPr/>
          <p:nvPr/>
        </p:nvGrpSpPr>
        <p:grpSpPr>
          <a:xfrm>
            <a:off x="1007260" y="2904034"/>
            <a:ext cx="2539484" cy="1615299"/>
            <a:chOff x="1609726" y="2476500"/>
            <a:chExt cx="1989138" cy="1265238"/>
          </a:xfrm>
        </p:grpSpPr>
        <p:grpSp>
          <p:nvGrpSpPr>
            <p:cNvPr id="2" name="Group 4"/>
            <p:cNvGrpSpPr>
              <a:grpSpLocks noChangeAspect="1"/>
            </p:cNvGrpSpPr>
            <p:nvPr/>
          </p:nvGrpSpPr>
          <p:grpSpPr bwMode="auto">
            <a:xfrm>
              <a:off x="1609726" y="2476500"/>
              <a:ext cx="1989138" cy="1265238"/>
              <a:chOff x="1014" y="1560"/>
              <a:chExt cx="1253" cy="797"/>
            </a:xfrm>
          </p:grpSpPr>
          <p:sp>
            <p:nvSpPr>
              <p:cNvPr id="3" name="AutoShape 3"/>
              <p:cNvSpPr>
                <a:spLocks noChangeAspect="1" noChangeArrowheads="1" noTextEdit="1"/>
              </p:cNvSpPr>
              <p:nvPr/>
            </p:nvSpPr>
            <p:spPr bwMode="auto">
              <a:xfrm>
                <a:off x="1015" y="1560"/>
                <a:ext cx="1252" cy="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4" name="Freeform 5"/>
              <p:cNvSpPr>
                <a:spLocks/>
              </p:cNvSpPr>
              <p:nvPr/>
            </p:nvSpPr>
            <p:spPr bwMode="auto">
              <a:xfrm>
                <a:off x="1014" y="2320"/>
                <a:ext cx="1115" cy="36"/>
              </a:xfrm>
              <a:custGeom>
                <a:avLst/>
                <a:gdLst>
                  <a:gd name="T0" fmla="*/ 1791 w 1821"/>
                  <a:gd name="T1" fmla="*/ 60 h 60"/>
                  <a:gd name="T2" fmla="*/ 30 w 1821"/>
                  <a:gd name="T3" fmla="*/ 60 h 60"/>
                  <a:gd name="T4" fmla="*/ 0 w 1821"/>
                  <a:gd name="T5" fmla="*/ 30 h 60"/>
                  <a:gd name="T6" fmla="*/ 30 w 1821"/>
                  <a:gd name="T7" fmla="*/ 0 h 60"/>
                  <a:gd name="T8" fmla="*/ 1791 w 1821"/>
                  <a:gd name="T9" fmla="*/ 0 h 60"/>
                  <a:gd name="T10" fmla="*/ 1821 w 1821"/>
                  <a:gd name="T11" fmla="*/ 30 h 60"/>
                  <a:gd name="T12" fmla="*/ 1791 w 18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821" h="60">
                    <a:moveTo>
                      <a:pt x="1791" y="60"/>
                    </a:moveTo>
                    <a:cubicBezTo>
                      <a:pt x="30" y="60"/>
                      <a:pt x="30" y="60"/>
                      <a:pt x="30" y="60"/>
                    </a:cubicBezTo>
                    <a:cubicBezTo>
                      <a:pt x="14" y="60"/>
                      <a:pt x="0" y="47"/>
                      <a:pt x="0" y="30"/>
                    </a:cubicBezTo>
                    <a:cubicBezTo>
                      <a:pt x="0" y="14"/>
                      <a:pt x="14" y="0"/>
                      <a:pt x="30" y="0"/>
                    </a:cubicBezTo>
                    <a:cubicBezTo>
                      <a:pt x="1791" y="0"/>
                      <a:pt x="1791" y="0"/>
                      <a:pt x="1791" y="0"/>
                    </a:cubicBezTo>
                    <a:cubicBezTo>
                      <a:pt x="1808" y="0"/>
                      <a:pt x="1821" y="14"/>
                      <a:pt x="1821" y="30"/>
                    </a:cubicBezTo>
                    <a:cubicBezTo>
                      <a:pt x="1821" y="47"/>
                      <a:pt x="1808" y="60"/>
                      <a:pt x="1791" y="60"/>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5" name="Rectangle 6"/>
              <p:cNvSpPr>
                <a:spLocks noChangeArrowheads="1"/>
              </p:cNvSpPr>
              <p:nvPr/>
            </p:nvSpPr>
            <p:spPr bwMode="auto">
              <a:xfrm>
                <a:off x="1833" y="1961"/>
                <a:ext cx="433" cy="2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6" name="Rectangle 7"/>
              <p:cNvSpPr>
                <a:spLocks noChangeArrowheads="1"/>
              </p:cNvSpPr>
              <p:nvPr/>
            </p:nvSpPr>
            <p:spPr bwMode="auto">
              <a:xfrm>
                <a:off x="1850" y="1560"/>
                <a:ext cx="399" cy="42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7" name="Rectangle 8"/>
              <p:cNvSpPr>
                <a:spLocks noChangeArrowheads="1"/>
              </p:cNvSpPr>
              <p:nvPr/>
            </p:nvSpPr>
            <p:spPr bwMode="auto">
              <a:xfrm>
                <a:off x="1877" y="1587"/>
                <a:ext cx="345" cy="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8" name="Rectangle 17"/>
              <p:cNvSpPr>
                <a:spLocks noChangeArrowheads="1"/>
              </p:cNvSpPr>
              <p:nvPr/>
            </p:nvSpPr>
            <p:spPr bwMode="auto">
              <a:xfrm>
                <a:off x="2172" y="1614"/>
                <a:ext cx="7" cy="31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9" name="Rectangle 18"/>
              <p:cNvSpPr>
                <a:spLocks noChangeArrowheads="1"/>
              </p:cNvSpPr>
              <p:nvPr/>
            </p:nvSpPr>
            <p:spPr bwMode="auto">
              <a:xfrm>
                <a:off x="2165" y="1927"/>
                <a:ext cx="21" cy="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 name="Rectangle 19"/>
              <p:cNvSpPr>
                <a:spLocks noChangeArrowheads="1"/>
              </p:cNvSpPr>
              <p:nvPr/>
            </p:nvSpPr>
            <p:spPr bwMode="auto">
              <a:xfrm>
                <a:off x="2165" y="1611"/>
                <a:ext cx="21" cy="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 name="Rectangle 20"/>
              <p:cNvSpPr>
                <a:spLocks noChangeArrowheads="1"/>
              </p:cNvSpPr>
              <p:nvPr/>
            </p:nvSpPr>
            <p:spPr bwMode="auto">
              <a:xfrm>
                <a:off x="2165" y="1675"/>
                <a:ext cx="21" cy="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4" name="Rectangle 21"/>
              <p:cNvSpPr>
                <a:spLocks noChangeArrowheads="1"/>
              </p:cNvSpPr>
              <p:nvPr/>
            </p:nvSpPr>
            <p:spPr bwMode="auto">
              <a:xfrm>
                <a:off x="2165" y="1737"/>
                <a:ext cx="21" cy="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5" name="Rectangle 22"/>
              <p:cNvSpPr>
                <a:spLocks noChangeArrowheads="1"/>
              </p:cNvSpPr>
              <p:nvPr/>
            </p:nvSpPr>
            <p:spPr bwMode="auto">
              <a:xfrm>
                <a:off x="2165" y="1801"/>
                <a:ext cx="21" cy="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6" name="Rectangle 23"/>
              <p:cNvSpPr>
                <a:spLocks noChangeArrowheads="1"/>
              </p:cNvSpPr>
              <p:nvPr/>
            </p:nvSpPr>
            <p:spPr bwMode="auto">
              <a:xfrm>
                <a:off x="2165" y="1863"/>
                <a:ext cx="21" cy="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7" name="Rectangle 24"/>
              <p:cNvSpPr>
                <a:spLocks noChangeArrowheads="1"/>
              </p:cNvSpPr>
              <p:nvPr/>
            </p:nvSpPr>
            <p:spPr bwMode="auto">
              <a:xfrm>
                <a:off x="1833" y="1958"/>
                <a:ext cx="433" cy="27"/>
              </a:xfrm>
              <a:prstGeom prst="rect">
                <a:avLst/>
              </a:prstGeom>
              <a:solidFill>
                <a:srgbClr val="DB7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8" name="Freeform 25"/>
              <p:cNvSpPr>
                <a:spLocks/>
              </p:cNvSpPr>
              <p:nvPr/>
            </p:nvSpPr>
            <p:spPr bwMode="auto">
              <a:xfrm>
                <a:off x="1817" y="1814"/>
                <a:ext cx="28" cy="36"/>
              </a:xfrm>
              <a:custGeom>
                <a:avLst/>
                <a:gdLst>
                  <a:gd name="T0" fmla="*/ 28 w 28"/>
                  <a:gd name="T1" fmla="*/ 36 h 36"/>
                  <a:gd name="T2" fmla="*/ 16 w 28"/>
                  <a:gd name="T3" fmla="*/ 6 h 36"/>
                  <a:gd name="T4" fmla="*/ 0 w 28"/>
                  <a:gd name="T5" fmla="*/ 0 h 36"/>
                  <a:gd name="T6" fmla="*/ 0 w 28"/>
                  <a:gd name="T7" fmla="*/ 13 h 36"/>
                  <a:gd name="T8" fmla="*/ 28 w 28"/>
                  <a:gd name="T9" fmla="*/ 36 h 36"/>
                </a:gdLst>
                <a:ahLst/>
                <a:cxnLst>
                  <a:cxn ang="0">
                    <a:pos x="T0" y="T1"/>
                  </a:cxn>
                  <a:cxn ang="0">
                    <a:pos x="T2" y="T3"/>
                  </a:cxn>
                  <a:cxn ang="0">
                    <a:pos x="T4" y="T5"/>
                  </a:cxn>
                  <a:cxn ang="0">
                    <a:pos x="T6" y="T7"/>
                  </a:cxn>
                  <a:cxn ang="0">
                    <a:pos x="T8" y="T9"/>
                  </a:cxn>
                </a:cxnLst>
                <a:rect l="0" t="0" r="r" b="b"/>
                <a:pathLst>
                  <a:path w="28" h="36">
                    <a:moveTo>
                      <a:pt x="28" y="36"/>
                    </a:moveTo>
                    <a:lnTo>
                      <a:pt x="16" y="6"/>
                    </a:lnTo>
                    <a:lnTo>
                      <a:pt x="0" y="0"/>
                    </a:lnTo>
                    <a:lnTo>
                      <a:pt x="0" y="13"/>
                    </a:lnTo>
                    <a:lnTo>
                      <a:pt x="2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9" name="Freeform 26"/>
              <p:cNvSpPr>
                <a:spLocks/>
              </p:cNvSpPr>
              <p:nvPr/>
            </p:nvSpPr>
            <p:spPr bwMode="auto">
              <a:xfrm>
                <a:off x="1839" y="1780"/>
                <a:ext cx="14" cy="21"/>
              </a:xfrm>
              <a:custGeom>
                <a:avLst/>
                <a:gdLst>
                  <a:gd name="T0" fmla="*/ 5 w 24"/>
                  <a:gd name="T1" fmla="*/ 3 h 35"/>
                  <a:gd name="T2" fmla="*/ 0 w 24"/>
                  <a:gd name="T3" fmla="*/ 0 h 35"/>
                  <a:gd name="T4" fmla="*/ 23 w 24"/>
                  <a:gd name="T5" fmla="*/ 35 h 35"/>
                  <a:gd name="T6" fmla="*/ 24 w 24"/>
                  <a:gd name="T7" fmla="*/ 31 h 35"/>
                  <a:gd name="T8" fmla="*/ 5 w 24"/>
                  <a:gd name="T9" fmla="*/ 3 h 35"/>
                </a:gdLst>
                <a:ahLst/>
                <a:cxnLst>
                  <a:cxn ang="0">
                    <a:pos x="T0" y="T1"/>
                  </a:cxn>
                  <a:cxn ang="0">
                    <a:pos x="T2" y="T3"/>
                  </a:cxn>
                  <a:cxn ang="0">
                    <a:pos x="T4" y="T5"/>
                  </a:cxn>
                  <a:cxn ang="0">
                    <a:pos x="T6" y="T7"/>
                  </a:cxn>
                  <a:cxn ang="0">
                    <a:pos x="T8" y="T9"/>
                  </a:cxn>
                </a:cxnLst>
                <a:rect l="0" t="0" r="r" b="b"/>
                <a:pathLst>
                  <a:path w="24" h="35">
                    <a:moveTo>
                      <a:pt x="5" y="3"/>
                    </a:moveTo>
                    <a:cubicBezTo>
                      <a:pt x="0" y="0"/>
                      <a:pt x="0" y="0"/>
                      <a:pt x="0" y="0"/>
                    </a:cubicBezTo>
                    <a:cubicBezTo>
                      <a:pt x="0" y="0"/>
                      <a:pt x="9" y="26"/>
                      <a:pt x="23" y="35"/>
                    </a:cubicBezTo>
                    <a:cubicBezTo>
                      <a:pt x="24" y="31"/>
                      <a:pt x="24" y="31"/>
                      <a:pt x="24" y="31"/>
                    </a:cubicBezTo>
                    <a:cubicBezTo>
                      <a:pt x="12" y="21"/>
                      <a:pt x="6" y="5"/>
                      <a:pt x="5" y="3"/>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0" name="Freeform 27"/>
              <p:cNvSpPr>
                <a:spLocks/>
              </p:cNvSpPr>
              <p:nvPr/>
            </p:nvSpPr>
            <p:spPr bwMode="auto">
              <a:xfrm>
                <a:off x="1842" y="1782"/>
                <a:ext cx="16" cy="17"/>
              </a:xfrm>
              <a:custGeom>
                <a:avLst/>
                <a:gdLst>
                  <a:gd name="T0" fmla="*/ 19 w 27"/>
                  <a:gd name="T1" fmla="*/ 28 h 28"/>
                  <a:gd name="T2" fmla="*/ 27 w 27"/>
                  <a:gd name="T3" fmla="*/ 11 h 28"/>
                  <a:gd name="T4" fmla="*/ 0 w 27"/>
                  <a:gd name="T5" fmla="*/ 0 h 28"/>
                  <a:gd name="T6" fmla="*/ 19 w 27"/>
                  <a:gd name="T7" fmla="*/ 28 h 28"/>
                </a:gdLst>
                <a:ahLst/>
                <a:cxnLst>
                  <a:cxn ang="0">
                    <a:pos x="T0" y="T1"/>
                  </a:cxn>
                  <a:cxn ang="0">
                    <a:pos x="T2" y="T3"/>
                  </a:cxn>
                  <a:cxn ang="0">
                    <a:pos x="T4" y="T5"/>
                  </a:cxn>
                  <a:cxn ang="0">
                    <a:pos x="T6" y="T7"/>
                  </a:cxn>
                </a:cxnLst>
                <a:rect l="0" t="0" r="r" b="b"/>
                <a:pathLst>
                  <a:path w="27" h="28">
                    <a:moveTo>
                      <a:pt x="19" y="28"/>
                    </a:moveTo>
                    <a:cubicBezTo>
                      <a:pt x="27" y="11"/>
                      <a:pt x="27" y="11"/>
                      <a:pt x="27" y="11"/>
                    </a:cubicBezTo>
                    <a:cubicBezTo>
                      <a:pt x="0" y="0"/>
                      <a:pt x="0" y="0"/>
                      <a:pt x="0" y="0"/>
                    </a:cubicBezTo>
                    <a:cubicBezTo>
                      <a:pt x="1" y="2"/>
                      <a:pt x="7" y="18"/>
                      <a:pt x="19"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1" name="Freeform 28"/>
              <p:cNvSpPr>
                <a:spLocks/>
              </p:cNvSpPr>
              <p:nvPr/>
            </p:nvSpPr>
            <p:spPr bwMode="auto">
              <a:xfrm>
                <a:off x="1850" y="1753"/>
                <a:ext cx="8" cy="9"/>
              </a:xfrm>
              <a:custGeom>
                <a:avLst/>
                <a:gdLst>
                  <a:gd name="T0" fmla="*/ 7 w 14"/>
                  <a:gd name="T1" fmla="*/ 0 h 15"/>
                  <a:gd name="T2" fmla="*/ 4 w 14"/>
                  <a:gd name="T3" fmla="*/ 1 h 15"/>
                  <a:gd name="T4" fmla="*/ 5 w 14"/>
                  <a:gd name="T5" fmla="*/ 4 h 15"/>
                  <a:gd name="T6" fmla="*/ 0 w 14"/>
                  <a:gd name="T7" fmla="*/ 10 h 15"/>
                  <a:gd name="T8" fmla="*/ 5 w 14"/>
                  <a:gd name="T9" fmla="*/ 15 h 15"/>
                  <a:gd name="T10" fmla="*/ 13 w 14"/>
                  <a:gd name="T11" fmla="*/ 8 h 15"/>
                  <a:gd name="T12" fmla="*/ 7 w 1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4" h="15">
                    <a:moveTo>
                      <a:pt x="7" y="0"/>
                    </a:moveTo>
                    <a:cubicBezTo>
                      <a:pt x="6" y="0"/>
                      <a:pt x="5" y="0"/>
                      <a:pt x="4" y="1"/>
                    </a:cubicBezTo>
                    <a:cubicBezTo>
                      <a:pt x="5" y="2"/>
                      <a:pt x="5" y="3"/>
                      <a:pt x="5" y="4"/>
                    </a:cubicBezTo>
                    <a:cubicBezTo>
                      <a:pt x="5" y="7"/>
                      <a:pt x="2" y="10"/>
                      <a:pt x="0" y="10"/>
                    </a:cubicBezTo>
                    <a:cubicBezTo>
                      <a:pt x="1" y="13"/>
                      <a:pt x="3" y="14"/>
                      <a:pt x="5" y="15"/>
                    </a:cubicBezTo>
                    <a:cubicBezTo>
                      <a:pt x="9" y="15"/>
                      <a:pt x="13" y="12"/>
                      <a:pt x="13" y="8"/>
                    </a:cubicBezTo>
                    <a:cubicBezTo>
                      <a:pt x="14" y="4"/>
                      <a:pt x="11" y="1"/>
                      <a:pt x="7" y="0"/>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2" name="Freeform 29"/>
              <p:cNvSpPr>
                <a:spLocks/>
              </p:cNvSpPr>
              <p:nvPr/>
            </p:nvSpPr>
            <p:spPr bwMode="auto">
              <a:xfrm>
                <a:off x="1849" y="1754"/>
                <a:ext cx="4" cy="5"/>
              </a:xfrm>
              <a:custGeom>
                <a:avLst/>
                <a:gdLst>
                  <a:gd name="T0" fmla="*/ 6 w 6"/>
                  <a:gd name="T1" fmla="*/ 3 h 9"/>
                  <a:gd name="T2" fmla="*/ 5 w 6"/>
                  <a:gd name="T3" fmla="*/ 0 h 9"/>
                  <a:gd name="T4" fmla="*/ 0 w 6"/>
                  <a:gd name="T5" fmla="*/ 6 h 9"/>
                  <a:gd name="T6" fmla="*/ 1 w 6"/>
                  <a:gd name="T7" fmla="*/ 9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2"/>
                      <a:pt x="6" y="1"/>
                      <a:pt x="5" y="0"/>
                    </a:cubicBezTo>
                    <a:cubicBezTo>
                      <a:pt x="2" y="0"/>
                      <a:pt x="0" y="3"/>
                      <a:pt x="0" y="6"/>
                    </a:cubicBezTo>
                    <a:cubicBezTo>
                      <a:pt x="0" y="7"/>
                      <a:pt x="0" y="8"/>
                      <a:pt x="1" y="9"/>
                    </a:cubicBezTo>
                    <a:cubicBezTo>
                      <a:pt x="3" y="9"/>
                      <a:pt x="6" y="6"/>
                      <a:pt x="6" y="3"/>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5" name="Freeform 30"/>
              <p:cNvSpPr>
                <a:spLocks/>
              </p:cNvSpPr>
              <p:nvPr/>
            </p:nvSpPr>
            <p:spPr bwMode="auto">
              <a:xfrm>
                <a:off x="1834" y="1734"/>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6" name="Freeform 31"/>
              <p:cNvSpPr>
                <a:spLocks noEditPoints="1"/>
              </p:cNvSpPr>
              <p:nvPr/>
            </p:nvSpPr>
            <p:spPr bwMode="auto">
              <a:xfrm>
                <a:off x="1782" y="1721"/>
                <a:ext cx="95" cy="103"/>
              </a:xfrm>
              <a:custGeom>
                <a:avLst/>
                <a:gdLst>
                  <a:gd name="T0" fmla="*/ 149 w 155"/>
                  <a:gd name="T1" fmla="*/ 87 h 169"/>
                  <a:gd name="T2" fmla="*/ 138 w 155"/>
                  <a:gd name="T3" fmla="*/ 44 h 169"/>
                  <a:gd name="T4" fmla="*/ 139 w 155"/>
                  <a:gd name="T5" fmla="*/ 37 h 169"/>
                  <a:gd name="T6" fmla="*/ 139 w 155"/>
                  <a:gd name="T7" fmla="*/ 37 h 169"/>
                  <a:gd name="T8" fmla="*/ 103 w 155"/>
                  <a:gd name="T9" fmla="*/ 22 h 169"/>
                  <a:gd name="T10" fmla="*/ 90 w 155"/>
                  <a:gd name="T11" fmla="*/ 0 h 169"/>
                  <a:gd name="T12" fmla="*/ 90 w 155"/>
                  <a:gd name="T13" fmla="*/ 0 h 169"/>
                  <a:gd name="T14" fmla="*/ 85 w 155"/>
                  <a:gd name="T15" fmla="*/ 21 h 169"/>
                  <a:gd name="T16" fmla="*/ 85 w 155"/>
                  <a:gd name="T17" fmla="*/ 23 h 169"/>
                  <a:gd name="T18" fmla="*/ 80 w 155"/>
                  <a:gd name="T19" fmla="*/ 42 h 169"/>
                  <a:gd name="T20" fmla="*/ 77 w 155"/>
                  <a:gd name="T21" fmla="*/ 57 h 169"/>
                  <a:gd name="T22" fmla="*/ 67 w 155"/>
                  <a:gd name="T23" fmla="*/ 54 h 169"/>
                  <a:gd name="T24" fmla="*/ 53 w 155"/>
                  <a:gd name="T25" fmla="*/ 36 h 169"/>
                  <a:gd name="T26" fmla="*/ 41 w 155"/>
                  <a:gd name="T27" fmla="*/ 35 h 169"/>
                  <a:gd name="T28" fmla="*/ 35 w 155"/>
                  <a:gd name="T29" fmla="*/ 56 h 169"/>
                  <a:gd name="T30" fmla="*/ 36 w 155"/>
                  <a:gd name="T31" fmla="*/ 70 h 169"/>
                  <a:gd name="T32" fmla="*/ 37 w 155"/>
                  <a:gd name="T33" fmla="*/ 77 h 169"/>
                  <a:gd name="T34" fmla="*/ 37 w 155"/>
                  <a:gd name="T35" fmla="*/ 77 h 169"/>
                  <a:gd name="T36" fmla="*/ 37 w 155"/>
                  <a:gd name="T37" fmla="*/ 77 h 169"/>
                  <a:gd name="T38" fmla="*/ 15 w 155"/>
                  <a:gd name="T39" fmla="*/ 106 h 169"/>
                  <a:gd name="T40" fmla="*/ 5 w 155"/>
                  <a:gd name="T41" fmla="*/ 101 h 169"/>
                  <a:gd name="T42" fmla="*/ 0 w 155"/>
                  <a:gd name="T43" fmla="*/ 143 h 169"/>
                  <a:gd name="T44" fmla="*/ 66 w 155"/>
                  <a:gd name="T45" fmla="*/ 169 h 169"/>
                  <a:gd name="T46" fmla="*/ 66 w 155"/>
                  <a:gd name="T47" fmla="*/ 146 h 169"/>
                  <a:gd name="T48" fmla="*/ 86 w 155"/>
                  <a:gd name="T49" fmla="*/ 153 h 169"/>
                  <a:gd name="T50" fmla="*/ 108 w 155"/>
                  <a:gd name="T51" fmla="*/ 150 h 169"/>
                  <a:gd name="T52" fmla="*/ 116 w 155"/>
                  <a:gd name="T53" fmla="*/ 132 h 169"/>
                  <a:gd name="T54" fmla="*/ 93 w 155"/>
                  <a:gd name="T55" fmla="*/ 97 h 169"/>
                  <a:gd name="T56" fmla="*/ 98 w 155"/>
                  <a:gd name="T57" fmla="*/ 100 h 169"/>
                  <a:gd name="T58" fmla="*/ 98 w 155"/>
                  <a:gd name="T59" fmla="*/ 99 h 169"/>
                  <a:gd name="T60" fmla="*/ 125 w 155"/>
                  <a:gd name="T61" fmla="*/ 111 h 169"/>
                  <a:gd name="T62" fmla="*/ 131 w 155"/>
                  <a:gd name="T63" fmla="*/ 96 h 169"/>
                  <a:gd name="T64" fmla="*/ 149 w 155"/>
                  <a:gd name="T65" fmla="*/ 87 h 169"/>
                  <a:gd name="T66" fmla="*/ 124 w 155"/>
                  <a:gd name="T67" fmla="*/ 61 h 169"/>
                  <a:gd name="T68" fmla="*/ 116 w 155"/>
                  <a:gd name="T69" fmla="*/ 68 h 169"/>
                  <a:gd name="T70" fmla="*/ 111 w 155"/>
                  <a:gd name="T71" fmla="*/ 63 h 169"/>
                  <a:gd name="T72" fmla="*/ 110 w 155"/>
                  <a:gd name="T73" fmla="*/ 60 h 169"/>
                  <a:gd name="T74" fmla="*/ 115 w 155"/>
                  <a:gd name="T75" fmla="*/ 54 h 169"/>
                  <a:gd name="T76" fmla="*/ 118 w 155"/>
                  <a:gd name="T77" fmla="*/ 53 h 169"/>
                  <a:gd name="T78" fmla="*/ 124 w 155"/>
                  <a:gd name="T79" fmla="*/ 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5" h="169">
                    <a:moveTo>
                      <a:pt x="149" y="87"/>
                    </a:moveTo>
                    <a:cubicBezTo>
                      <a:pt x="148" y="84"/>
                      <a:pt x="136" y="50"/>
                      <a:pt x="138" y="44"/>
                    </a:cubicBezTo>
                    <a:cubicBezTo>
                      <a:pt x="139" y="41"/>
                      <a:pt x="139" y="39"/>
                      <a:pt x="139" y="37"/>
                    </a:cubicBezTo>
                    <a:cubicBezTo>
                      <a:pt x="139" y="37"/>
                      <a:pt x="139" y="37"/>
                      <a:pt x="139" y="37"/>
                    </a:cubicBezTo>
                    <a:cubicBezTo>
                      <a:pt x="122" y="37"/>
                      <a:pt x="111" y="30"/>
                      <a:pt x="103" y="22"/>
                    </a:cubicBezTo>
                    <a:cubicBezTo>
                      <a:pt x="94" y="13"/>
                      <a:pt x="90" y="2"/>
                      <a:pt x="90" y="0"/>
                    </a:cubicBezTo>
                    <a:cubicBezTo>
                      <a:pt x="90" y="0"/>
                      <a:pt x="90" y="0"/>
                      <a:pt x="90" y="0"/>
                    </a:cubicBezTo>
                    <a:cubicBezTo>
                      <a:pt x="85" y="21"/>
                      <a:pt x="85" y="21"/>
                      <a:pt x="85" y="21"/>
                    </a:cubicBezTo>
                    <a:cubicBezTo>
                      <a:pt x="85" y="23"/>
                      <a:pt x="85" y="23"/>
                      <a:pt x="85" y="23"/>
                    </a:cubicBezTo>
                    <a:cubicBezTo>
                      <a:pt x="84" y="27"/>
                      <a:pt x="82" y="35"/>
                      <a:pt x="80" y="42"/>
                    </a:cubicBezTo>
                    <a:cubicBezTo>
                      <a:pt x="79" y="49"/>
                      <a:pt x="77" y="54"/>
                      <a:pt x="77" y="57"/>
                    </a:cubicBezTo>
                    <a:cubicBezTo>
                      <a:pt x="74" y="64"/>
                      <a:pt x="67" y="54"/>
                      <a:pt x="67" y="54"/>
                    </a:cubicBezTo>
                    <a:cubicBezTo>
                      <a:pt x="67" y="54"/>
                      <a:pt x="60" y="42"/>
                      <a:pt x="53" y="36"/>
                    </a:cubicBezTo>
                    <a:cubicBezTo>
                      <a:pt x="48" y="33"/>
                      <a:pt x="44" y="31"/>
                      <a:pt x="41" y="35"/>
                    </a:cubicBezTo>
                    <a:cubicBezTo>
                      <a:pt x="36" y="39"/>
                      <a:pt x="35" y="48"/>
                      <a:pt x="35" y="56"/>
                    </a:cubicBezTo>
                    <a:cubicBezTo>
                      <a:pt x="35" y="61"/>
                      <a:pt x="35" y="66"/>
                      <a:pt x="36" y="70"/>
                    </a:cubicBezTo>
                    <a:cubicBezTo>
                      <a:pt x="36" y="74"/>
                      <a:pt x="37" y="77"/>
                      <a:pt x="37" y="77"/>
                    </a:cubicBezTo>
                    <a:cubicBezTo>
                      <a:pt x="37" y="77"/>
                      <a:pt x="37" y="77"/>
                      <a:pt x="37" y="77"/>
                    </a:cubicBezTo>
                    <a:cubicBezTo>
                      <a:pt x="37" y="77"/>
                      <a:pt x="37" y="77"/>
                      <a:pt x="37" y="77"/>
                    </a:cubicBezTo>
                    <a:cubicBezTo>
                      <a:pt x="37" y="77"/>
                      <a:pt x="30" y="100"/>
                      <a:pt x="15" y="106"/>
                    </a:cubicBezTo>
                    <a:cubicBezTo>
                      <a:pt x="5" y="101"/>
                      <a:pt x="5" y="101"/>
                      <a:pt x="5" y="101"/>
                    </a:cubicBezTo>
                    <a:cubicBezTo>
                      <a:pt x="0" y="143"/>
                      <a:pt x="0" y="143"/>
                      <a:pt x="0" y="143"/>
                    </a:cubicBezTo>
                    <a:cubicBezTo>
                      <a:pt x="66" y="169"/>
                      <a:pt x="66" y="169"/>
                      <a:pt x="66" y="169"/>
                    </a:cubicBezTo>
                    <a:cubicBezTo>
                      <a:pt x="66" y="146"/>
                      <a:pt x="66" y="146"/>
                      <a:pt x="66" y="146"/>
                    </a:cubicBezTo>
                    <a:cubicBezTo>
                      <a:pt x="74" y="149"/>
                      <a:pt x="81" y="151"/>
                      <a:pt x="86" y="153"/>
                    </a:cubicBezTo>
                    <a:cubicBezTo>
                      <a:pt x="105" y="159"/>
                      <a:pt x="108" y="150"/>
                      <a:pt x="108" y="150"/>
                    </a:cubicBezTo>
                    <a:cubicBezTo>
                      <a:pt x="116" y="132"/>
                      <a:pt x="116" y="132"/>
                      <a:pt x="116" y="132"/>
                    </a:cubicBezTo>
                    <a:cubicBezTo>
                      <a:pt x="102" y="123"/>
                      <a:pt x="93" y="97"/>
                      <a:pt x="93" y="97"/>
                    </a:cubicBezTo>
                    <a:cubicBezTo>
                      <a:pt x="98" y="100"/>
                      <a:pt x="98" y="100"/>
                      <a:pt x="98" y="100"/>
                    </a:cubicBezTo>
                    <a:cubicBezTo>
                      <a:pt x="98" y="99"/>
                      <a:pt x="98" y="99"/>
                      <a:pt x="98" y="99"/>
                    </a:cubicBezTo>
                    <a:cubicBezTo>
                      <a:pt x="125" y="111"/>
                      <a:pt x="125" y="111"/>
                      <a:pt x="125" y="111"/>
                    </a:cubicBezTo>
                    <a:cubicBezTo>
                      <a:pt x="131" y="96"/>
                      <a:pt x="131" y="96"/>
                      <a:pt x="131" y="96"/>
                    </a:cubicBezTo>
                    <a:cubicBezTo>
                      <a:pt x="155" y="100"/>
                      <a:pt x="150" y="90"/>
                      <a:pt x="149" y="87"/>
                    </a:cubicBezTo>
                    <a:close/>
                    <a:moveTo>
                      <a:pt x="124" y="61"/>
                    </a:moveTo>
                    <a:cubicBezTo>
                      <a:pt x="124" y="65"/>
                      <a:pt x="120" y="68"/>
                      <a:pt x="116" y="68"/>
                    </a:cubicBezTo>
                    <a:cubicBezTo>
                      <a:pt x="114" y="67"/>
                      <a:pt x="112" y="66"/>
                      <a:pt x="111" y="63"/>
                    </a:cubicBezTo>
                    <a:cubicBezTo>
                      <a:pt x="110" y="62"/>
                      <a:pt x="110" y="61"/>
                      <a:pt x="110" y="60"/>
                    </a:cubicBezTo>
                    <a:cubicBezTo>
                      <a:pt x="110" y="57"/>
                      <a:pt x="112" y="54"/>
                      <a:pt x="115" y="54"/>
                    </a:cubicBezTo>
                    <a:cubicBezTo>
                      <a:pt x="116" y="53"/>
                      <a:pt x="117" y="53"/>
                      <a:pt x="118" y="53"/>
                    </a:cubicBezTo>
                    <a:cubicBezTo>
                      <a:pt x="122" y="54"/>
                      <a:pt x="125" y="57"/>
                      <a:pt x="124" y="61"/>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7" name="Freeform 32"/>
              <p:cNvSpPr>
                <a:spLocks/>
              </p:cNvSpPr>
              <p:nvPr/>
            </p:nvSpPr>
            <p:spPr bwMode="auto">
              <a:xfrm>
                <a:off x="1831" y="1721"/>
                <a:ext cx="14" cy="25"/>
              </a:xfrm>
              <a:custGeom>
                <a:avLst/>
                <a:gdLst>
                  <a:gd name="T0" fmla="*/ 10 w 23"/>
                  <a:gd name="T1" fmla="*/ 0 h 42"/>
                  <a:gd name="T2" fmla="*/ 5 w 23"/>
                  <a:gd name="T3" fmla="*/ 21 h 42"/>
                  <a:gd name="T4" fmla="*/ 5 w 23"/>
                  <a:gd name="T5" fmla="*/ 23 h 42"/>
                  <a:gd name="T6" fmla="*/ 0 w 23"/>
                  <a:gd name="T7" fmla="*/ 42 h 42"/>
                  <a:gd name="T8" fmla="*/ 23 w 23"/>
                  <a:gd name="T9" fmla="*/ 22 h 42"/>
                  <a:gd name="T10" fmla="*/ 10 w 23"/>
                  <a:gd name="T11" fmla="*/ 0 h 42"/>
                  <a:gd name="T12" fmla="*/ 10 w 2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23" h="42">
                    <a:moveTo>
                      <a:pt x="10" y="0"/>
                    </a:moveTo>
                    <a:cubicBezTo>
                      <a:pt x="5" y="21"/>
                      <a:pt x="5" y="21"/>
                      <a:pt x="5" y="21"/>
                    </a:cubicBezTo>
                    <a:cubicBezTo>
                      <a:pt x="5" y="23"/>
                      <a:pt x="5" y="23"/>
                      <a:pt x="5" y="23"/>
                    </a:cubicBezTo>
                    <a:cubicBezTo>
                      <a:pt x="4" y="27"/>
                      <a:pt x="2" y="35"/>
                      <a:pt x="0" y="42"/>
                    </a:cubicBezTo>
                    <a:cubicBezTo>
                      <a:pt x="4" y="36"/>
                      <a:pt x="12" y="28"/>
                      <a:pt x="23" y="22"/>
                    </a:cubicBezTo>
                    <a:cubicBezTo>
                      <a:pt x="14" y="13"/>
                      <a:pt x="10" y="2"/>
                      <a:pt x="10" y="0"/>
                    </a:cubicBezTo>
                    <a:cubicBezTo>
                      <a:pt x="10" y="0"/>
                      <a:pt x="10" y="0"/>
                      <a:pt x="10" y="0"/>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8" name="Freeform 33"/>
              <p:cNvSpPr>
                <a:spLocks/>
              </p:cNvSpPr>
              <p:nvPr/>
            </p:nvSpPr>
            <p:spPr bwMode="auto">
              <a:xfrm>
                <a:off x="1803" y="1740"/>
                <a:ext cx="11" cy="24"/>
              </a:xfrm>
              <a:custGeom>
                <a:avLst/>
                <a:gdLst>
                  <a:gd name="T0" fmla="*/ 18 w 18"/>
                  <a:gd name="T1" fmla="*/ 5 h 39"/>
                  <a:gd name="T2" fmla="*/ 6 w 18"/>
                  <a:gd name="T3" fmla="*/ 4 h 39"/>
                  <a:gd name="T4" fmla="*/ 0 w 18"/>
                  <a:gd name="T5" fmla="*/ 25 h 39"/>
                  <a:gd name="T6" fmla="*/ 1 w 18"/>
                  <a:gd name="T7" fmla="*/ 39 h 39"/>
                  <a:gd name="T8" fmla="*/ 18 w 18"/>
                  <a:gd name="T9" fmla="*/ 5 h 39"/>
                </a:gdLst>
                <a:ahLst/>
                <a:cxnLst>
                  <a:cxn ang="0">
                    <a:pos x="T0" y="T1"/>
                  </a:cxn>
                  <a:cxn ang="0">
                    <a:pos x="T2" y="T3"/>
                  </a:cxn>
                  <a:cxn ang="0">
                    <a:pos x="T4" y="T5"/>
                  </a:cxn>
                  <a:cxn ang="0">
                    <a:pos x="T6" y="T7"/>
                  </a:cxn>
                  <a:cxn ang="0">
                    <a:pos x="T8" y="T9"/>
                  </a:cxn>
                </a:cxnLst>
                <a:rect l="0" t="0" r="r" b="b"/>
                <a:pathLst>
                  <a:path w="18" h="39">
                    <a:moveTo>
                      <a:pt x="18" y="5"/>
                    </a:moveTo>
                    <a:cubicBezTo>
                      <a:pt x="13" y="2"/>
                      <a:pt x="9" y="0"/>
                      <a:pt x="6" y="4"/>
                    </a:cubicBezTo>
                    <a:cubicBezTo>
                      <a:pt x="1" y="8"/>
                      <a:pt x="0" y="17"/>
                      <a:pt x="0" y="25"/>
                    </a:cubicBezTo>
                    <a:cubicBezTo>
                      <a:pt x="0" y="30"/>
                      <a:pt x="0" y="35"/>
                      <a:pt x="1" y="39"/>
                    </a:cubicBezTo>
                    <a:cubicBezTo>
                      <a:pt x="2" y="31"/>
                      <a:pt x="7" y="8"/>
                      <a:pt x="18" y="5"/>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49" name="Freeform 34"/>
              <p:cNvSpPr>
                <a:spLocks/>
              </p:cNvSpPr>
              <p:nvPr/>
            </p:nvSpPr>
            <p:spPr bwMode="auto">
              <a:xfrm>
                <a:off x="1842" y="1684"/>
                <a:ext cx="51" cy="59"/>
              </a:xfrm>
              <a:custGeom>
                <a:avLst/>
                <a:gdLst>
                  <a:gd name="T0" fmla="*/ 0 w 83"/>
                  <a:gd name="T1" fmla="*/ 0 h 98"/>
                  <a:gd name="T2" fmla="*/ 67 w 83"/>
                  <a:gd name="T3" fmla="*/ 29 h 98"/>
                  <a:gd name="T4" fmla="*/ 41 w 83"/>
                  <a:gd name="T5" fmla="*/ 98 h 98"/>
                </a:gdLst>
                <a:ahLst/>
                <a:cxnLst>
                  <a:cxn ang="0">
                    <a:pos x="T0" y="T1"/>
                  </a:cxn>
                  <a:cxn ang="0">
                    <a:pos x="T2" y="T3"/>
                  </a:cxn>
                  <a:cxn ang="0">
                    <a:pos x="T4" y="T5"/>
                  </a:cxn>
                </a:cxnLst>
                <a:rect l="0" t="0" r="r" b="b"/>
                <a:pathLst>
                  <a:path w="83" h="98">
                    <a:moveTo>
                      <a:pt x="0" y="0"/>
                    </a:moveTo>
                    <a:cubicBezTo>
                      <a:pt x="0" y="0"/>
                      <a:pt x="50" y="39"/>
                      <a:pt x="67" y="29"/>
                    </a:cubicBezTo>
                    <a:cubicBezTo>
                      <a:pt x="83" y="18"/>
                      <a:pt x="76" y="88"/>
                      <a:pt x="41"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0" name="Freeform 35"/>
              <p:cNvSpPr>
                <a:spLocks/>
              </p:cNvSpPr>
              <p:nvPr/>
            </p:nvSpPr>
            <p:spPr bwMode="auto">
              <a:xfrm>
                <a:off x="1753" y="1819"/>
                <a:ext cx="121" cy="186"/>
              </a:xfrm>
              <a:custGeom>
                <a:avLst/>
                <a:gdLst>
                  <a:gd name="T0" fmla="*/ 8 w 197"/>
                  <a:gd name="T1" fmla="*/ 306 h 306"/>
                  <a:gd name="T2" fmla="*/ 172 w 197"/>
                  <a:gd name="T3" fmla="*/ 306 h 306"/>
                  <a:gd name="T4" fmla="*/ 159 w 197"/>
                  <a:gd name="T5" fmla="*/ 83 h 306"/>
                  <a:gd name="T6" fmla="*/ 116 w 197"/>
                  <a:gd name="T7" fmla="*/ 12 h 306"/>
                  <a:gd name="T8" fmla="*/ 79 w 197"/>
                  <a:gd name="T9" fmla="*/ 0 h 306"/>
                  <a:gd name="T10" fmla="*/ 34 w 197"/>
                  <a:gd name="T11" fmla="*/ 11 h 306"/>
                  <a:gd name="T12" fmla="*/ 0 w 197"/>
                  <a:gd name="T13" fmla="*/ 220 h 306"/>
                  <a:gd name="T14" fmla="*/ 0 w 197"/>
                  <a:gd name="T15" fmla="*/ 220 h 306"/>
                  <a:gd name="T16" fmla="*/ 8 w 197"/>
                  <a:gd name="T17"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306">
                    <a:moveTo>
                      <a:pt x="8" y="306"/>
                    </a:moveTo>
                    <a:cubicBezTo>
                      <a:pt x="172" y="306"/>
                      <a:pt x="172" y="306"/>
                      <a:pt x="172" y="306"/>
                    </a:cubicBezTo>
                    <a:cubicBezTo>
                      <a:pt x="197" y="232"/>
                      <a:pt x="165" y="102"/>
                      <a:pt x="159" y="83"/>
                    </a:cubicBezTo>
                    <a:cubicBezTo>
                      <a:pt x="152" y="63"/>
                      <a:pt x="137" y="27"/>
                      <a:pt x="116" y="12"/>
                    </a:cubicBezTo>
                    <a:cubicBezTo>
                      <a:pt x="105" y="5"/>
                      <a:pt x="93" y="0"/>
                      <a:pt x="79" y="0"/>
                    </a:cubicBezTo>
                    <a:cubicBezTo>
                      <a:pt x="66" y="0"/>
                      <a:pt x="34" y="11"/>
                      <a:pt x="34" y="11"/>
                    </a:cubicBezTo>
                    <a:cubicBezTo>
                      <a:pt x="34" y="11"/>
                      <a:pt x="0" y="44"/>
                      <a:pt x="0" y="220"/>
                    </a:cubicBezTo>
                    <a:cubicBezTo>
                      <a:pt x="0" y="220"/>
                      <a:pt x="0" y="220"/>
                      <a:pt x="0" y="220"/>
                    </a:cubicBezTo>
                    <a:cubicBezTo>
                      <a:pt x="0" y="255"/>
                      <a:pt x="2" y="287"/>
                      <a:pt x="8" y="306"/>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1" name="Freeform 36"/>
              <p:cNvSpPr>
                <a:spLocks/>
              </p:cNvSpPr>
              <p:nvPr/>
            </p:nvSpPr>
            <p:spPr bwMode="auto">
              <a:xfrm>
                <a:off x="1772" y="1805"/>
                <a:ext cx="61" cy="48"/>
              </a:xfrm>
              <a:custGeom>
                <a:avLst/>
                <a:gdLst>
                  <a:gd name="T0" fmla="*/ 0 w 61"/>
                  <a:gd name="T1" fmla="*/ 21 h 48"/>
                  <a:gd name="T2" fmla="*/ 10 w 61"/>
                  <a:gd name="T3" fmla="*/ 0 h 48"/>
                  <a:gd name="T4" fmla="*/ 59 w 61"/>
                  <a:gd name="T5" fmla="*/ 18 h 48"/>
                  <a:gd name="T6" fmla="*/ 61 w 61"/>
                  <a:gd name="T7" fmla="*/ 48 h 48"/>
                  <a:gd name="T8" fmla="*/ 0 w 61"/>
                  <a:gd name="T9" fmla="*/ 21 h 48"/>
                </a:gdLst>
                <a:ahLst/>
                <a:cxnLst>
                  <a:cxn ang="0">
                    <a:pos x="T0" y="T1"/>
                  </a:cxn>
                  <a:cxn ang="0">
                    <a:pos x="T2" y="T3"/>
                  </a:cxn>
                  <a:cxn ang="0">
                    <a:pos x="T4" y="T5"/>
                  </a:cxn>
                  <a:cxn ang="0">
                    <a:pos x="T6" y="T7"/>
                  </a:cxn>
                  <a:cxn ang="0">
                    <a:pos x="T8" y="T9"/>
                  </a:cxn>
                </a:cxnLst>
                <a:rect l="0" t="0" r="r" b="b"/>
                <a:pathLst>
                  <a:path w="61" h="48">
                    <a:moveTo>
                      <a:pt x="0" y="21"/>
                    </a:moveTo>
                    <a:lnTo>
                      <a:pt x="10" y="0"/>
                    </a:lnTo>
                    <a:lnTo>
                      <a:pt x="59" y="18"/>
                    </a:lnTo>
                    <a:lnTo>
                      <a:pt x="61" y="48"/>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2" name="Freeform 37"/>
              <p:cNvSpPr>
                <a:spLocks/>
              </p:cNvSpPr>
              <p:nvPr/>
            </p:nvSpPr>
            <p:spPr bwMode="auto">
              <a:xfrm>
                <a:off x="1908" y="1857"/>
                <a:ext cx="34" cy="25"/>
              </a:xfrm>
              <a:custGeom>
                <a:avLst/>
                <a:gdLst>
                  <a:gd name="T0" fmla="*/ 34 w 34"/>
                  <a:gd name="T1" fmla="*/ 19 h 25"/>
                  <a:gd name="T2" fmla="*/ 30 w 34"/>
                  <a:gd name="T3" fmla="*/ 25 h 25"/>
                  <a:gd name="T4" fmla="*/ 0 w 34"/>
                  <a:gd name="T5" fmla="*/ 6 h 25"/>
                  <a:gd name="T6" fmla="*/ 5 w 34"/>
                  <a:gd name="T7" fmla="*/ 0 h 25"/>
                  <a:gd name="T8" fmla="*/ 34 w 34"/>
                  <a:gd name="T9" fmla="*/ 19 h 25"/>
                </a:gdLst>
                <a:ahLst/>
                <a:cxnLst>
                  <a:cxn ang="0">
                    <a:pos x="T0" y="T1"/>
                  </a:cxn>
                  <a:cxn ang="0">
                    <a:pos x="T2" y="T3"/>
                  </a:cxn>
                  <a:cxn ang="0">
                    <a:pos x="T4" y="T5"/>
                  </a:cxn>
                  <a:cxn ang="0">
                    <a:pos x="T6" y="T7"/>
                  </a:cxn>
                  <a:cxn ang="0">
                    <a:pos x="T8" y="T9"/>
                  </a:cxn>
                </a:cxnLst>
                <a:rect l="0" t="0" r="r" b="b"/>
                <a:pathLst>
                  <a:path w="34" h="25">
                    <a:moveTo>
                      <a:pt x="34" y="19"/>
                    </a:moveTo>
                    <a:lnTo>
                      <a:pt x="30" y="25"/>
                    </a:lnTo>
                    <a:lnTo>
                      <a:pt x="0" y="6"/>
                    </a:lnTo>
                    <a:lnTo>
                      <a:pt x="5" y="0"/>
                    </a:lnTo>
                    <a:lnTo>
                      <a:pt x="3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3" name="Freeform 38"/>
              <p:cNvSpPr>
                <a:spLocks/>
              </p:cNvSpPr>
              <p:nvPr/>
            </p:nvSpPr>
            <p:spPr bwMode="auto">
              <a:xfrm>
                <a:off x="1908" y="1857"/>
                <a:ext cx="34" cy="25"/>
              </a:xfrm>
              <a:custGeom>
                <a:avLst/>
                <a:gdLst>
                  <a:gd name="T0" fmla="*/ 34 w 34"/>
                  <a:gd name="T1" fmla="*/ 19 h 25"/>
                  <a:gd name="T2" fmla="*/ 30 w 34"/>
                  <a:gd name="T3" fmla="*/ 25 h 25"/>
                  <a:gd name="T4" fmla="*/ 0 w 34"/>
                  <a:gd name="T5" fmla="*/ 6 h 25"/>
                  <a:gd name="T6" fmla="*/ 5 w 34"/>
                  <a:gd name="T7" fmla="*/ 0 h 25"/>
                </a:gdLst>
                <a:ahLst/>
                <a:cxnLst>
                  <a:cxn ang="0">
                    <a:pos x="T0" y="T1"/>
                  </a:cxn>
                  <a:cxn ang="0">
                    <a:pos x="T2" y="T3"/>
                  </a:cxn>
                  <a:cxn ang="0">
                    <a:pos x="T4" y="T5"/>
                  </a:cxn>
                  <a:cxn ang="0">
                    <a:pos x="T6" y="T7"/>
                  </a:cxn>
                </a:cxnLst>
                <a:rect l="0" t="0" r="r" b="b"/>
                <a:pathLst>
                  <a:path w="34" h="25">
                    <a:moveTo>
                      <a:pt x="34" y="19"/>
                    </a:moveTo>
                    <a:lnTo>
                      <a:pt x="30" y="25"/>
                    </a:lnTo>
                    <a:lnTo>
                      <a:pt x="0" y="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4" name="Freeform 39"/>
              <p:cNvSpPr>
                <a:spLocks/>
              </p:cNvSpPr>
              <p:nvPr/>
            </p:nvSpPr>
            <p:spPr bwMode="auto">
              <a:xfrm>
                <a:off x="1913" y="1857"/>
                <a:ext cx="29" cy="19"/>
              </a:xfrm>
              <a:custGeom>
                <a:avLst/>
                <a:gdLst>
                  <a:gd name="T0" fmla="*/ 0 w 29"/>
                  <a:gd name="T1" fmla="*/ 0 h 19"/>
                  <a:gd name="T2" fmla="*/ 29 w 29"/>
                  <a:gd name="T3" fmla="*/ 19 h 19"/>
                  <a:gd name="T4" fmla="*/ 0 w 29"/>
                  <a:gd name="T5" fmla="*/ 0 h 19"/>
                </a:gdLst>
                <a:ahLst/>
                <a:cxnLst>
                  <a:cxn ang="0">
                    <a:pos x="T0" y="T1"/>
                  </a:cxn>
                  <a:cxn ang="0">
                    <a:pos x="T2" y="T3"/>
                  </a:cxn>
                  <a:cxn ang="0">
                    <a:pos x="T4" y="T5"/>
                  </a:cxn>
                </a:cxnLst>
                <a:rect l="0" t="0" r="r" b="b"/>
                <a:pathLst>
                  <a:path w="29" h="19">
                    <a:moveTo>
                      <a:pt x="0" y="0"/>
                    </a:moveTo>
                    <a:lnTo>
                      <a:pt x="29" y="1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5" name="Line 40"/>
              <p:cNvSpPr>
                <a:spLocks noChangeShapeType="1"/>
              </p:cNvSpPr>
              <p:nvPr/>
            </p:nvSpPr>
            <p:spPr bwMode="auto">
              <a:xfrm>
                <a:off x="1913" y="1857"/>
                <a:ext cx="29" cy="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6" name="Freeform 41"/>
              <p:cNvSpPr>
                <a:spLocks/>
              </p:cNvSpPr>
              <p:nvPr/>
            </p:nvSpPr>
            <p:spPr bwMode="auto">
              <a:xfrm>
                <a:off x="1775" y="1844"/>
                <a:ext cx="132" cy="122"/>
              </a:xfrm>
              <a:custGeom>
                <a:avLst/>
                <a:gdLst>
                  <a:gd name="T0" fmla="*/ 170 w 216"/>
                  <a:gd name="T1" fmla="*/ 94 h 201"/>
                  <a:gd name="T2" fmla="*/ 152 w 216"/>
                  <a:gd name="T3" fmla="*/ 115 h 201"/>
                  <a:gd name="T4" fmla="*/ 63 w 216"/>
                  <a:gd name="T5" fmla="*/ 15 h 201"/>
                  <a:gd name="T6" fmla="*/ 15 w 216"/>
                  <a:gd name="T7" fmla="*/ 13 h 201"/>
                  <a:gd name="T8" fmla="*/ 13 w 216"/>
                  <a:gd name="T9" fmla="*/ 60 h 201"/>
                  <a:gd name="T10" fmla="*/ 129 w 216"/>
                  <a:gd name="T11" fmla="*/ 190 h 201"/>
                  <a:gd name="T12" fmla="*/ 155 w 216"/>
                  <a:gd name="T13" fmla="*/ 201 h 201"/>
                  <a:gd name="T14" fmla="*/ 160 w 216"/>
                  <a:gd name="T15" fmla="*/ 200 h 201"/>
                  <a:gd name="T16" fmla="*/ 180 w 216"/>
                  <a:gd name="T17" fmla="*/ 188 h 201"/>
                  <a:gd name="T18" fmla="*/ 215 w 216"/>
                  <a:gd name="T19" fmla="*/ 130 h 201"/>
                  <a:gd name="T20" fmla="*/ 170 w 216"/>
                  <a:gd name="T21" fmla="*/ 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201">
                    <a:moveTo>
                      <a:pt x="170" y="94"/>
                    </a:moveTo>
                    <a:cubicBezTo>
                      <a:pt x="170" y="94"/>
                      <a:pt x="152" y="115"/>
                      <a:pt x="152" y="115"/>
                    </a:cubicBezTo>
                    <a:cubicBezTo>
                      <a:pt x="63" y="15"/>
                      <a:pt x="63" y="15"/>
                      <a:pt x="63" y="15"/>
                    </a:cubicBezTo>
                    <a:cubicBezTo>
                      <a:pt x="50" y="1"/>
                      <a:pt x="29" y="0"/>
                      <a:pt x="15" y="13"/>
                    </a:cubicBezTo>
                    <a:cubicBezTo>
                      <a:pt x="1" y="25"/>
                      <a:pt x="0" y="46"/>
                      <a:pt x="13" y="60"/>
                    </a:cubicBezTo>
                    <a:cubicBezTo>
                      <a:pt x="129" y="190"/>
                      <a:pt x="129" y="190"/>
                      <a:pt x="129" y="190"/>
                    </a:cubicBezTo>
                    <a:cubicBezTo>
                      <a:pt x="135" y="197"/>
                      <a:pt x="145" y="201"/>
                      <a:pt x="155" y="201"/>
                    </a:cubicBezTo>
                    <a:cubicBezTo>
                      <a:pt x="156" y="201"/>
                      <a:pt x="158" y="201"/>
                      <a:pt x="160" y="200"/>
                    </a:cubicBezTo>
                    <a:cubicBezTo>
                      <a:pt x="168" y="199"/>
                      <a:pt x="175" y="195"/>
                      <a:pt x="180" y="188"/>
                    </a:cubicBezTo>
                    <a:cubicBezTo>
                      <a:pt x="215" y="130"/>
                      <a:pt x="216" y="129"/>
                      <a:pt x="215" y="130"/>
                    </a:cubicBezTo>
                    <a:lnTo>
                      <a:pt x="170" y="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 name="Freeform 42"/>
              <p:cNvSpPr>
                <a:spLocks/>
              </p:cNvSpPr>
              <p:nvPr/>
            </p:nvSpPr>
            <p:spPr bwMode="auto">
              <a:xfrm>
                <a:off x="1905" y="1832"/>
                <a:ext cx="52" cy="47"/>
              </a:xfrm>
              <a:custGeom>
                <a:avLst/>
                <a:gdLst>
                  <a:gd name="T0" fmla="*/ 30 w 86"/>
                  <a:gd name="T1" fmla="*/ 7 h 76"/>
                  <a:gd name="T2" fmla="*/ 64 w 86"/>
                  <a:gd name="T3" fmla="*/ 7 h 76"/>
                  <a:gd name="T4" fmla="*/ 63 w 86"/>
                  <a:gd name="T5" fmla="*/ 30 h 76"/>
                  <a:gd name="T6" fmla="*/ 64 w 86"/>
                  <a:gd name="T7" fmla="*/ 34 h 76"/>
                  <a:gd name="T8" fmla="*/ 64 w 86"/>
                  <a:gd name="T9" fmla="*/ 34 h 76"/>
                  <a:gd name="T10" fmla="*/ 58 w 86"/>
                  <a:gd name="T11" fmla="*/ 45 h 76"/>
                  <a:gd name="T12" fmla="*/ 29 w 86"/>
                  <a:gd name="T13" fmla="*/ 68 h 76"/>
                  <a:gd name="T14" fmla="*/ 29 w 86"/>
                  <a:gd name="T15" fmla="*/ 76 h 76"/>
                  <a:gd name="T16" fmla="*/ 8 w 86"/>
                  <a:gd name="T17" fmla="*/ 59 h 76"/>
                  <a:gd name="T18" fmla="*/ 30 w 86"/>
                  <a:gd name="T19" fmla="*/ 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76">
                    <a:moveTo>
                      <a:pt x="30" y="7"/>
                    </a:moveTo>
                    <a:cubicBezTo>
                      <a:pt x="30" y="7"/>
                      <a:pt x="42" y="0"/>
                      <a:pt x="64" y="7"/>
                    </a:cubicBezTo>
                    <a:cubicBezTo>
                      <a:pt x="86" y="15"/>
                      <a:pt x="63" y="30"/>
                      <a:pt x="63" y="30"/>
                    </a:cubicBezTo>
                    <a:cubicBezTo>
                      <a:pt x="64" y="34"/>
                      <a:pt x="64" y="34"/>
                      <a:pt x="64" y="34"/>
                    </a:cubicBezTo>
                    <a:cubicBezTo>
                      <a:pt x="64" y="34"/>
                      <a:pt x="64" y="34"/>
                      <a:pt x="64" y="34"/>
                    </a:cubicBezTo>
                    <a:cubicBezTo>
                      <a:pt x="62" y="39"/>
                      <a:pt x="60" y="44"/>
                      <a:pt x="58" y="45"/>
                    </a:cubicBezTo>
                    <a:cubicBezTo>
                      <a:pt x="56" y="46"/>
                      <a:pt x="31" y="45"/>
                      <a:pt x="29" y="68"/>
                    </a:cubicBezTo>
                    <a:cubicBezTo>
                      <a:pt x="28" y="72"/>
                      <a:pt x="28" y="74"/>
                      <a:pt x="29" y="76"/>
                    </a:cubicBezTo>
                    <a:cubicBezTo>
                      <a:pt x="8" y="59"/>
                      <a:pt x="8" y="59"/>
                      <a:pt x="8" y="59"/>
                    </a:cubicBezTo>
                    <a:cubicBezTo>
                      <a:pt x="0" y="38"/>
                      <a:pt x="30" y="7"/>
                      <a:pt x="30" y="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 name="Freeform 43"/>
              <p:cNvSpPr>
                <a:spLocks/>
              </p:cNvSpPr>
              <p:nvPr/>
            </p:nvSpPr>
            <p:spPr bwMode="auto">
              <a:xfrm>
                <a:off x="1914" y="1840"/>
                <a:ext cx="40" cy="46"/>
              </a:xfrm>
              <a:custGeom>
                <a:avLst/>
                <a:gdLst>
                  <a:gd name="T0" fmla="*/ 22 w 65"/>
                  <a:gd name="T1" fmla="*/ 76 h 76"/>
                  <a:gd name="T2" fmla="*/ 0 w 65"/>
                  <a:gd name="T3" fmla="*/ 69 h 76"/>
                  <a:gd name="T4" fmla="*/ 3 w 65"/>
                  <a:gd name="T5" fmla="*/ 41 h 76"/>
                  <a:gd name="T6" fmla="*/ 4 w 65"/>
                  <a:gd name="T7" fmla="*/ 37 h 76"/>
                  <a:gd name="T8" fmla="*/ 4 w 65"/>
                  <a:gd name="T9" fmla="*/ 37 h 76"/>
                  <a:gd name="T10" fmla="*/ 14 w 65"/>
                  <a:gd name="T11" fmla="*/ 30 h 76"/>
                  <a:gd name="T12" fmla="*/ 42 w 65"/>
                  <a:gd name="T13" fmla="*/ 7 h 76"/>
                  <a:gd name="T14" fmla="*/ 58 w 65"/>
                  <a:gd name="T15" fmla="*/ 3 h 76"/>
                  <a:gd name="T16" fmla="*/ 65 w 65"/>
                  <a:gd name="T17" fmla="*/ 40 h 76"/>
                  <a:gd name="T18" fmla="*/ 22 w 65"/>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6">
                    <a:moveTo>
                      <a:pt x="22" y="76"/>
                    </a:moveTo>
                    <a:cubicBezTo>
                      <a:pt x="0" y="69"/>
                      <a:pt x="0" y="69"/>
                      <a:pt x="0" y="69"/>
                    </a:cubicBezTo>
                    <a:cubicBezTo>
                      <a:pt x="3" y="41"/>
                      <a:pt x="3" y="41"/>
                      <a:pt x="3" y="41"/>
                    </a:cubicBezTo>
                    <a:cubicBezTo>
                      <a:pt x="4" y="37"/>
                      <a:pt x="4" y="37"/>
                      <a:pt x="4" y="37"/>
                    </a:cubicBezTo>
                    <a:cubicBezTo>
                      <a:pt x="4" y="37"/>
                      <a:pt x="4" y="37"/>
                      <a:pt x="4" y="37"/>
                    </a:cubicBezTo>
                    <a:cubicBezTo>
                      <a:pt x="7" y="33"/>
                      <a:pt x="12" y="30"/>
                      <a:pt x="14" y="30"/>
                    </a:cubicBezTo>
                    <a:cubicBezTo>
                      <a:pt x="16" y="30"/>
                      <a:pt x="30" y="26"/>
                      <a:pt x="42" y="7"/>
                    </a:cubicBezTo>
                    <a:cubicBezTo>
                      <a:pt x="44" y="3"/>
                      <a:pt x="52" y="0"/>
                      <a:pt x="58" y="3"/>
                    </a:cubicBezTo>
                    <a:cubicBezTo>
                      <a:pt x="58" y="3"/>
                      <a:pt x="65" y="19"/>
                      <a:pt x="65" y="40"/>
                    </a:cubicBezTo>
                    <a:cubicBezTo>
                      <a:pt x="65" y="60"/>
                      <a:pt x="22" y="76"/>
                      <a:pt x="22" y="7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 name="Freeform 44"/>
              <p:cNvSpPr>
                <a:spLocks/>
              </p:cNvSpPr>
              <p:nvPr/>
            </p:nvSpPr>
            <p:spPr bwMode="auto">
              <a:xfrm>
                <a:off x="1881" y="1868"/>
                <a:ext cx="54" cy="53"/>
              </a:xfrm>
              <a:custGeom>
                <a:avLst/>
                <a:gdLst>
                  <a:gd name="T0" fmla="*/ 42 w 54"/>
                  <a:gd name="T1" fmla="*/ 11 h 53"/>
                  <a:gd name="T2" fmla="*/ 54 w 54"/>
                  <a:gd name="T3" fmla="*/ 14 h 53"/>
                  <a:gd name="T4" fmla="*/ 49 w 54"/>
                  <a:gd name="T5" fmla="*/ 19 h 53"/>
                  <a:gd name="T6" fmla="*/ 21 w 54"/>
                  <a:gd name="T7" fmla="*/ 53 h 53"/>
                  <a:gd name="T8" fmla="*/ 0 w 54"/>
                  <a:gd name="T9" fmla="*/ 35 h 53"/>
                  <a:gd name="T10" fmla="*/ 29 w 54"/>
                  <a:gd name="T11" fmla="*/ 0 h 53"/>
                  <a:gd name="T12" fmla="*/ 42 w 54"/>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42" y="11"/>
                    </a:moveTo>
                    <a:lnTo>
                      <a:pt x="54" y="14"/>
                    </a:lnTo>
                    <a:lnTo>
                      <a:pt x="49" y="19"/>
                    </a:lnTo>
                    <a:lnTo>
                      <a:pt x="21" y="53"/>
                    </a:lnTo>
                    <a:lnTo>
                      <a:pt x="0" y="35"/>
                    </a:lnTo>
                    <a:lnTo>
                      <a:pt x="29" y="0"/>
                    </a:lnTo>
                    <a:lnTo>
                      <a:pt x="42" y="11"/>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 name="Freeform 45"/>
              <p:cNvSpPr>
                <a:spLocks/>
              </p:cNvSpPr>
              <p:nvPr/>
            </p:nvSpPr>
            <p:spPr bwMode="auto">
              <a:xfrm>
                <a:off x="1895" y="1882"/>
                <a:ext cx="40" cy="39"/>
              </a:xfrm>
              <a:custGeom>
                <a:avLst/>
                <a:gdLst>
                  <a:gd name="T0" fmla="*/ 0 w 40"/>
                  <a:gd name="T1" fmla="*/ 33 h 39"/>
                  <a:gd name="T2" fmla="*/ 7 w 40"/>
                  <a:gd name="T3" fmla="*/ 39 h 39"/>
                  <a:gd name="T4" fmla="*/ 35 w 40"/>
                  <a:gd name="T5" fmla="*/ 5 h 39"/>
                  <a:gd name="T6" fmla="*/ 40 w 40"/>
                  <a:gd name="T7" fmla="*/ 0 h 39"/>
                  <a:gd name="T8" fmla="*/ 0 w 40"/>
                  <a:gd name="T9" fmla="*/ 33 h 39"/>
                </a:gdLst>
                <a:ahLst/>
                <a:cxnLst>
                  <a:cxn ang="0">
                    <a:pos x="T0" y="T1"/>
                  </a:cxn>
                  <a:cxn ang="0">
                    <a:pos x="T2" y="T3"/>
                  </a:cxn>
                  <a:cxn ang="0">
                    <a:pos x="T4" y="T5"/>
                  </a:cxn>
                  <a:cxn ang="0">
                    <a:pos x="T6" y="T7"/>
                  </a:cxn>
                  <a:cxn ang="0">
                    <a:pos x="T8" y="T9"/>
                  </a:cxn>
                </a:cxnLst>
                <a:rect l="0" t="0" r="r" b="b"/>
                <a:pathLst>
                  <a:path w="40" h="39">
                    <a:moveTo>
                      <a:pt x="0" y="33"/>
                    </a:moveTo>
                    <a:lnTo>
                      <a:pt x="7" y="39"/>
                    </a:lnTo>
                    <a:lnTo>
                      <a:pt x="35" y="5"/>
                    </a:lnTo>
                    <a:lnTo>
                      <a:pt x="40" y="0"/>
                    </a:lnTo>
                    <a:lnTo>
                      <a:pt x="0" y="33"/>
                    </a:ln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 name="Freeform 46"/>
              <p:cNvSpPr>
                <a:spLocks/>
              </p:cNvSpPr>
              <p:nvPr/>
            </p:nvSpPr>
            <p:spPr bwMode="auto">
              <a:xfrm>
                <a:off x="1916" y="1820"/>
                <a:ext cx="14" cy="45"/>
              </a:xfrm>
              <a:custGeom>
                <a:avLst/>
                <a:gdLst>
                  <a:gd name="T0" fmla="*/ 8 w 14"/>
                  <a:gd name="T1" fmla="*/ 1 h 45"/>
                  <a:gd name="T2" fmla="*/ 3 w 14"/>
                  <a:gd name="T3" fmla="*/ 0 h 45"/>
                  <a:gd name="T4" fmla="*/ 0 w 14"/>
                  <a:gd name="T5" fmla="*/ 2 h 45"/>
                  <a:gd name="T6" fmla="*/ 7 w 14"/>
                  <a:gd name="T7" fmla="*/ 45 h 45"/>
                  <a:gd name="T8" fmla="*/ 14 w 14"/>
                  <a:gd name="T9" fmla="*/ 43 h 45"/>
                  <a:gd name="T10" fmla="*/ 8 w 14"/>
                  <a:gd name="T11" fmla="*/ 1 h 45"/>
                </a:gdLst>
                <a:ahLst/>
                <a:cxnLst>
                  <a:cxn ang="0">
                    <a:pos x="T0" y="T1"/>
                  </a:cxn>
                  <a:cxn ang="0">
                    <a:pos x="T2" y="T3"/>
                  </a:cxn>
                  <a:cxn ang="0">
                    <a:pos x="T4" y="T5"/>
                  </a:cxn>
                  <a:cxn ang="0">
                    <a:pos x="T6" y="T7"/>
                  </a:cxn>
                  <a:cxn ang="0">
                    <a:pos x="T8" y="T9"/>
                  </a:cxn>
                  <a:cxn ang="0">
                    <a:pos x="T10" y="T11"/>
                  </a:cxn>
                </a:cxnLst>
                <a:rect l="0" t="0" r="r" b="b"/>
                <a:pathLst>
                  <a:path w="14" h="45">
                    <a:moveTo>
                      <a:pt x="8" y="1"/>
                    </a:moveTo>
                    <a:lnTo>
                      <a:pt x="3" y="0"/>
                    </a:lnTo>
                    <a:lnTo>
                      <a:pt x="0" y="2"/>
                    </a:lnTo>
                    <a:lnTo>
                      <a:pt x="7" y="45"/>
                    </a:lnTo>
                    <a:lnTo>
                      <a:pt x="14" y="43"/>
                    </a:lnTo>
                    <a:lnTo>
                      <a:pt x="8"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 name="Freeform 47"/>
              <p:cNvSpPr>
                <a:spLocks/>
              </p:cNvSpPr>
              <p:nvPr/>
            </p:nvSpPr>
            <p:spPr bwMode="auto">
              <a:xfrm>
                <a:off x="1912" y="1833"/>
                <a:ext cx="11" cy="29"/>
              </a:xfrm>
              <a:custGeom>
                <a:avLst/>
                <a:gdLst>
                  <a:gd name="T0" fmla="*/ 9 w 19"/>
                  <a:gd name="T1" fmla="*/ 48 h 48"/>
                  <a:gd name="T2" fmla="*/ 0 w 19"/>
                  <a:gd name="T3" fmla="*/ 39 h 48"/>
                  <a:gd name="T4" fmla="*/ 0 w 19"/>
                  <a:gd name="T5" fmla="*/ 9 h 48"/>
                  <a:gd name="T6" fmla="*/ 9 w 19"/>
                  <a:gd name="T7" fmla="*/ 0 h 48"/>
                  <a:gd name="T8" fmla="*/ 9 w 19"/>
                  <a:gd name="T9" fmla="*/ 0 h 48"/>
                  <a:gd name="T10" fmla="*/ 19 w 19"/>
                  <a:gd name="T11" fmla="*/ 9 h 48"/>
                  <a:gd name="T12" fmla="*/ 19 w 19"/>
                  <a:gd name="T13" fmla="*/ 39 h 48"/>
                  <a:gd name="T14" fmla="*/ 9 w 19"/>
                  <a:gd name="T15" fmla="*/ 48 h 48"/>
                  <a:gd name="T16" fmla="*/ 9 w 19"/>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8">
                    <a:moveTo>
                      <a:pt x="9" y="48"/>
                    </a:moveTo>
                    <a:cubicBezTo>
                      <a:pt x="4" y="48"/>
                      <a:pt x="0" y="44"/>
                      <a:pt x="0" y="39"/>
                    </a:cubicBezTo>
                    <a:cubicBezTo>
                      <a:pt x="0" y="9"/>
                      <a:pt x="0" y="9"/>
                      <a:pt x="0" y="9"/>
                    </a:cubicBezTo>
                    <a:cubicBezTo>
                      <a:pt x="0" y="4"/>
                      <a:pt x="4" y="0"/>
                      <a:pt x="9" y="0"/>
                    </a:cubicBezTo>
                    <a:cubicBezTo>
                      <a:pt x="9" y="0"/>
                      <a:pt x="9" y="0"/>
                      <a:pt x="9" y="0"/>
                    </a:cubicBezTo>
                    <a:cubicBezTo>
                      <a:pt x="15" y="0"/>
                      <a:pt x="19" y="4"/>
                      <a:pt x="19" y="9"/>
                    </a:cubicBezTo>
                    <a:cubicBezTo>
                      <a:pt x="19" y="39"/>
                      <a:pt x="19" y="39"/>
                      <a:pt x="19" y="39"/>
                    </a:cubicBezTo>
                    <a:cubicBezTo>
                      <a:pt x="19" y="44"/>
                      <a:pt x="15" y="48"/>
                      <a:pt x="9" y="48"/>
                    </a:cubicBezTo>
                    <a:cubicBezTo>
                      <a:pt x="9" y="48"/>
                      <a:pt x="9" y="48"/>
                      <a:pt x="9" y="48"/>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 name="Line 48"/>
              <p:cNvSpPr>
                <a:spLocks noChangeShapeType="1"/>
              </p:cNvSpPr>
              <p:nvPr/>
            </p:nvSpPr>
            <p:spPr bwMode="auto">
              <a:xfrm>
                <a:off x="1948" y="184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 name="Line 49"/>
              <p:cNvSpPr>
                <a:spLocks noChangeShapeType="1"/>
              </p:cNvSpPr>
              <p:nvPr/>
            </p:nvSpPr>
            <p:spPr bwMode="auto">
              <a:xfrm>
                <a:off x="1948" y="184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 name="Freeform 50"/>
              <p:cNvSpPr>
                <a:spLocks/>
              </p:cNvSpPr>
              <p:nvPr/>
            </p:nvSpPr>
            <p:spPr bwMode="auto">
              <a:xfrm>
                <a:off x="1749" y="1670"/>
                <a:ext cx="135" cy="117"/>
              </a:xfrm>
              <a:custGeom>
                <a:avLst/>
                <a:gdLst>
                  <a:gd name="T0" fmla="*/ 185 w 220"/>
                  <a:gd name="T1" fmla="*/ 40 h 192"/>
                  <a:gd name="T2" fmla="*/ 123 w 220"/>
                  <a:gd name="T3" fmla="*/ 2 h 192"/>
                  <a:gd name="T4" fmla="*/ 91 w 220"/>
                  <a:gd name="T5" fmla="*/ 1 h 192"/>
                  <a:gd name="T6" fmla="*/ 5 w 220"/>
                  <a:gd name="T7" fmla="*/ 90 h 192"/>
                  <a:gd name="T8" fmla="*/ 58 w 220"/>
                  <a:gd name="T9" fmla="*/ 191 h 192"/>
                  <a:gd name="T10" fmla="*/ 59 w 220"/>
                  <a:gd name="T11" fmla="*/ 191 h 192"/>
                  <a:gd name="T12" fmla="*/ 59 w 220"/>
                  <a:gd name="T13" fmla="*/ 191 h 192"/>
                  <a:gd name="T14" fmla="*/ 90 w 220"/>
                  <a:gd name="T15" fmla="*/ 160 h 192"/>
                  <a:gd name="T16" fmla="*/ 90 w 220"/>
                  <a:gd name="T17" fmla="*/ 160 h 192"/>
                  <a:gd name="T18" fmla="*/ 90 w 220"/>
                  <a:gd name="T19" fmla="*/ 160 h 192"/>
                  <a:gd name="T20" fmla="*/ 89 w 220"/>
                  <a:gd name="T21" fmla="*/ 153 h 192"/>
                  <a:gd name="T22" fmla="*/ 88 w 220"/>
                  <a:gd name="T23" fmla="*/ 139 h 192"/>
                  <a:gd name="T24" fmla="*/ 94 w 220"/>
                  <a:gd name="T25" fmla="*/ 118 h 192"/>
                  <a:gd name="T26" fmla="*/ 106 w 220"/>
                  <a:gd name="T27" fmla="*/ 119 h 192"/>
                  <a:gd name="T28" fmla="*/ 120 w 220"/>
                  <a:gd name="T29" fmla="*/ 137 h 192"/>
                  <a:gd name="T30" fmla="*/ 130 w 220"/>
                  <a:gd name="T31" fmla="*/ 140 h 192"/>
                  <a:gd name="T32" fmla="*/ 143 w 220"/>
                  <a:gd name="T33" fmla="*/ 83 h 192"/>
                  <a:gd name="T34" fmla="*/ 143 w 220"/>
                  <a:gd name="T35" fmla="*/ 83 h 192"/>
                  <a:gd name="T36" fmla="*/ 156 w 220"/>
                  <a:gd name="T37" fmla="*/ 105 h 192"/>
                  <a:gd name="T38" fmla="*/ 192 w 220"/>
                  <a:gd name="T39" fmla="*/ 120 h 192"/>
                  <a:gd name="T40" fmla="*/ 192 w 220"/>
                  <a:gd name="T41" fmla="*/ 120 h 192"/>
                  <a:gd name="T42" fmla="*/ 216 w 220"/>
                  <a:gd name="T43" fmla="*/ 88 h 192"/>
                  <a:gd name="T44" fmla="*/ 185 w 220"/>
                  <a:gd name="T45" fmla="*/ 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0" h="192">
                    <a:moveTo>
                      <a:pt x="185" y="40"/>
                    </a:moveTo>
                    <a:cubicBezTo>
                      <a:pt x="171" y="20"/>
                      <a:pt x="149" y="7"/>
                      <a:pt x="123" y="2"/>
                    </a:cubicBezTo>
                    <a:cubicBezTo>
                      <a:pt x="112" y="0"/>
                      <a:pt x="102" y="0"/>
                      <a:pt x="91" y="1"/>
                    </a:cubicBezTo>
                    <a:cubicBezTo>
                      <a:pt x="45" y="6"/>
                      <a:pt x="8" y="43"/>
                      <a:pt x="5" y="90"/>
                    </a:cubicBezTo>
                    <a:cubicBezTo>
                      <a:pt x="0" y="132"/>
                      <a:pt x="22" y="171"/>
                      <a:pt x="58" y="191"/>
                    </a:cubicBezTo>
                    <a:cubicBezTo>
                      <a:pt x="58" y="191"/>
                      <a:pt x="59" y="191"/>
                      <a:pt x="59" y="191"/>
                    </a:cubicBezTo>
                    <a:cubicBezTo>
                      <a:pt x="59" y="191"/>
                      <a:pt x="59" y="191"/>
                      <a:pt x="59" y="191"/>
                    </a:cubicBezTo>
                    <a:cubicBezTo>
                      <a:pt x="80" y="192"/>
                      <a:pt x="90" y="160"/>
                      <a:pt x="90" y="160"/>
                    </a:cubicBezTo>
                    <a:cubicBezTo>
                      <a:pt x="90" y="160"/>
                      <a:pt x="90" y="160"/>
                      <a:pt x="90" y="160"/>
                    </a:cubicBezTo>
                    <a:cubicBezTo>
                      <a:pt x="90" y="160"/>
                      <a:pt x="90" y="160"/>
                      <a:pt x="90" y="160"/>
                    </a:cubicBezTo>
                    <a:cubicBezTo>
                      <a:pt x="90" y="160"/>
                      <a:pt x="89" y="157"/>
                      <a:pt x="89" y="153"/>
                    </a:cubicBezTo>
                    <a:cubicBezTo>
                      <a:pt x="88" y="149"/>
                      <a:pt x="88" y="144"/>
                      <a:pt x="88" y="139"/>
                    </a:cubicBezTo>
                    <a:cubicBezTo>
                      <a:pt x="88" y="131"/>
                      <a:pt x="89" y="122"/>
                      <a:pt x="94" y="118"/>
                    </a:cubicBezTo>
                    <a:cubicBezTo>
                      <a:pt x="97" y="114"/>
                      <a:pt x="101" y="116"/>
                      <a:pt x="106" y="119"/>
                    </a:cubicBezTo>
                    <a:cubicBezTo>
                      <a:pt x="113" y="125"/>
                      <a:pt x="120" y="137"/>
                      <a:pt x="120" y="137"/>
                    </a:cubicBezTo>
                    <a:cubicBezTo>
                      <a:pt x="120" y="137"/>
                      <a:pt x="127" y="147"/>
                      <a:pt x="130" y="140"/>
                    </a:cubicBezTo>
                    <a:cubicBezTo>
                      <a:pt x="143" y="83"/>
                      <a:pt x="143" y="83"/>
                      <a:pt x="143" y="83"/>
                    </a:cubicBezTo>
                    <a:cubicBezTo>
                      <a:pt x="143" y="83"/>
                      <a:pt x="143" y="83"/>
                      <a:pt x="143" y="83"/>
                    </a:cubicBezTo>
                    <a:cubicBezTo>
                      <a:pt x="143" y="85"/>
                      <a:pt x="147" y="96"/>
                      <a:pt x="156" y="105"/>
                    </a:cubicBezTo>
                    <a:cubicBezTo>
                      <a:pt x="164" y="113"/>
                      <a:pt x="175" y="120"/>
                      <a:pt x="192" y="120"/>
                    </a:cubicBezTo>
                    <a:cubicBezTo>
                      <a:pt x="192" y="120"/>
                      <a:pt x="192" y="120"/>
                      <a:pt x="192" y="120"/>
                    </a:cubicBezTo>
                    <a:cubicBezTo>
                      <a:pt x="204" y="114"/>
                      <a:pt x="214" y="103"/>
                      <a:pt x="216" y="88"/>
                    </a:cubicBezTo>
                    <a:cubicBezTo>
                      <a:pt x="220" y="66"/>
                      <a:pt x="204" y="60"/>
                      <a:pt x="18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 name="Freeform 51"/>
              <p:cNvSpPr>
                <a:spLocks/>
              </p:cNvSpPr>
              <p:nvPr/>
            </p:nvSpPr>
            <p:spPr bwMode="auto">
              <a:xfrm>
                <a:off x="1796" y="1797"/>
                <a:ext cx="26" cy="17"/>
              </a:xfrm>
              <a:custGeom>
                <a:avLst/>
                <a:gdLst>
                  <a:gd name="T0" fmla="*/ 0 w 43"/>
                  <a:gd name="T1" fmla="*/ 0 h 28"/>
                  <a:gd name="T2" fmla="*/ 43 w 43"/>
                  <a:gd name="T3" fmla="*/ 28 h 28"/>
                  <a:gd name="T4" fmla="*/ 43 w 43"/>
                  <a:gd name="T5" fmla="*/ 21 h 28"/>
                  <a:gd name="T6" fmla="*/ 0 w 43"/>
                  <a:gd name="T7" fmla="*/ 0 h 28"/>
                </a:gdLst>
                <a:ahLst/>
                <a:cxnLst>
                  <a:cxn ang="0">
                    <a:pos x="T0" y="T1"/>
                  </a:cxn>
                  <a:cxn ang="0">
                    <a:pos x="T2" y="T3"/>
                  </a:cxn>
                  <a:cxn ang="0">
                    <a:pos x="T4" y="T5"/>
                  </a:cxn>
                  <a:cxn ang="0">
                    <a:pos x="T6" y="T7"/>
                  </a:cxn>
                </a:cxnLst>
                <a:rect l="0" t="0" r="r" b="b"/>
                <a:pathLst>
                  <a:path w="43" h="28">
                    <a:moveTo>
                      <a:pt x="0" y="0"/>
                    </a:moveTo>
                    <a:cubicBezTo>
                      <a:pt x="3" y="7"/>
                      <a:pt x="13" y="18"/>
                      <a:pt x="43" y="28"/>
                    </a:cubicBezTo>
                    <a:cubicBezTo>
                      <a:pt x="43" y="25"/>
                      <a:pt x="43" y="22"/>
                      <a:pt x="43" y="21"/>
                    </a:cubicBezTo>
                    <a:cubicBezTo>
                      <a:pt x="30" y="16"/>
                      <a:pt x="14" y="10"/>
                      <a:pt x="0" y="0"/>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 name="Freeform 52"/>
              <p:cNvSpPr>
                <a:spLocks/>
              </p:cNvSpPr>
              <p:nvPr/>
            </p:nvSpPr>
            <p:spPr bwMode="auto">
              <a:xfrm>
                <a:off x="1721" y="2005"/>
                <a:ext cx="137" cy="264"/>
              </a:xfrm>
              <a:custGeom>
                <a:avLst/>
                <a:gdLst>
                  <a:gd name="T0" fmla="*/ 225 w 225"/>
                  <a:gd name="T1" fmla="*/ 0 h 432"/>
                  <a:gd name="T2" fmla="*/ 223 w 225"/>
                  <a:gd name="T3" fmla="*/ 0 h 432"/>
                  <a:gd name="T4" fmla="*/ 63 w 225"/>
                  <a:gd name="T5" fmla="*/ 0 h 432"/>
                  <a:gd name="T6" fmla="*/ 78 w 225"/>
                  <a:gd name="T7" fmla="*/ 52 h 432"/>
                  <a:gd name="T8" fmla="*/ 68 w 225"/>
                  <a:gd name="T9" fmla="*/ 201 h 432"/>
                  <a:gd name="T10" fmla="*/ 0 w 225"/>
                  <a:gd name="T11" fmla="*/ 384 h 432"/>
                  <a:gd name="T12" fmla="*/ 19 w 225"/>
                  <a:gd name="T13" fmla="*/ 429 h 432"/>
                  <a:gd name="T14" fmla="*/ 32 w 225"/>
                  <a:gd name="T15" fmla="*/ 432 h 432"/>
                  <a:gd name="T16" fmla="*/ 65 w 225"/>
                  <a:gd name="T17" fmla="*/ 410 h 432"/>
                  <a:gd name="T18" fmla="*/ 141 w 225"/>
                  <a:gd name="T19" fmla="*/ 223 h 432"/>
                  <a:gd name="T20" fmla="*/ 143 w 225"/>
                  <a:gd name="T21" fmla="*/ 215 h 432"/>
                  <a:gd name="T22" fmla="*/ 178 w 225"/>
                  <a:gd name="T23" fmla="*/ 86 h 432"/>
                  <a:gd name="T24" fmla="*/ 225 w 225"/>
                  <a:gd name="T25"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432">
                    <a:moveTo>
                      <a:pt x="225" y="0"/>
                    </a:moveTo>
                    <a:cubicBezTo>
                      <a:pt x="223" y="0"/>
                      <a:pt x="223" y="0"/>
                      <a:pt x="223" y="0"/>
                    </a:cubicBezTo>
                    <a:cubicBezTo>
                      <a:pt x="63" y="0"/>
                      <a:pt x="63" y="0"/>
                      <a:pt x="63" y="0"/>
                    </a:cubicBezTo>
                    <a:cubicBezTo>
                      <a:pt x="63" y="16"/>
                      <a:pt x="66" y="34"/>
                      <a:pt x="78" y="52"/>
                    </a:cubicBezTo>
                    <a:cubicBezTo>
                      <a:pt x="68" y="201"/>
                      <a:pt x="68" y="201"/>
                      <a:pt x="68" y="201"/>
                    </a:cubicBezTo>
                    <a:cubicBezTo>
                      <a:pt x="0" y="384"/>
                      <a:pt x="0" y="384"/>
                      <a:pt x="0" y="384"/>
                    </a:cubicBezTo>
                    <a:cubicBezTo>
                      <a:pt x="0" y="384"/>
                      <a:pt x="2" y="422"/>
                      <a:pt x="19" y="429"/>
                    </a:cubicBezTo>
                    <a:cubicBezTo>
                      <a:pt x="24" y="431"/>
                      <a:pt x="28" y="432"/>
                      <a:pt x="32" y="432"/>
                    </a:cubicBezTo>
                    <a:cubicBezTo>
                      <a:pt x="46" y="432"/>
                      <a:pt x="59" y="424"/>
                      <a:pt x="65" y="410"/>
                    </a:cubicBezTo>
                    <a:cubicBezTo>
                      <a:pt x="141" y="223"/>
                      <a:pt x="141" y="223"/>
                      <a:pt x="141" y="223"/>
                    </a:cubicBezTo>
                    <a:cubicBezTo>
                      <a:pt x="142" y="220"/>
                      <a:pt x="143" y="218"/>
                      <a:pt x="143" y="215"/>
                    </a:cubicBezTo>
                    <a:cubicBezTo>
                      <a:pt x="178" y="86"/>
                      <a:pt x="178" y="86"/>
                      <a:pt x="178" y="86"/>
                    </a:cubicBezTo>
                    <a:cubicBezTo>
                      <a:pt x="217" y="57"/>
                      <a:pt x="225" y="0"/>
                      <a:pt x="225"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 name="Freeform 53"/>
              <p:cNvSpPr>
                <a:spLocks/>
              </p:cNvSpPr>
              <p:nvPr/>
            </p:nvSpPr>
            <p:spPr bwMode="auto">
              <a:xfrm>
                <a:off x="1721" y="2005"/>
                <a:ext cx="137" cy="264"/>
              </a:xfrm>
              <a:custGeom>
                <a:avLst/>
                <a:gdLst>
                  <a:gd name="T0" fmla="*/ 18 w 225"/>
                  <a:gd name="T1" fmla="*/ 387 h 432"/>
                  <a:gd name="T2" fmla="*/ 86 w 225"/>
                  <a:gd name="T3" fmla="*/ 203 h 432"/>
                  <a:gd name="T4" fmla="*/ 96 w 225"/>
                  <a:gd name="T5" fmla="*/ 55 h 432"/>
                  <a:gd name="T6" fmla="*/ 81 w 225"/>
                  <a:gd name="T7" fmla="*/ 3 h 432"/>
                  <a:gd name="T8" fmla="*/ 224 w 225"/>
                  <a:gd name="T9" fmla="*/ 3 h 432"/>
                  <a:gd name="T10" fmla="*/ 225 w 225"/>
                  <a:gd name="T11" fmla="*/ 0 h 432"/>
                  <a:gd name="T12" fmla="*/ 223 w 225"/>
                  <a:gd name="T13" fmla="*/ 0 h 432"/>
                  <a:gd name="T14" fmla="*/ 63 w 225"/>
                  <a:gd name="T15" fmla="*/ 0 h 432"/>
                  <a:gd name="T16" fmla="*/ 78 w 225"/>
                  <a:gd name="T17" fmla="*/ 52 h 432"/>
                  <a:gd name="T18" fmla="*/ 68 w 225"/>
                  <a:gd name="T19" fmla="*/ 201 h 432"/>
                  <a:gd name="T20" fmla="*/ 0 w 225"/>
                  <a:gd name="T21" fmla="*/ 384 h 432"/>
                  <a:gd name="T22" fmla="*/ 19 w 225"/>
                  <a:gd name="T23" fmla="*/ 429 h 432"/>
                  <a:gd name="T24" fmla="*/ 32 w 225"/>
                  <a:gd name="T25" fmla="*/ 432 h 432"/>
                  <a:gd name="T26" fmla="*/ 36 w 225"/>
                  <a:gd name="T27" fmla="*/ 432 h 432"/>
                  <a:gd name="T28" fmla="*/ 18 w 225"/>
                  <a:gd name="T29" fmla="*/ 38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 h="432">
                    <a:moveTo>
                      <a:pt x="18" y="387"/>
                    </a:moveTo>
                    <a:cubicBezTo>
                      <a:pt x="86" y="203"/>
                      <a:pt x="86" y="203"/>
                      <a:pt x="86" y="203"/>
                    </a:cubicBezTo>
                    <a:cubicBezTo>
                      <a:pt x="96" y="55"/>
                      <a:pt x="96" y="55"/>
                      <a:pt x="96" y="55"/>
                    </a:cubicBezTo>
                    <a:cubicBezTo>
                      <a:pt x="84" y="37"/>
                      <a:pt x="81" y="19"/>
                      <a:pt x="81" y="3"/>
                    </a:cubicBezTo>
                    <a:cubicBezTo>
                      <a:pt x="224" y="3"/>
                      <a:pt x="224" y="3"/>
                      <a:pt x="224" y="3"/>
                    </a:cubicBezTo>
                    <a:cubicBezTo>
                      <a:pt x="225" y="1"/>
                      <a:pt x="225" y="0"/>
                      <a:pt x="225" y="0"/>
                    </a:cubicBezTo>
                    <a:cubicBezTo>
                      <a:pt x="223" y="0"/>
                      <a:pt x="223" y="0"/>
                      <a:pt x="223" y="0"/>
                    </a:cubicBezTo>
                    <a:cubicBezTo>
                      <a:pt x="63" y="0"/>
                      <a:pt x="63" y="0"/>
                      <a:pt x="63" y="0"/>
                    </a:cubicBezTo>
                    <a:cubicBezTo>
                      <a:pt x="63" y="16"/>
                      <a:pt x="66" y="34"/>
                      <a:pt x="78" y="52"/>
                    </a:cubicBezTo>
                    <a:cubicBezTo>
                      <a:pt x="68" y="201"/>
                      <a:pt x="68" y="201"/>
                      <a:pt x="68" y="201"/>
                    </a:cubicBezTo>
                    <a:cubicBezTo>
                      <a:pt x="0" y="384"/>
                      <a:pt x="0" y="384"/>
                      <a:pt x="0" y="384"/>
                    </a:cubicBezTo>
                    <a:cubicBezTo>
                      <a:pt x="0" y="384"/>
                      <a:pt x="2" y="422"/>
                      <a:pt x="19" y="429"/>
                    </a:cubicBezTo>
                    <a:cubicBezTo>
                      <a:pt x="24" y="431"/>
                      <a:pt x="28" y="432"/>
                      <a:pt x="32" y="432"/>
                    </a:cubicBezTo>
                    <a:cubicBezTo>
                      <a:pt x="34" y="432"/>
                      <a:pt x="35" y="432"/>
                      <a:pt x="36" y="432"/>
                    </a:cubicBezTo>
                    <a:cubicBezTo>
                      <a:pt x="20" y="423"/>
                      <a:pt x="18" y="387"/>
                      <a:pt x="18" y="38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9" name="Freeform 54"/>
              <p:cNvSpPr>
                <a:spLocks/>
              </p:cNvSpPr>
              <p:nvPr/>
            </p:nvSpPr>
            <p:spPr bwMode="auto">
              <a:xfrm>
                <a:off x="1720" y="2226"/>
                <a:ext cx="93" cy="45"/>
              </a:xfrm>
              <a:custGeom>
                <a:avLst/>
                <a:gdLst>
                  <a:gd name="T0" fmla="*/ 139 w 152"/>
                  <a:gd name="T1" fmla="*/ 35 h 74"/>
                  <a:gd name="T2" fmla="*/ 65 w 152"/>
                  <a:gd name="T3" fmla="*/ 1 h 74"/>
                  <a:gd name="T4" fmla="*/ 65 w 152"/>
                  <a:gd name="T5" fmla="*/ 1 h 74"/>
                  <a:gd name="T6" fmla="*/ 61 w 152"/>
                  <a:gd name="T7" fmla="*/ 0 h 74"/>
                  <a:gd name="T8" fmla="*/ 53 w 152"/>
                  <a:gd name="T9" fmla="*/ 6 h 74"/>
                  <a:gd name="T10" fmla="*/ 53 w 152"/>
                  <a:gd name="T11" fmla="*/ 7 h 74"/>
                  <a:gd name="T12" fmla="*/ 27 w 152"/>
                  <a:gd name="T13" fmla="*/ 26 h 74"/>
                  <a:gd name="T14" fmla="*/ 1 w 152"/>
                  <a:gd name="T15" fmla="*/ 10 h 74"/>
                  <a:gd name="T16" fmla="*/ 1 w 152"/>
                  <a:gd name="T17" fmla="*/ 62 h 74"/>
                  <a:gd name="T18" fmla="*/ 11 w 152"/>
                  <a:gd name="T19" fmla="*/ 73 h 74"/>
                  <a:gd name="T20" fmla="*/ 141 w 152"/>
                  <a:gd name="T21" fmla="*/ 73 h 74"/>
                  <a:gd name="T22" fmla="*/ 150 w 152"/>
                  <a:gd name="T23" fmla="*/ 65 h 74"/>
                  <a:gd name="T24" fmla="*/ 150 w 152"/>
                  <a:gd name="T25" fmla="*/ 48 h 74"/>
                  <a:gd name="T26" fmla="*/ 139 w 152"/>
                  <a:gd name="T27"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4">
                    <a:moveTo>
                      <a:pt x="139" y="35"/>
                    </a:moveTo>
                    <a:cubicBezTo>
                      <a:pt x="127" y="29"/>
                      <a:pt x="65" y="1"/>
                      <a:pt x="65" y="1"/>
                    </a:cubicBezTo>
                    <a:cubicBezTo>
                      <a:pt x="65" y="1"/>
                      <a:pt x="65" y="1"/>
                      <a:pt x="65" y="1"/>
                    </a:cubicBezTo>
                    <a:cubicBezTo>
                      <a:pt x="64" y="0"/>
                      <a:pt x="62" y="0"/>
                      <a:pt x="61" y="0"/>
                    </a:cubicBezTo>
                    <a:cubicBezTo>
                      <a:pt x="57" y="0"/>
                      <a:pt x="54" y="3"/>
                      <a:pt x="53" y="6"/>
                    </a:cubicBezTo>
                    <a:cubicBezTo>
                      <a:pt x="53" y="7"/>
                      <a:pt x="53" y="7"/>
                      <a:pt x="53" y="7"/>
                    </a:cubicBezTo>
                    <a:cubicBezTo>
                      <a:pt x="52" y="13"/>
                      <a:pt x="45" y="26"/>
                      <a:pt x="27" y="26"/>
                    </a:cubicBezTo>
                    <a:cubicBezTo>
                      <a:pt x="1" y="10"/>
                      <a:pt x="1" y="10"/>
                      <a:pt x="1" y="10"/>
                    </a:cubicBezTo>
                    <a:cubicBezTo>
                      <a:pt x="1" y="62"/>
                      <a:pt x="1" y="62"/>
                      <a:pt x="1" y="62"/>
                    </a:cubicBezTo>
                    <a:cubicBezTo>
                      <a:pt x="1" y="62"/>
                      <a:pt x="0" y="73"/>
                      <a:pt x="11" y="73"/>
                    </a:cubicBezTo>
                    <a:cubicBezTo>
                      <a:pt x="141" y="73"/>
                      <a:pt x="141" y="73"/>
                      <a:pt x="141" y="73"/>
                    </a:cubicBezTo>
                    <a:cubicBezTo>
                      <a:pt x="141" y="73"/>
                      <a:pt x="150" y="74"/>
                      <a:pt x="150" y="65"/>
                    </a:cubicBezTo>
                    <a:cubicBezTo>
                      <a:pt x="150" y="48"/>
                      <a:pt x="150" y="48"/>
                      <a:pt x="150" y="48"/>
                    </a:cubicBezTo>
                    <a:cubicBezTo>
                      <a:pt x="150" y="48"/>
                      <a:pt x="152" y="41"/>
                      <a:pt x="139" y="3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0" name="Freeform 55"/>
              <p:cNvSpPr>
                <a:spLocks/>
              </p:cNvSpPr>
              <p:nvPr/>
            </p:nvSpPr>
            <p:spPr bwMode="auto">
              <a:xfrm>
                <a:off x="1758" y="2005"/>
                <a:ext cx="125" cy="267"/>
              </a:xfrm>
              <a:custGeom>
                <a:avLst/>
                <a:gdLst>
                  <a:gd name="T0" fmla="*/ 203 w 205"/>
                  <a:gd name="T1" fmla="*/ 178 h 438"/>
                  <a:gd name="T2" fmla="*/ 164 w 205"/>
                  <a:gd name="T3" fmla="*/ 0 h 438"/>
                  <a:gd name="T4" fmla="*/ 70 w 205"/>
                  <a:gd name="T5" fmla="*/ 0 h 438"/>
                  <a:gd name="T6" fmla="*/ 0 w 205"/>
                  <a:gd name="T7" fmla="*/ 0 h 438"/>
                  <a:gd name="T8" fmla="*/ 91 w 205"/>
                  <a:gd name="T9" fmla="*/ 88 h 438"/>
                  <a:gd name="T10" fmla="*/ 123 w 205"/>
                  <a:gd name="T11" fmla="*/ 190 h 438"/>
                  <a:gd name="T12" fmla="*/ 94 w 205"/>
                  <a:gd name="T13" fmla="*/ 396 h 438"/>
                  <a:gd name="T14" fmla="*/ 121 w 205"/>
                  <a:gd name="T15" fmla="*/ 437 h 438"/>
                  <a:gd name="T16" fmla="*/ 128 w 205"/>
                  <a:gd name="T17" fmla="*/ 438 h 438"/>
                  <a:gd name="T18" fmla="*/ 158 w 205"/>
                  <a:gd name="T19" fmla="*/ 410 h 438"/>
                  <a:gd name="T20" fmla="*/ 204 w 205"/>
                  <a:gd name="T21" fmla="*/ 195 h 438"/>
                  <a:gd name="T22" fmla="*/ 203 w 205"/>
                  <a:gd name="T23" fmla="*/ 1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438">
                    <a:moveTo>
                      <a:pt x="203" y="178"/>
                    </a:moveTo>
                    <a:cubicBezTo>
                      <a:pt x="164" y="0"/>
                      <a:pt x="164" y="0"/>
                      <a:pt x="164" y="0"/>
                    </a:cubicBezTo>
                    <a:cubicBezTo>
                      <a:pt x="70" y="0"/>
                      <a:pt x="70" y="0"/>
                      <a:pt x="70" y="0"/>
                    </a:cubicBezTo>
                    <a:cubicBezTo>
                      <a:pt x="0" y="0"/>
                      <a:pt x="0" y="0"/>
                      <a:pt x="0" y="0"/>
                    </a:cubicBezTo>
                    <a:cubicBezTo>
                      <a:pt x="0" y="0"/>
                      <a:pt x="23" y="76"/>
                      <a:pt x="91" y="88"/>
                    </a:cubicBezTo>
                    <a:cubicBezTo>
                      <a:pt x="123" y="190"/>
                      <a:pt x="123" y="190"/>
                      <a:pt x="123" y="190"/>
                    </a:cubicBezTo>
                    <a:cubicBezTo>
                      <a:pt x="94" y="396"/>
                      <a:pt x="94" y="396"/>
                      <a:pt x="94" y="396"/>
                    </a:cubicBezTo>
                    <a:cubicBezTo>
                      <a:pt x="90" y="415"/>
                      <a:pt x="102" y="433"/>
                      <a:pt x="121" y="437"/>
                    </a:cubicBezTo>
                    <a:cubicBezTo>
                      <a:pt x="123" y="437"/>
                      <a:pt x="126" y="438"/>
                      <a:pt x="128" y="438"/>
                    </a:cubicBezTo>
                    <a:cubicBezTo>
                      <a:pt x="144" y="438"/>
                      <a:pt x="155" y="426"/>
                      <a:pt x="158" y="410"/>
                    </a:cubicBezTo>
                    <a:cubicBezTo>
                      <a:pt x="204" y="195"/>
                      <a:pt x="204" y="195"/>
                      <a:pt x="204" y="195"/>
                    </a:cubicBezTo>
                    <a:cubicBezTo>
                      <a:pt x="205" y="190"/>
                      <a:pt x="205" y="184"/>
                      <a:pt x="203"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1" name="Freeform 56"/>
              <p:cNvSpPr>
                <a:spLocks/>
              </p:cNvSpPr>
              <p:nvPr/>
            </p:nvSpPr>
            <p:spPr bwMode="auto">
              <a:xfrm>
                <a:off x="1814" y="2235"/>
                <a:ext cx="93" cy="45"/>
              </a:xfrm>
              <a:custGeom>
                <a:avLst/>
                <a:gdLst>
                  <a:gd name="T0" fmla="*/ 140 w 152"/>
                  <a:gd name="T1" fmla="*/ 35 h 74"/>
                  <a:gd name="T2" fmla="*/ 65 w 152"/>
                  <a:gd name="T3" fmla="*/ 1 h 74"/>
                  <a:gd name="T4" fmla="*/ 65 w 152"/>
                  <a:gd name="T5" fmla="*/ 1 h 74"/>
                  <a:gd name="T6" fmla="*/ 61 w 152"/>
                  <a:gd name="T7" fmla="*/ 0 h 74"/>
                  <a:gd name="T8" fmla="*/ 54 w 152"/>
                  <a:gd name="T9" fmla="*/ 6 h 74"/>
                  <a:gd name="T10" fmla="*/ 53 w 152"/>
                  <a:gd name="T11" fmla="*/ 7 h 74"/>
                  <a:gd name="T12" fmla="*/ 27 w 152"/>
                  <a:gd name="T13" fmla="*/ 25 h 74"/>
                  <a:gd name="T14" fmla="*/ 1 w 152"/>
                  <a:gd name="T15" fmla="*/ 10 h 74"/>
                  <a:gd name="T16" fmla="*/ 1 w 152"/>
                  <a:gd name="T17" fmla="*/ 62 h 74"/>
                  <a:gd name="T18" fmla="*/ 12 w 152"/>
                  <a:gd name="T19" fmla="*/ 73 h 74"/>
                  <a:gd name="T20" fmla="*/ 142 w 152"/>
                  <a:gd name="T21" fmla="*/ 73 h 74"/>
                  <a:gd name="T22" fmla="*/ 150 w 152"/>
                  <a:gd name="T23" fmla="*/ 65 h 74"/>
                  <a:gd name="T24" fmla="*/ 150 w 152"/>
                  <a:gd name="T25" fmla="*/ 48 h 74"/>
                  <a:gd name="T26" fmla="*/ 140 w 152"/>
                  <a:gd name="T27"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4">
                    <a:moveTo>
                      <a:pt x="140" y="35"/>
                    </a:moveTo>
                    <a:cubicBezTo>
                      <a:pt x="127" y="29"/>
                      <a:pt x="65" y="1"/>
                      <a:pt x="65" y="1"/>
                    </a:cubicBezTo>
                    <a:cubicBezTo>
                      <a:pt x="65" y="1"/>
                      <a:pt x="65" y="1"/>
                      <a:pt x="65" y="1"/>
                    </a:cubicBezTo>
                    <a:cubicBezTo>
                      <a:pt x="64" y="0"/>
                      <a:pt x="63" y="0"/>
                      <a:pt x="61" y="0"/>
                    </a:cubicBezTo>
                    <a:cubicBezTo>
                      <a:pt x="57" y="0"/>
                      <a:pt x="54" y="3"/>
                      <a:pt x="54" y="6"/>
                    </a:cubicBezTo>
                    <a:cubicBezTo>
                      <a:pt x="54" y="6"/>
                      <a:pt x="53" y="7"/>
                      <a:pt x="53" y="7"/>
                    </a:cubicBezTo>
                    <a:cubicBezTo>
                      <a:pt x="52" y="13"/>
                      <a:pt x="45" y="25"/>
                      <a:pt x="27" y="25"/>
                    </a:cubicBezTo>
                    <a:cubicBezTo>
                      <a:pt x="1" y="10"/>
                      <a:pt x="1" y="10"/>
                      <a:pt x="1" y="10"/>
                    </a:cubicBezTo>
                    <a:cubicBezTo>
                      <a:pt x="1" y="62"/>
                      <a:pt x="1" y="62"/>
                      <a:pt x="1" y="62"/>
                    </a:cubicBezTo>
                    <a:cubicBezTo>
                      <a:pt x="1" y="62"/>
                      <a:pt x="0" y="73"/>
                      <a:pt x="12" y="73"/>
                    </a:cubicBezTo>
                    <a:cubicBezTo>
                      <a:pt x="142" y="73"/>
                      <a:pt x="142" y="73"/>
                      <a:pt x="142" y="73"/>
                    </a:cubicBezTo>
                    <a:cubicBezTo>
                      <a:pt x="142" y="73"/>
                      <a:pt x="150" y="74"/>
                      <a:pt x="150" y="65"/>
                    </a:cubicBezTo>
                    <a:cubicBezTo>
                      <a:pt x="150" y="48"/>
                      <a:pt x="150" y="48"/>
                      <a:pt x="150" y="48"/>
                    </a:cubicBezTo>
                    <a:cubicBezTo>
                      <a:pt x="150" y="48"/>
                      <a:pt x="152" y="41"/>
                      <a:pt x="140" y="3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2" name="Freeform 57"/>
              <p:cNvSpPr>
                <a:spLocks/>
              </p:cNvSpPr>
              <p:nvPr/>
            </p:nvSpPr>
            <p:spPr bwMode="auto">
              <a:xfrm>
                <a:off x="1059" y="2033"/>
                <a:ext cx="1035" cy="303"/>
              </a:xfrm>
              <a:custGeom>
                <a:avLst/>
                <a:gdLst>
                  <a:gd name="T0" fmla="*/ 1691 w 1691"/>
                  <a:gd name="T1" fmla="*/ 41 h 497"/>
                  <a:gd name="T2" fmla="*/ 1691 w 1691"/>
                  <a:gd name="T3" fmla="*/ 40 h 497"/>
                  <a:gd name="T4" fmla="*/ 1204 w 1691"/>
                  <a:gd name="T5" fmla="*/ 0 h 497"/>
                  <a:gd name="T6" fmla="*/ 487 w 1691"/>
                  <a:gd name="T7" fmla="*/ 0 h 497"/>
                  <a:gd name="T8" fmla="*/ 0 w 1691"/>
                  <a:gd name="T9" fmla="*/ 40 h 497"/>
                  <a:gd name="T10" fmla="*/ 0 w 1691"/>
                  <a:gd name="T11" fmla="*/ 40 h 497"/>
                  <a:gd name="T12" fmla="*/ 0 w 1691"/>
                  <a:gd name="T13" fmla="*/ 40 h 497"/>
                  <a:gd name="T14" fmla="*/ 0 w 1691"/>
                  <a:gd name="T15" fmla="*/ 65 h 497"/>
                  <a:gd name="T16" fmla="*/ 148 w 1691"/>
                  <a:gd name="T17" fmla="*/ 94 h 497"/>
                  <a:gd name="T18" fmla="*/ 147 w 1691"/>
                  <a:gd name="T19" fmla="*/ 130 h 497"/>
                  <a:gd name="T20" fmla="*/ 59 w 1691"/>
                  <a:gd name="T21" fmla="*/ 479 h 497"/>
                  <a:gd name="T22" fmla="*/ 60 w 1691"/>
                  <a:gd name="T23" fmla="*/ 497 h 497"/>
                  <a:gd name="T24" fmla="*/ 71 w 1691"/>
                  <a:gd name="T25" fmla="*/ 493 h 497"/>
                  <a:gd name="T26" fmla="*/ 173 w 1691"/>
                  <a:gd name="T27" fmla="*/ 141 h 497"/>
                  <a:gd name="T28" fmla="*/ 196 w 1691"/>
                  <a:gd name="T29" fmla="*/ 98 h 497"/>
                  <a:gd name="T30" fmla="*/ 487 w 1691"/>
                  <a:gd name="T31" fmla="*/ 106 h 497"/>
                  <a:gd name="T32" fmla="*/ 1204 w 1691"/>
                  <a:gd name="T33" fmla="*/ 106 h 497"/>
                  <a:gd name="T34" fmla="*/ 1495 w 1691"/>
                  <a:gd name="T35" fmla="*/ 98 h 497"/>
                  <a:gd name="T36" fmla="*/ 1518 w 1691"/>
                  <a:gd name="T37" fmla="*/ 141 h 497"/>
                  <a:gd name="T38" fmla="*/ 1620 w 1691"/>
                  <a:gd name="T39" fmla="*/ 493 h 497"/>
                  <a:gd name="T40" fmla="*/ 1631 w 1691"/>
                  <a:gd name="T41" fmla="*/ 497 h 497"/>
                  <a:gd name="T42" fmla="*/ 1632 w 1691"/>
                  <a:gd name="T43" fmla="*/ 479 h 497"/>
                  <a:gd name="T44" fmla="*/ 1544 w 1691"/>
                  <a:gd name="T45" fmla="*/ 130 h 497"/>
                  <a:gd name="T46" fmla="*/ 1543 w 1691"/>
                  <a:gd name="T47" fmla="*/ 94 h 497"/>
                  <a:gd name="T48" fmla="*/ 1691 w 1691"/>
                  <a:gd name="T49" fmla="*/ 65 h 497"/>
                  <a:gd name="T50" fmla="*/ 1691 w 1691"/>
                  <a:gd name="T51" fmla="*/ 64 h 497"/>
                  <a:gd name="T52" fmla="*/ 1691 w 1691"/>
                  <a:gd name="T53" fmla="*/ 4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1" h="497">
                    <a:moveTo>
                      <a:pt x="1691" y="41"/>
                    </a:moveTo>
                    <a:cubicBezTo>
                      <a:pt x="1691" y="41"/>
                      <a:pt x="1691" y="40"/>
                      <a:pt x="1691" y="40"/>
                    </a:cubicBezTo>
                    <a:cubicBezTo>
                      <a:pt x="1691" y="18"/>
                      <a:pt x="1472" y="0"/>
                      <a:pt x="1204" y="0"/>
                    </a:cubicBezTo>
                    <a:cubicBezTo>
                      <a:pt x="487" y="0"/>
                      <a:pt x="487" y="0"/>
                      <a:pt x="487" y="0"/>
                    </a:cubicBezTo>
                    <a:cubicBezTo>
                      <a:pt x="219" y="0"/>
                      <a:pt x="0" y="18"/>
                      <a:pt x="0" y="40"/>
                    </a:cubicBezTo>
                    <a:cubicBezTo>
                      <a:pt x="0" y="40"/>
                      <a:pt x="0" y="40"/>
                      <a:pt x="0" y="40"/>
                    </a:cubicBezTo>
                    <a:cubicBezTo>
                      <a:pt x="0" y="40"/>
                      <a:pt x="0" y="40"/>
                      <a:pt x="0" y="40"/>
                    </a:cubicBezTo>
                    <a:cubicBezTo>
                      <a:pt x="0" y="65"/>
                      <a:pt x="0" y="65"/>
                      <a:pt x="0" y="65"/>
                    </a:cubicBezTo>
                    <a:cubicBezTo>
                      <a:pt x="0" y="77"/>
                      <a:pt x="57" y="87"/>
                      <a:pt x="148" y="94"/>
                    </a:cubicBezTo>
                    <a:cubicBezTo>
                      <a:pt x="149" y="108"/>
                      <a:pt x="147" y="130"/>
                      <a:pt x="147" y="130"/>
                    </a:cubicBezTo>
                    <a:cubicBezTo>
                      <a:pt x="147" y="130"/>
                      <a:pt x="63" y="464"/>
                      <a:pt x="59" y="479"/>
                    </a:cubicBezTo>
                    <a:cubicBezTo>
                      <a:pt x="54" y="494"/>
                      <a:pt x="53" y="497"/>
                      <a:pt x="60" y="497"/>
                    </a:cubicBezTo>
                    <a:cubicBezTo>
                      <a:pt x="67" y="497"/>
                      <a:pt x="71" y="493"/>
                      <a:pt x="71" y="493"/>
                    </a:cubicBezTo>
                    <a:cubicBezTo>
                      <a:pt x="71" y="493"/>
                      <a:pt x="158" y="196"/>
                      <a:pt x="173" y="141"/>
                    </a:cubicBezTo>
                    <a:cubicBezTo>
                      <a:pt x="178" y="119"/>
                      <a:pt x="187" y="105"/>
                      <a:pt x="196" y="98"/>
                    </a:cubicBezTo>
                    <a:cubicBezTo>
                      <a:pt x="277" y="103"/>
                      <a:pt x="378" y="106"/>
                      <a:pt x="487" y="106"/>
                    </a:cubicBezTo>
                    <a:cubicBezTo>
                      <a:pt x="1204" y="106"/>
                      <a:pt x="1204" y="106"/>
                      <a:pt x="1204" y="106"/>
                    </a:cubicBezTo>
                    <a:cubicBezTo>
                      <a:pt x="1313" y="106"/>
                      <a:pt x="1414" y="103"/>
                      <a:pt x="1495" y="98"/>
                    </a:cubicBezTo>
                    <a:cubicBezTo>
                      <a:pt x="1504" y="105"/>
                      <a:pt x="1513" y="119"/>
                      <a:pt x="1518" y="141"/>
                    </a:cubicBezTo>
                    <a:cubicBezTo>
                      <a:pt x="1533" y="196"/>
                      <a:pt x="1620" y="493"/>
                      <a:pt x="1620" y="493"/>
                    </a:cubicBezTo>
                    <a:cubicBezTo>
                      <a:pt x="1620" y="493"/>
                      <a:pt x="1624" y="497"/>
                      <a:pt x="1631" y="497"/>
                    </a:cubicBezTo>
                    <a:cubicBezTo>
                      <a:pt x="1638" y="497"/>
                      <a:pt x="1637" y="494"/>
                      <a:pt x="1632" y="479"/>
                    </a:cubicBezTo>
                    <a:cubicBezTo>
                      <a:pt x="1628" y="464"/>
                      <a:pt x="1544" y="130"/>
                      <a:pt x="1544" y="130"/>
                    </a:cubicBezTo>
                    <a:cubicBezTo>
                      <a:pt x="1544" y="130"/>
                      <a:pt x="1542" y="108"/>
                      <a:pt x="1543" y="94"/>
                    </a:cubicBezTo>
                    <a:cubicBezTo>
                      <a:pt x="1634" y="87"/>
                      <a:pt x="1691" y="77"/>
                      <a:pt x="1691" y="65"/>
                    </a:cubicBezTo>
                    <a:cubicBezTo>
                      <a:pt x="1691" y="65"/>
                      <a:pt x="1691" y="65"/>
                      <a:pt x="1691" y="64"/>
                    </a:cubicBezTo>
                    <a:lnTo>
                      <a:pt x="1691" y="4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3" name="Freeform 58"/>
              <p:cNvSpPr>
                <a:spLocks/>
              </p:cNvSpPr>
              <p:nvPr/>
            </p:nvSpPr>
            <p:spPr bwMode="auto">
              <a:xfrm>
                <a:off x="1059" y="2058"/>
                <a:ext cx="1035" cy="278"/>
              </a:xfrm>
              <a:custGeom>
                <a:avLst/>
                <a:gdLst>
                  <a:gd name="T0" fmla="*/ 1691 w 1691"/>
                  <a:gd name="T1" fmla="*/ 1 h 457"/>
                  <a:gd name="T2" fmla="*/ 1204 w 1691"/>
                  <a:gd name="T3" fmla="*/ 40 h 457"/>
                  <a:gd name="T4" fmla="*/ 487 w 1691"/>
                  <a:gd name="T5" fmla="*/ 40 h 457"/>
                  <a:gd name="T6" fmla="*/ 0 w 1691"/>
                  <a:gd name="T7" fmla="*/ 0 h 457"/>
                  <a:gd name="T8" fmla="*/ 0 w 1691"/>
                  <a:gd name="T9" fmla="*/ 0 h 457"/>
                  <a:gd name="T10" fmla="*/ 0 w 1691"/>
                  <a:gd name="T11" fmla="*/ 25 h 457"/>
                  <a:gd name="T12" fmla="*/ 148 w 1691"/>
                  <a:gd name="T13" fmla="*/ 54 h 457"/>
                  <a:gd name="T14" fmla="*/ 147 w 1691"/>
                  <a:gd name="T15" fmla="*/ 90 h 457"/>
                  <a:gd name="T16" fmla="*/ 59 w 1691"/>
                  <a:gd name="T17" fmla="*/ 439 h 457"/>
                  <a:gd name="T18" fmla="*/ 60 w 1691"/>
                  <a:gd name="T19" fmla="*/ 457 h 457"/>
                  <a:gd name="T20" fmla="*/ 71 w 1691"/>
                  <a:gd name="T21" fmla="*/ 453 h 457"/>
                  <a:gd name="T22" fmla="*/ 173 w 1691"/>
                  <a:gd name="T23" fmla="*/ 101 h 457"/>
                  <a:gd name="T24" fmla="*/ 196 w 1691"/>
                  <a:gd name="T25" fmla="*/ 58 h 457"/>
                  <a:gd name="T26" fmla="*/ 487 w 1691"/>
                  <a:gd name="T27" fmla="*/ 66 h 457"/>
                  <a:gd name="T28" fmla="*/ 1204 w 1691"/>
                  <a:gd name="T29" fmla="*/ 66 h 457"/>
                  <a:gd name="T30" fmla="*/ 1495 w 1691"/>
                  <a:gd name="T31" fmla="*/ 58 h 457"/>
                  <a:gd name="T32" fmla="*/ 1518 w 1691"/>
                  <a:gd name="T33" fmla="*/ 101 h 457"/>
                  <a:gd name="T34" fmla="*/ 1620 w 1691"/>
                  <a:gd name="T35" fmla="*/ 453 h 457"/>
                  <a:gd name="T36" fmla="*/ 1631 w 1691"/>
                  <a:gd name="T37" fmla="*/ 457 h 457"/>
                  <a:gd name="T38" fmla="*/ 1632 w 1691"/>
                  <a:gd name="T39" fmla="*/ 439 h 457"/>
                  <a:gd name="T40" fmla="*/ 1544 w 1691"/>
                  <a:gd name="T41" fmla="*/ 90 h 457"/>
                  <a:gd name="T42" fmla="*/ 1543 w 1691"/>
                  <a:gd name="T43" fmla="*/ 54 h 457"/>
                  <a:gd name="T44" fmla="*/ 1691 w 1691"/>
                  <a:gd name="T45" fmla="*/ 25 h 457"/>
                  <a:gd name="T46" fmla="*/ 1691 w 1691"/>
                  <a:gd name="T47" fmla="*/ 24 h 457"/>
                  <a:gd name="T48" fmla="*/ 1691 w 1691"/>
                  <a:gd name="T49" fmla="*/ 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1" h="457">
                    <a:moveTo>
                      <a:pt x="1691" y="1"/>
                    </a:moveTo>
                    <a:cubicBezTo>
                      <a:pt x="1682" y="23"/>
                      <a:pt x="1466" y="40"/>
                      <a:pt x="1204" y="40"/>
                    </a:cubicBezTo>
                    <a:cubicBezTo>
                      <a:pt x="487" y="40"/>
                      <a:pt x="487" y="40"/>
                      <a:pt x="487" y="40"/>
                    </a:cubicBezTo>
                    <a:cubicBezTo>
                      <a:pt x="219" y="40"/>
                      <a:pt x="0" y="22"/>
                      <a:pt x="0" y="0"/>
                    </a:cubicBezTo>
                    <a:cubicBezTo>
                      <a:pt x="0" y="0"/>
                      <a:pt x="0" y="0"/>
                      <a:pt x="0" y="0"/>
                    </a:cubicBezTo>
                    <a:cubicBezTo>
                      <a:pt x="0" y="25"/>
                      <a:pt x="0" y="25"/>
                      <a:pt x="0" y="25"/>
                    </a:cubicBezTo>
                    <a:cubicBezTo>
                      <a:pt x="0" y="37"/>
                      <a:pt x="57" y="47"/>
                      <a:pt x="148" y="54"/>
                    </a:cubicBezTo>
                    <a:cubicBezTo>
                      <a:pt x="149" y="68"/>
                      <a:pt x="147" y="90"/>
                      <a:pt x="147" y="90"/>
                    </a:cubicBezTo>
                    <a:cubicBezTo>
                      <a:pt x="147" y="90"/>
                      <a:pt x="63" y="424"/>
                      <a:pt x="59" y="439"/>
                    </a:cubicBezTo>
                    <a:cubicBezTo>
                      <a:pt x="54" y="454"/>
                      <a:pt x="53" y="457"/>
                      <a:pt x="60" y="457"/>
                    </a:cubicBezTo>
                    <a:cubicBezTo>
                      <a:pt x="67" y="457"/>
                      <a:pt x="71" y="453"/>
                      <a:pt x="71" y="453"/>
                    </a:cubicBezTo>
                    <a:cubicBezTo>
                      <a:pt x="71" y="453"/>
                      <a:pt x="158" y="156"/>
                      <a:pt x="173" y="101"/>
                    </a:cubicBezTo>
                    <a:cubicBezTo>
                      <a:pt x="178" y="79"/>
                      <a:pt x="187" y="65"/>
                      <a:pt x="196" y="58"/>
                    </a:cubicBezTo>
                    <a:cubicBezTo>
                      <a:pt x="277" y="63"/>
                      <a:pt x="378" y="66"/>
                      <a:pt x="487" y="66"/>
                    </a:cubicBezTo>
                    <a:cubicBezTo>
                      <a:pt x="1204" y="66"/>
                      <a:pt x="1204" y="66"/>
                      <a:pt x="1204" y="66"/>
                    </a:cubicBezTo>
                    <a:cubicBezTo>
                      <a:pt x="1313" y="66"/>
                      <a:pt x="1414" y="63"/>
                      <a:pt x="1495" y="58"/>
                    </a:cubicBezTo>
                    <a:cubicBezTo>
                      <a:pt x="1504" y="65"/>
                      <a:pt x="1513" y="79"/>
                      <a:pt x="1518" y="101"/>
                    </a:cubicBezTo>
                    <a:cubicBezTo>
                      <a:pt x="1533" y="156"/>
                      <a:pt x="1620" y="453"/>
                      <a:pt x="1620" y="453"/>
                    </a:cubicBezTo>
                    <a:cubicBezTo>
                      <a:pt x="1620" y="453"/>
                      <a:pt x="1624" y="457"/>
                      <a:pt x="1631" y="457"/>
                    </a:cubicBezTo>
                    <a:cubicBezTo>
                      <a:pt x="1638" y="457"/>
                      <a:pt x="1637" y="454"/>
                      <a:pt x="1632" y="439"/>
                    </a:cubicBezTo>
                    <a:cubicBezTo>
                      <a:pt x="1628" y="424"/>
                      <a:pt x="1544" y="90"/>
                      <a:pt x="1544" y="90"/>
                    </a:cubicBezTo>
                    <a:cubicBezTo>
                      <a:pt x="1544" y="90"/>
                      <a:pt x="1542" y="68"/>
                      <a:pt x="1543" y="54"/>
                    </a:cubicBezTo>
                    <a:cubicBezTo>
                      <a:pt x="1634" y="47"/>
                      <a:pt x="1691" y="37"/>
                      <a:pt x="1691" y="25"/>
                    </a:cubicBezTo>
                    <a:cubicBezTo>
                      <a:pt x="1691" y="25"/>
                      <a:pt x="1691" y="25"/>
                      <a:pt x="1691" y="24"/>
                    </a:cubicBezTo>
                    <a:lnTo>
                      <a:pt x="1691"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4" name="Freeform 59"/>
              <p:cNvSpPr>
                <a:spLocks/>
              </p:cNvSpPr>
              <p:nvPr/>
            </p:nvSpPr>
            <p:spPr bwMode="auto">
              <a:xfrm>
                <a:off x="1244" y="2103"/>
                <a:ext cx="150" cy="169"/>
              </a:xfrm>
              <a:custGeom>
                <a:avLst/>
                <a:gdLst>
                  <a:gd name="T0" fmla="*/ 156 w 245"/>
                  <a:gd name="T1" fmla="*/ 278 h 278"/>
                  <a:gd name="T2" fmla="*/ 124 w 245"/>
                  <a:gd name="T3" fmla="*/ 269 h 278"/>
                  <a:gd name="T4" fmla="*/ 103 w 245"/>
                  <a:gd name="T5" fmla="*/ 251 h 278"/>
                  <a:gd name="T6" fmla="*/ 165 w 245"/>
                  <a:gd name="T7" fmla="*/ 67 h 278"/>
                  <a:gd name="T8" fmla="*/ 31 w 245"/>
                  <a:gd name="T9" fmla="*/ 66 h 278"/>
                  <a:gd name="T10" fmla="*/ 8 w 245"/>
                  <a:gd name="T11" fmla="*/ 56 h 278"/>
                  <a:gd name="T12" fmla="*/ 0 w 245"/>
                  <a:gd name="T13" fmla="*/ 48 h 278"/>
                  <a:gd name="T14" fmla="*/ 4 w 245"/>
                  <a:gd name="T15" fmla="*/ 13 h 278"/>
                  <a:gd name="T16" fmla="*/ 32 w 245"/>
                  <a:gd name="T17" fmla="*/ 0 h 278"/>
                  <a:gd name="T18" fmla="*/ 211 w 245"/>
                  <a:gd name="T19" fmla="*/ 2 h 278"/>
                  <a:gd name="T20" fmla="*/ 237 w 245"/>
                  <a:gd name="T21" fmla="*/ 15 h 278"/>
                  <a:gd name="T22" fmla="*/ 241 w 245"/>
                  <a:gd name="T23" fmla="*/ 45 h 278"/>
                  <a:gd name="T24" fmla="*/ 156 w 245"/>
                  <a:gd name="T25"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78">
                    <a:moveTo>
                      <a:pt x="156" y="278"/>
                    </a:moveTo>
                    <a:cubicBezTo>
                      <a:pt x="124" y="269"/>
                      <a:pt x="124" y="269"/>
                      <a:pt x="124" y="269"/>
                    </a:cubicBezTo>
                    <a:cubicBezTo>
                      <a:pt x="103" y="251"/>
                      <a:pt x="103" y="251"/>
                      <a:pt x="103" y="251"/>
                    </a:cubicBezTo>
                    <a:cubicBezTo>
                      <a:pt x="165" y="67"/>
                      <a:pt x="165" y="67"/>
                      <a:pt x="165" y="67"/>
                    </a:cubicBezTo>
                    <a:cubicBezTo>
                      <a:pt x="31" y="66"/>
                      <a:pt x="31" y="66"/>
                      <a:pt x="31" y="66"/>
                    </a:cubicBezTo>
                    <a:cubicBezTo>
                      <a:pt x="23" y="66"/>
                      <a:pt x="14" y="62"/>
                      <a:pt x="8" y="56"/>
                    </a:cubicBezTo>
                    <a:cubicBezTo>
                      <a:pt x="0" y="48"/>
                      <a:pt x="0" y="48"/>
                      <a:pt x="0" y="48"/>
                    </a:cubicBezTo>
                    <a:cubicBezTo>
                      <a:pt x="4" y="13"/>
                      <a:pt x="4" y="13"/>
                      <a:pt x="4" y="13"/>
                    </a:cubicBezTo>
                    <a:cubicBezTo>
                      <a:pt x="32" y="0"/>
                      <a:pt x="32" y="0"/>
                      <a:pt x="32" y="0"/>
                    </a:cubicBezTo>
                    <a:cubicBezTo>
                      <a:pt x="211" y="2"/>
                      <a:pt x="211" y="2"/>
                      <a:pt x="211" y="2"/>
                    </a:cubicBezTo>
                    <a:cubicBezTo>
                      <a:pt x="221" y="2"/>
                      <a:pt x="231" y="7"/>
                      <a:pt x="237" y="15"/>
                    </a:cubicBezTo>
                    <a:cubicBezTo>
                      <a:pt x="243" y="24"/>
                      <a:pt x="245" y="35"/>
                      <a:pt x="241" y="45"/>
                    </a:cubicBezTo>
                    <a:lnTo>
                      <a:pt x="156" y="278"/>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5" name="Freeform 60"/>
              <p:cNvSpPr>
                <a:spLocks/>
              </p:cNvSpPr>
              <p:nvPr/>
            </p:nvSpPr>
            <p:spPr bwMode="auto">
              <a:xfrm>
                <a:off x="1306" y="2251"/>
                <a:ext cx="82" cy="40"/>
              </a:xfrm>
              <a:custGeom>
                <a:avLst/>
                <a:gdLst>
                  <a:gd name="T0" fmla="*/ 122 w 133"/>
                  <a:gd name="T1" fmla="*/ 31 h 66"/>
                  <a:gd name="T2" fmla="*/ 57 w 133"/>
                  <a:gd name="T3" fmla="*/ 1 h 66"/>
                  <a:gd name="T4" fmla="*/ 57 w 133"/>
                  <a:gd name="T5" fmla="*/ 1 h 66"/>
                  <a:gd name="T6" fmla="*/ 54 w 133"/>
                  <a:gd name="T7" fmla="*/ 0 h 66"/>
                  <a:gd name="T8" fmla="*/ 47 w 133"/>
                  <a:gd name="T9" fmla="*/ 6 h 66"/>
                  <a:gd name="T10" fmla="*/ 47 w 133"/>
                  <a:gd name="T11" fmla="*/ 6 h 66"/>
                  <a:gd name="T12" fmla="*/ 24 w 133"/>
                  <a:gd name="T13" fmla="*/ 22 h 66"/>
                  <a:gd name="T14" fmla="*/ 1 w 133"/>
                  <a:gd name="T15" fmla="*/ 8 h 66"/>
                  <a:gd name="T16" fmla="*/ 1 w 133"/>
                  <a:gd name="T17" fmla="*/ 54 h 66"/>
                  <a:gd name="T18" fmla="*/ 10 w 133"/>
                  <a:gd name="T19" fmla="*/ 63 h 66"/>
                  <a:gd name="T20" fmla="*/ 124 w 133"/>
                  <a:gd name="T21" fmla="*/ 64 h 66"/>
                  <a:gd name="T22" fmla="*/ 131 w 133"/>
                  <a:gd name="T23" fmla="*/ 57 h 66"/>
                  <a:gd name="T24" fmla="*/ 131 w 133"/>
                  <a:gd name="T25" fmla="*/ 42 h 66"/>
                  <a:gd name="T26" fmla="*/ 122 w 133"/>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66">
                    <a:moveTo>
                      <a:pt x="122" y="31"/>
                    </a:moveTo>
                    <a:cubicBezTo>
                      <a:pt x="112" y="26"/>
                      <a:pt x="57" y="1"/>
                      <a:pt x="57" y="1"/>
                    </a:cubicBezTo>
                    <a:cubicBezTo>
                      <a:pt x="57" y="1"/>
                      <a:pt x="57" y="1"/>
                      <a:pt x="57" y="1"/>
                    </a:cubicBezTo>
                    <a:cubicBezTo>
                      <a:pt x="56" y="0"/>
                      <a:pt x="55" y="0"/>
                      <a:pt x="54" y="0"/>
                    </a:cubicBezTo>
                    <a:cubicBezTo>
                      <a:pt x="51" y="0"/>
                      <a:pt x="48" y="2"/>
                      <a:pt x="47" y="6"/>
                    </a:cubicBezTo>
                    <a:cubicBezTo>
                      <a:pt x="47" y="6"/>
                      <a:pt x="47" y="6"/>
                      <a:pt x="47" y="6"/>
                    </a:cubicBezTo>
                    <a:cubicBezTo>
                      <a:pt x="46" y="11"/>
                      <a:pt x="39" y="22"/>
                      <a:pt x="24" y="22"/>
                    </a:cubicBezTo>
                    <a:cubicBezTo>
                      <a:pt x="1" y="8"/>
                      <a:pt x="1" y="8"/>
                      <a:pt x="1" y="8"/>
                    </a:cubicBezTo>
                    <a:cubicBezTo>
                      <a:pt x="1" y="54"/>
                      <a:pt x="1" y="54"/>
                      <a:pt x="1" y="54"/>
                    </a:cubicBezTo>
                    <a:cubicBezTo>
                      <a:pt x="1" y="54"/>
                      <a:pt x="0" y="63"/>
                      <a:pt x="10" y="63"/>
                    </a:cubicBezTo>
                    <a:cubicBezTo>
                      <a:pt x="124" y="64"/>
                      <a:pt x="124" y="64"/>
                      <a:pt x="124" y="64"/>
                    </a:cubicBezTo>
                    <a:cubicBezTo>
                      <a:pt x="124" y="64"/>
                      <a:pt x="131" y="66"/>
                      <a:pt x="131" y="57"/>
                    </a:cubicBezTo>
                    <a:cubicBezTo>
                      <a:pt x="131" y="42"/>
                      <a:pt x="131" y="42"/>
                      <a:pt x="131" y="42"/>
                    </a:cubicBezTo>
                    <a:cubicBezTo>
                      <a:pt x="131" y="42"/>
                      <a:pt x="133" y="37"/>
                      <a:pt x="122" y="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7" name="Freeform 61"/>
              <p:cNvSpPr>
                <a:spLocks/>
              </p:cNvSpPr>
              <p:nvPr/>
            </p:nvSpPr>
            <p:spPr bwMode="auto">
              <a:xfrm>
                <a:off x="1244" y="2103"/>
                <a:ext cx="111" cy="169"/>
              </a:xfrm>
              <a:custGeom>
                <a:avLst/>
                <a:gdLst>
                  <a:gd name="T0" fmla="*/ 141 w 182"/>
                  <a:gd name="T1" fmla="*/ 269 h 278"/>
                  <a:gd name="T2" fmla="*/ 121 w 182"/>
                  <a:gd name="T3" fmla="*/ 251 h 278"/>
                  <a:gd name="T4" fmla="*/ 182 w 182"/>
                  <a:gd name="T5" fmla="*/ 67 h 278"/>
                  <a:gd name="T6" fmla="*/ 49 w 182"/>
                  <a:gd name="T7" fmla="*/ 66 h 278"/>
                  <a:gd name="T8" fmla="*/ 25 w 182"/>
                  <a:gd name="T9" fmla="*/ 56 h 278"/>
                  <a:gd name="T10" fmla="*/ 17 w 182"/>
                  <a:gd name="T11" fmla="*/ 48 h 278"/>
                  <a:gd name="T12" fmla="*/ 21 w 182"/>
                  <a:gd name="T13" fmla="*/ 13 h 278"/>
                  <a:gd name="T14" fmla="*/ 49 w 182"/>
                  <a:gd name="T15" fmla="*/ 0 h 278"/>
                  <a:gd name="T16" fmla="*/ 32 w 182"/>
                  <a:gd name="T17" fmla="*/ 0 h 278"/>
                  <a:gd name="T18" fmla="*/ 4 w 182"/>
                  <a:gd name="T19" fmla="*/ 13 h 278"/>
                  <a:gd name="T20" fmla="*/ 0 w 182"/>
                  <a:gd name="T21" fmla="*/ 48 h 278"/>
                  <a:gd name="T22" fmla="*/ 8 w 182"/>
                  <a:gd name="T23" fmla="*/ 56 h 278"/>
                  <a:gd name="T24" fmla="*/ 31 w 182"/>
                  <a:gd name="T25" fmla="*/ 66 h 278"/>
                  <a:gd name="T26" fmla="*/ 165 w 182"/>
                  <a:gd name="T27" fmla="*/ 67 h 278"/>
                  <a:gd name="T28" fmla="*/ 103 w 182"/>
                  <a:gd name="T29" fmla="*/ 251 h 278"/>
                  <a:gd name="T30" fmla="*/ 124 w 182"/>
                  <a:gd name="T31" fmla="*/ 269 h 278"/>
                  <a:gd name="T32" fmla="*/ 156 w 182"/>
                  <a:gd name="T33" fmla="*/ 278 h 278"/>
                  <a:gd name="T34" fmla="*/ 158 w 182"/>
                  <a:gd name="T35" fmla="*/ 274 h 278"/>
                  <a:gd name="T36" fmla="*/ 141 w 182"/>
                  <a:gd name="T37" fmla="*/ 26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278">
                    <a:moveTo>
                      <a:pt x="141" y="269"/>
                    </a:moveTo>
                    <a:cubicBezTo>
                      <a:pt x="121" y="251"/>
                      <a:pt x="121" y="251"/>
                      <a:pt x="121" y="251"/>
                    </a:cubicBezTo>
                    <a:cubicBezTo>
                      <a:pt x="182" y="67"/>
                      <a:pt x="182" y="67"/>
                      <a:pt x="182" y="67"/>
                    </a:cubicBezTo>
                    <a:cubicBezTo>
                      <a:pt x="49" y="66"/>
                      <a:pt x="49" y="66"/>
                      <a:pt x="49" y="66"/>
                    </a:cubicBezTo>
                    <a:cubicBezTo>
                      <a:pt x="40" y="66"/>
                      <a:pt x="32" y="62"/>
                      <a:pt x="25" y="56"/>
                    </a:cubicBezTo>
                    <a:cubicBezTo>
                      <a:pt x="17" y="48"/>
                      <a:pt x="17" y="48"/>
                      <a:pt x="17" y="48"/>
                    </a:cubicBezTo>
                    <a:cubicBezTo>
                      <a:pt x="21" y="13"/>
                      <a:pt x="21" y="13"/>
                      <a:pt x="21" y="13"/>
                    </a:cubicBezTo>
                    <a:cubicBezTo>
                      <a:pt x="49" y="0"/>
                      <a:pt x="49" y="0"/>
                      <a:pt x="49" y="0"/>
                    </a:cubicBezTo>
                    <a:cubicBezTo>
                      <a:pt x="32" y="0"/>
                      <a:pt x="32" y="0"/>
                      <a:pt x="32" y="0"/>
                    </a:cubicBezTo>
                    <a:cubicBezTo>
                      <a:pt x="4" y="13"/>
                      <a:pt x="4" y="13"/>
                      <a:pt x="4" y="13"/>
                    </a:cubicBezTo>
                    <a:cubicBezTo>
                      <a:pt x="0" y="48"/>
                      <a:pt x="0" y="48"/>
                      <a:pt x="0" y="48"/>
                    </a:cubicBezTo>
                    <a:cubicBezTo>
                      <a:pt x="8" y="56"/>
                      <a:pt x="8" y="56"/>
                      <a:pt x="8" y="56"/>
                    </a:cubicBezTo>
                    <a:cubicBezTo>
                      <a:pt x="14" y="62"/>
                      <a:pt x="23" y="66"/>
                      <a:pt x="31" y="66"/>
                    </a:cubicBezTo>
                    <a:cubicBezTo>
                      <a:pt x="165" y="67"/>
                      <a:pt x="165" y="67"/>
                      <a:pt x="165" y="67"/>
                    </a:cubicBezTo>
                    <a:cubicBezTo>
                      <a:pt x="103" y="251"/>
                      <a:pt x="103" y="251"/>
                      <a:pt x="103" y="251"/>
                    </a:cubicBezTo>
                    <a:cubicBezTo>
                      <a:pt x="124" y="269"/>
                      <a:pt x="124" y="269"/>
                      <a:pt x="124" y="269"/>
                    </a:cubicBezTo>
                    <a:cubicBezTo>
                      <a:pt x="156" y="278"/>
                      <a:pt x="156" y="278"/>
                      <a:pt x="156" y="278"/>
                    </a:cubicBezTo>
                    <a:cubicBezTo>
                      <a:pt x="158" y="274"/>
                      <a:pt x="158" y="274"/>
                      <a:pt x="158" y="274"/>
                    </a:cubicBezTo>
                    <a:lnTo>
                      <a:pt x="141" y="26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8" name="Freeform 62"/>
              <p:cNvSpPr>
                <a:spLocks/>
              </p:cNvSpPr>
              <p:nvPr/>
            </p:nvSpPr>
            <p:spPr bwMode="auto">
              <a:xfrm>
                <a:off x="1311" y="1910"/>
                <a:ext cx="17" cy="13"/>
              </a:xfrm>
              <a:custGeom>
                <a:avLst/>
                <a:gdLst>
                  <a:gd name="T0" fmla="*/ 4 w 28"/>
                  <a:gd name="T1" fmla="*/ 0 h 21"/>
                  <a:gd name="T2" fmla="*/ 0 w 28"/>
                  <a:gd name="T3" fmla="*/ 0 h 21"/>
                  <a:gd name="T4" fmla="*/ 27 w 28"/>
                  <a:gd name="T5" fmla="*/ 21 h 21"/>
                  <a:gd name="T6" fmla="*/ 28 w 28"/>
                  <a:gd name="T7" fmla="*/ 18 h 21"/>
                  <a:gd name="T8" fmla="*/ 4 w 28"/>
                  <a:gd name="T9" fmla="*/ 0 h 21"/>
                </a:gdLst>
                <a:ahLst/>
                <a:cxnLst>
                  <a:cxn ang="0">
                    <a:pos x="T0" y="T1"/>
                  </a:cxn>
                  <a:cxn ang="0">
                    <a:pos x="T2" y="T3"/>
                  </a:cxn>
                  <a:cxn ang="0">
                    <a:pos x="T4" y="T5"/>
                  </a:cxn>
                  <a:cxn ang="0">
                    <a:pos x="T6" y="T7"/>
                  </a:cxn>
                  <a:cxn ang="0">
                    <a:pos x="T8" y="T9"/>
                  </a:cxn>
                </a:cxnLst>
                <a:rect l="0" t="0" r="r" b="b"/>
                <a:pathLst>
                  <a:path w="28" h="21">
                    <a:moveTo>
                      <a:pt x="4" y="0"/>
                    </a:moveTo>
                    <a:cubicBezTo>
                      <a:pt x="0" y="0"/>
                      <a:pt x="0" y="0"/>
                      <a:pt x="0" y="0"/>
                    </a:cubicBezTo>
                    <a:cubicBezTo>
                      <a:pt x="0" y="0"/>
                      <a:pt x="14" y="18"/>
                      <a:pt x="27" y="21"/>
                    </a:cubicBezTo>
                    <a:cubicBezTo>
                      <a:pt x="28" y="18"/>
                      <a:pt x="28" y="18"/>
                      <a:pt x="28" y="18"/>
                    </a:cubicBezTo>
                    <a:cubicBezTo>
                      <a:pt x="15" y="13"/>
                      <a:pt x="6" y="2"/>
                      <a:pt x="4" y="0"/>
                    </a:cubicBez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 name="Freeform 63"/>
              <p:cNvSpPr>
                <a:spLocks/>
              </p:cNvSpPr>
              <p:nvPr/>
            </p:nvSpPr>
            <p:spPr bwMode="auto">
              <a:xfrm>
                <a:off x="1313" y="1910"/>
                <a:ext cx="15" cy="11"/>
              </a:xfrm>
              <a:custGeom>
                <a:avLst/>
                <a:gdLst>
                  <a:gd name="T0" fmla="*/ 24 w 25"/>
                  <a:gd name="T1" fmla="*/ 18 h 18"/>
                  <a:gd name="T2" fmla="*/ 25 w 25"/>
                  <a:gd name="T3" fmla="*/ 2 h 18"/>
                  <a:gd name="T4" fmla="*/ 0 w 25"/>
                  <a:gd name="T5" fmla="*/ 0 h 18"/>
                  <a:gd name="T6" fmla="*/ 24 w 25"/>
                  <a:gd name="T7" fmla="*/ 18 h 18"/>
                </a:gdLst>
                <a:ahLst/>
                <a:cxnLst>
                  <a:cxn ang="0">
                    <a:pos x="T0" y="T1"/>
                  </a:cxn>
                  <a:cxn ang="0">
                    <a:pos x="T2" y="T3"/>
                  </a:cxn>
                  <a:cxn ang="0">
                    <a:pos x="T4" y="T5"/>
                  </a:cxn>
                  <a:cxn ang="0">
                    <a:pos x="T6" y="T7"/>
                  </a:cxn>
                </a:cxnLst>
                <a:rect l="0" t="0" r="r" b="b"/>
                <a:pathLst>
                  <a:path w="25" h="18">
                    <a:moveTo>
                      <a:pt x="24" y="18"/>
                    </a:moveTo>
                    <a:cubicBezTo>
                      <a:pt x="25" y="2"/>
                      <a:pt x="25" y="2"/>
                      <a:pt x="25" y="2"/>
                    </a:cubicBezTo>
                    <a:cubicBezTo>
                      <a:pt x="0" y="0"/>
                      <a:pt x="0" y="0"/>
                      <a:pt x="0" y="0"/>
                    </a:cubicBezTo>
                    <a:cubicBezTo>
                      <a:pt x="2" y="2"/>
                      <a:pt x="11" y="13"/>
                      <a:pt x="24"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0" name="Freeform 64"/>
              <p:cNvSpPr>
                <a:spLocks/>
              </p:cNvSpPr>
              <p:nvPr/>
            </p:nvSpPr>
            <p:spPr bwMode="auto">
              <a:xfrm>
                <a:off x="1298" y="1948"/>
                <a:ext cx="22" cy="31"/>
              </a:xfrm>
              <a:custGeom>
                <a:avLst/>
                <a:gdLst>
                  <a:gd name="T0" fmla="*/ 22 w 22"/>
                  <a:gd name="T1" fmla="*/ 31 h 31"/>
                  <a:gd name="T2" fmla="*/ 13 w 22"/>
                  <a:gd name="T3" fmla="*/ 6 h 31"/>
                  <a:gd name="T4" fmla="*/ 0 w 22"/>
                  <a:gd name="T5" fmla="*/ 0 h 31"/>
                  <a:gd name="T6" fmla="*/ 0 w 22"/>
                  <a:gd name="T7" fmla="*/ 11 h 31"/>
                  <a:gd name="T8" fmla="*/ 22 w 22"/>
                  <a:gd name="T9" fmla="*/ 31 h 31"/>
                </a:gdLst>
                <a:ahLst/>
                <a:cxnLst>
                  <a:cxn ang="0">
                    <a:pos x="T0" y="T1"/>
                  </a:cxn>
                  <a:cxn ang="0">
                    <a:pos x="T2" y="T3"/>
                  </a:cxn>
                  <a:cxn ang="0">
                    <a:pos x="T4" y="T5"/>
                  </a:cxn>
                  <a:cxn ang="0">
                    <a:pos x="T6" y="T7"/>
                  </a:cxn>
                  <a:cxn ang="0">
                    <a:pos x="T8" y="T9"/>
                  </a:cxn>
                </a:cxnLst>
                <a:rect l="0" t="0" r="r" b="b"/>
                <a:pathLst>
                  <a:path w="22" h="31">
                    <a:moveTo>
                      <a:pt x="22" y="31"/>
                    </a:moveTo>
                    <a:lnTo>
                      <a:pt x="13" y="6"/>
                    </a:lnTo>
                    <a:lnTo>
                      <a:pt x="0" y="0"/>
                    </a:lnTo>
                    <a:lnTo>
                      <a:pt x="0" y="11"/>
                    </a:lnTo>
                    <a:lnTo>
                      <a:pt x="22"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 name="Freeform 65"/>
              <p:cNvSpPr>
                <a:spLocks/>
              </p:cNvSpPr>
              <p:nvPr/>
            </p:nvSpPr>
            <p:spPr bwMode="auto">
              <a:xfrm>
                <a:off x="1240" y="1943"/>
                <a:ext cx="97" cy="169"/>
              </a:xfrm>
              <a:custGeom>
                <a:avLst/>
                <a:gdLst>
                  <a:gd name="T0" fmla="*/ 11 w 159"/>
                  <a:gd name="T1" fmla="*/ 276 h 278"/>
                  <a:gd name="T2" fmla="*/ 148 w 159"/>
                  <a:gd name="T3" fmla="*/ 278 h 278"/>
                  <a:gd name="T4" fmla="*/ 139 w 159"/>
                  <a:gd name="T5" fmla="*/ 86 h 278"/>
                  <a:gd name="T6" fmla="*/ 104 w 159"/>
                  <a:gd name="T7" fmla="*/ 27 h 278"/>
                  <a:gd name="T8" fmla="*/ 73 w 159"/>
                  <a:gd name="T9" fmla="*/ 16 h 278"/>
                  <a:gd name="T10" fmla="*/ 36 w 159"/>
                  <a:gd name="T11" fmla="*/ 25 h 278"/>
                  <a:gd name="T12" fmla="*/ 2 w 159"/>
                  <a:gd name="T13" fmla="*/ 200 h 278"/>
                  <a:gd name="T14" fmla="*/ 11 w 159"/>
                  <a:gd name="T15" fmla="*/ 276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 y="276"/>
                    </a:moveTo>
                    <a:cubicBezTo>
                      <a:pt x="148" y="278"/>
                      <a:pt x="148" y="278"/>
                      <a:pt x="148" y="278"/>
                    </a:cubicBezTo>
                    <a:cubicBezTo>
                      <a:pt x="159" y="214"/>
                      <a:pt x="144" y="102"/>
                      <a:pt x="139" y="86"/>
                    </a:cubicBezTo>
                    <a:cubicBezTo>
                      <a:pt x="134" y="69"/>
                      <a:pt x="122" y="39"/>
                      <a:pt x="104" y="27"/>
                    </a:cubicBezTo>
                    <a:cubicBezTo>
                      <a:pt x="95" y="20"/>
                      <a:pt x="85" y="16"/>
                      <a:pt x="73" y="16"/>
                    </a:cubicBezTo>
                    <a:cubicBezTo>
                      <a:pt x="63" y="16"/>
                      <a:pt x="71" y="0"/>
                      <a:pt x="36" y="25"/>
                    </a:cubicBezTo>
                    <a:cubicBezTo>
                      <a:pt x="0" y="50"/>
                      <a:pt x="2" y="200"/>
                      <a:pt x="2" y="200"/>
                    </a:cubicBezTo>
                    <a:cubicBezTo>
                      <a:pt x="1" y="229"/>
                      <a:pt x="6" y="260"/>
                      <a:pt x="11" y="276"/>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 name="Freeform 66"/>
              <p:cNvSpPr>
                <a:spLocks/>
              </p:cNvSpPr>
              <p:nvPr/>
            </p:nvSpPr>
            <p:spPr bwMode="auto">
              <a:xfrm>
                <a:off x="1269" y="1926"/>
                <a:ext cx="42" cy="31"/>
              </a:xfrm>
              <a:custGeom>
                <a:avLst/>
                <a:gdLst>
                  <a:gd name="T0" fmla="*/ 42 w 42"/>
                  <a:gd name="T1" fmla="*/ 31 h 31"/>
                  <a:gd name="T2" fmla="*/ 3 w 42"/>
                  <a:gd name="T3" fmla="*/ 18 h 31"/>
                  <a:gd name="T4" fmla="*/ 0 w 42"/>
                  <a:gd name="T5" fmla="*/ 0 h 31"/>
                  <a:gd name="T6" fmla="*/ 35 w 42"/>
                  <a:gd name="T7" fmla="*/ 8 h 31"/>
                  <a:gd name="T8" fmla="*/ 42 w 42"/>
                  <a:gd name="T9" fmla="*/ 31 h 31"/>
                </a:gdLst>
                <a:ahLst/>
                <a:cxnLst>
                  <a:cxn ang="0">
                    <a:pos x="T0" y="T1"/>
                  </a:cxn>
                  <a:cxn ang="0">
                    <a:pos x="T2" y="T3"/>
                  </a:cxn>
                  <a:cxn ang="0">
                    <a:pos x="T4" y="T5"/>
                  </a:cxn>
                  <a:cxn ang="0">
                    <a:pos x="T6" y="T7"/>
                  </a:cxn>
                  <a:cxn ang="0">
                    <a:pos x="T8" y="T9"/>
                  </a:cxn>
                </a:cxnLst>
                <a:rect l="0" t="0" r="r" b="b"/>
                <a:pathLst>
                  <a:path w="42" h="31">
                    <a:moveTo>
                      <a:pt x="42" y="31"/>
                    </a:moveTo>
                    <a:lnTo>
                      <a:pt x="3" y="18"/>
                    </a:lnTo>
                    <a:lnTo>
                      <a:pt x="0" y="0"/>
                    </a:lnTo>
                    <a:lnTo>
                      <a:pt x="35" y="8"/>
                    </a:lnTo>
                    <a:lnTo>
                      <a:pt x="42" y="31"/>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 name="Freeform 67"/>
              <p:cNvSpPr>
                <a:spLocks/>
              </p:cNvSpPr>
              <p:nvPr/>
            </p:nvSpPr>
            <p:spPr bwMode="auto">
              <a:xfrm>
                <a:off x="1277" y="1930"/>
                <a:ext cx="29" cy="13"/>
              </a:xfrm>
              <a:custGeom>
                <a:avLst/>
                <a:gdLst>
                  <a:gd name="T0" fmla="*/ 5 w 48"/>
                  <a:gd name="T1" fmla="*/ 0 h 20"/>
                  <a:gd name="T2" fmla="*/ 48 w 48"/>
                  <a:gd name="T3" fmla="*/ 20 h 20"/>
                  <a:gd name="T4" fmla="*/ 46 w 48"/>
                  <a:gd name="T5" fmla="*/ 11 h 20"/>
                </a:gdLst>
                <a:ahLst/>
                <a:cxnLst>
                  <a:cxn ang="0">
                    <a:pos x="T0" y="T1"/>
                  </a:cxn>
                  <a:cxn ang="0">
                    <a:pos x="T2" y="T3"/>
                  </a:cxn>
                  <a:cxn ang="0">
                    <a:pos x="T4" y="T5"/>
                  </a:cxn>
                </a:cxnLst>
                <a:rect l="0" t="0" r="r" b="b"/>
                <a:pathLst>
                  <a:path w="48" h="20">
                    <a:moveTo>
                      <a:pt x="5" y="0"/>
                    </a:moveTo>
                    <a:cubicBezTo>
                      <a:pt x="5" y="0"/>
                      <a:pt x="0" y="19"/>
                      <a:pt x="48" y="20"/>
                    </a:cubicBezTo>
                    <a:cubicBezTo>
                      <a:pt x="46" y="11"/>
                      <a:pt x="45" y="9"/>
                      <a:pt x="46" y="11"/>
                    </a:cubicBezTo>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 name="Freeform 68"/>
              <p:cNvSpPr>
                <a:spLocks noEditPoints="1"/>
              </p:cNvSpPr>
              <p:nvPr/>
            </p:nvSpPr>
            <p:spPr bwMode="auto">
              <a:xfrm>
                <a:off x="1270" y="1872"/>
                <a:ext cx="71" cy="68"/>
              </a:xfrm>
              <a:custGeom>
                <a:avLst/>
                <a:gdLst>
                  <a:gd name="T0" fmla="*/ 107 w 115"/>
                  <a:gd name="T1" fmla="*/ 38 h 111"/>
                  <a:gd name="T2" fmla="*/ 86 w 115"/>
                  <a:gd name="T3" fmla="*/ 8 h 111"/>
                  <a:gd name="T4" fmla="*/ 85 w 115"/>
                  <a:gd name="T5" fmla="*/ 2 h 111"/>
                  <a:gd name="T6" fmla="*/ 85 w 115"/>
                  <a:gd name="T7" fmla="*/ 2 h 111"/>
                  <a:gd name="T8" fmla="*/ 53 w 115"/>
                  <a:gd name="T9" fmla="*/ 0 h 111"/>
                  <a:gd name="T10" fmla="*/ 40 w 115"/>
                  <a:gd name="T11" fmla="*/ 22 h 111"/>
                  <a:gd name="T12" fmla="*/ 42 w 115"/>
                  <a:gd name="T13" fmla="*/ 35 h 111"/>
                  <a:gd name="T14" fmla="*/ 33 w 115"/>
                  <a:gd name="T15" fmla="*/ 35 h 111"/>
                  <a:gd name="T16" fmla="*/ 17 w 115"/>
                  <a:gd name="T17" fmla="*/ 25 h 111"/>
                  <a:gd name="T18" fmla="*/ 13 w 115"/>
                  <a:gd name="T19" fmla="*/ 57 h 111"/>
                  <a:gd name="T20" fmla="*/ 16 w 115"/>
                  <a:gd name="T21" fmla="*/ 62 h 111"/>
                  <a:gd name="T22" fmla="*/ 16 w 115"/>
                  <a:gd name="T23" fmla="*/ 62 h 111"/>
                  <a:gd name="T24" fmla="*/ 16 w 115"/>
                  <a:gd name="T25" fmla="*/ 62 h 111"/>
                  <a:gd name="T26" fmla="*/ 0 w 115"/>
                  <a:gd name="T27" fmla="*/ 95 h 111"/>
                  <a:gd name="T28" fmla="*/ 0 w 115"/>
                  <a:gd name="T29" fmla="*/ 95 h 111"/>
                  <a:gd name="T30" fmla="*/ 0 w 115"/>
                  <a:gd name="T31" fmla="*/ 95 h 111"/>
                  <a:gd name="T32" fmla="*/ 0 w 115"/>
                  <a:gd name="T33" fmla="*/ 95 h 111"/>
                  <a:gd name="T34" fmla="*/ 0 w 115"/>
                  <a:gd name="T35" fmla="*/ 95 h 111"/>
                  <a:gd name="T36" fmla="*/ 75 w 115"/>
                  <a:gd name="T37" fmla="*/ 107 h 111"/>
                  <a:gd name="T38" fmla="*/ 92 w 115"/>
                  <a:gd name="T39" fmla="*/ 99 h 111"/>
                  <a:gd name="T40" fmla="*/ 93 w 115"/>
                  <a:gd name="T41" fmla="*/ 83 h 111"/>
                  <a:gd name="T42" fmla="*/ 66 w 115"/>
                  <a:gd name="T43" fmla="*/ 62 h 111"/>
                  <a:gd name="T44" fmla="*/ 70 w 115"/>
                  <a:gd name="T45" fmla="*/ 62 h 111"/>
                  <a:gd name="T46" fmla="*/ 70 w 115"/>
                  <a:gd name="T47" fmla="*/ 62 h 111"/>
                  <a:gd name="T48" fmla="*/ 95 w 115"/>
                  <a:gd name="T49" fmla="*/ 64 h 111"/>
                  <a:gd name="T50" fmla="*/ 95 w 115"/>
                  <a:gd name="T51" fmla="*/ 51 h 111"/>
                  <a:gd name="T52" fmla="*/ 107 w 115"/>
                  <a:gd name="T53" fmla="*/ 38 h 111"/>
                  <a:gd name="T54" fmla="*/ 76 w 115"/>
                  <a:gd name="T55" fmla="*/ 32 h 111"/>
                  <a:gd name="T56" fmla="*/ 70 w 115"/>
                  <a:gd name="T57" fmla="*/ 31 h 111"/>
                  <a:gd name="T58" fmla="*/ 69 w 115"/>
                  <a:gd name="T59" fmla="*/ 28 h 111"/>
                  <a:gd name="T60" fmla="*/ 71 w 115"/>
                  <a:gd name="T61" fmla="*/ 22 h 111"/>
                  <a:gd name="T62" fmla="*/ 73 w 115"/>
                  <a:gd name="T63" fmla="*/ 21 h 111"/>
                  <a:gd name="T64" fmla="*/ 80 w 115"/>
                  <a:gd name="T65" fmla="*/ 25 h 111"/>
                  <a:gd name="T66" fmla="*/ 76 w 115"/>
                  <a:gd name="T67" fmla="*/ 3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111">
                    <a:moveTo>
                      <a:pt x="107" y="38"/>
                    </a:moveTo>
                    <a:cubicBezTo>
                      <a:pt x="105" y="36"/>
                      <a:pt x="87" y="13"/>
                      <a:pt x="86" y="8"/>
                    </a:cubicBezTo>
                    <a:cubicBezTo>
                      <a:pt x="86" y="6"/>
                      <a:pt x="86" y="4"/>
                      <a:pt x="85" y="2"/>
                    </a:cubicBezTo>
                    <a:cubicBezTo>
                      <a:pt x="85" y="2"/>
                      <a:pt x="85" y="2"/>
                      <a:pt x="85" y="2"/>
                    </a:cubicBezTo>
                    <a:cubicBezTo>
                      <a:pt x="72" y="6"/>
                      <a:pt x="61" y="4"/>
                      <a:pt x="53" y="0"/>
                    </a:cubicBezTo>
                    <a:cubicBezTo>
                      <a:pt x="46" y="8"/>
                      <a:pt x="42" y="17"/>
                      <a:pt x="40" y="22"/>
                    </a:cubicBezTo>
                    <a:cubicBezTo>
                      <a:pt x="41" y="28"/>
                      <a:pt x="42" y="33"/>
                      <a:pt x="42" y="35"/>
                    </a:cubicBezTo>
                    <a:cubicBezTo>
                      <a:pt x="42" y="41"/>
                      <a:pt x="33" y="35"/>
                      <a:pt x="33" y="35"/>
                    </a:cubicBezTo>
                    <a:cubicBezTo>
                      <a:pt x="33" y="35"/>
                      <a:pt x="24" y="28"/>
                      <a:pt x="17" y="25"/>
                    </a:cubicBezTo>
                    <a:cubicBezTo>
                      <a:pt x="10" y="30"/>
                      <a:pt x="12" y="49"/>
                      <a:pt x="13" y="57"/>
                    </a:cubicBezTo>
                    <a:cubicBezTo>
                      <a:pt x="15" y="60"/>
                      <a:pt x="16" y="62"/>
                      <a:pt x="16" y="62"/>
                    </a:cubicBezTo>
                    <a:cubicBezTo>
                      <a:pt x="16" y="62"/>
                      <a:pt x="16" y="62"/>
                      <a:pt x="16" y="62"/>
                    </a:cubicBezTo>
                    <a:cubicBezTo>
                      <a:pt x="16" y="62"/>
                      <a:pt x="16" y="62"/>
                      <a:pt x="16" y="62"/>
                    </a:cubicBezTo>
                    <a:cubicBezTo>
                      <a:pt x="16" y="62"/>
                      <a:pt x="17" y="90"/>
                      <a:pt x="0" y="95"/>
                    </a:cubicBezTo>
                    <a:cubicBezTo>
                      <a:pt x="0" y="95"/>
                      <a:pt x="0" y="95"/>
                      <a:pt x="0" y="95"/>
                    </a:cubicBezTo>
                    <a:cubicBezTo>
                      <a:pt x="0" y="95"/>
                      <a:pt x="0" y="95"/>
                      <a:pt x="0" y="95"/>
                    </a:cubicBezTo>
                    <a:cubicBezTo>
                      <a:pt x="0" y="95"/>
                      <a:pt x="0" y="95"/>
                      <a:pt x="0" y="95"/>
                    </a:cubicBezTo>
                    <a:cubicBezTo>
                      <a:pt x="0" y="95"/>
                      <a:pt x="0" y="95"/>
                      <a:pt x="0" y="95"/>
                    </a:cubicBezTo>
                    <a:cubicBezTo>
                      <a:pt x="26" y="111"/>
                      <a:pt x="60" y="107"/>
                      <a:pt x="75" y="107"/>
                    </a:cubicBezTo>
                    <a:cubicBezTo>
                      <a:pt x="92" y="108"/>
                      <a:pt x="92" y="99"/>
                      <a:pt x="92" y="99"/>
                    </a:cubicBezTo>
                    <a:cubicBezTo>
                      <a:pt x="93" y="83"/>
                      <a:pt x="93" y="83"/>
                      <a:pt x="93" y="83"/>
                    </a:cubicBezTo>
                    <a:cubicBezTo>
                      <a:pt x="80" y="80"/>
                      <a:pt x="66" y="62"/>
                      <a:pt x="66" y="62"/>
                    </a:cubicBezTo>
                    <a:cubicBezTo>
                      <a:pt x="70" y="62"/>
                      <a:pt x="70" y="62"/>
                      <a:pt x="70" y="62"/>
                    </a:cubicBezTo>
                    <a:cubicBezTo>
                      <a:pt x="70" y="62"/>
                      <a:pt x="70" y="62"/>
                      <a:pt x="70" y="62"/>
                    </a:cubicBezTo>
                    <a:cubicBezTo>
                      <a:pt x="95" y="64"/>
                      <a:pt x="95" y="64"/>
                      <a:pt x="95" y="64"/>
                    </a:cubicBezTo>
                    <a:cubicBezTo>
                      <a:pt x="95" y="51"/>
                      <a:pt x="95" y="51"/>
                      <a:pt x="95" y="51"/>
                    </a:cubicBezTo>
                    <a:cubicBezTo>
                      <a:pt x="115" y="47"/>
                      <a:pt x="108" y="41"/>
                      <a:pt x="107" y="38"/>
                    </a:cubicBezTo>
                    <a:close/>
                    <a:moveTo>
                      <a:pt x="76" y="32"/>
                    </a:moveTo>
                    <a:cubicBezTo>
                      <a:pt x="74" y="33"/>
                      <a:pt x="72" y="32"/>
                      <a:pt x="70" y="31"/>
                    </a:cubicBezTo>
                    <a:cubicBezTo>
                      <a:pt x="69" y="30"/>
                      <a:pt x="69" y="29"/>
                      <a:pt x="69" y="28"/>
                    </a:cubicBezTo>
                    <a:cubicBezTo>
                      <a:pt x="68" y="25"/>
                      <a:pt x="69" y="23"/>
                      <a:pt x="71" y="22"/>
                    </a:cubicBezTo>
                    <a:cubicBezTo>
                      <a:pt x="72" y="21"/>
                      <a:pt x="72" y="21"/>
                      <a:pt x="73" y="21"/>
                    </a:cubicBezTo>
                    <a:cubicBezTo>
                      <a:pt x="76" y="20"/>
                      <a:pt x="79" y="22"/>
                      <a:pt x="80" y="25"/>
                    </a:cubicBezTo>
                    <a:cubicBezTo>
                      <a:pt x="81" y="28"/>
                      <a:pt x="79" y="32"/>
                      <a:pt x="76" y="32"/>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 name="Freeform 69"/>
              <p:cNvSpPr>
                <a:spLocks/>
              </p:cNvSpPr>
              <p:nvPr/>
            </p:nvSpPr>
            <p:spPr bwMode="auto">
              <a:xfrm>
                <a:off x="1286" y="1896"/>
                <a:ext cx="23" cy="23"/>
              </a:xfrm>
              <a:custGeom>
                <a:avLst/>
                <a:gdLst>
                  <a:gd name="T0" fmla="*/ 37 w 38"/>
                  <a:gd name="T1" fmla="*/ 17 h 38"/>
                  <a:gd name="T2" fmla="*/ 22 w 38"/>
                  <a:gd name="T3" fmla="*/ 37 h 38"/>
                  <a:gd name="T4" fmla="*/ 2 w 38"/>
                  <a:gd name="T5" fmla="*/ 22 h 38"/>
                  <a:gd name="T6" fmla="*/ 17 w 38"/>
                  <a:gd name="T7" fmla="*/ 2 h 38"/>
                  <a:gd name="T8" fmla="*/ 37 w 38"/>
                  <a:gd name="T9" fmla="*/ 17 h 38"/>
                </a:gdLst>
                <a:ahLst/>
                <a:cxnLst>
                  <a:cxn ang="0">
                    <a:pos x="T0" y="T1"/>
                  </a:cxn>
                  <a:cxn ang="0">
                    <a:pos x="T2" y="T3"/>
                  </a:cxn>
                  <a:cxn ang="0">
                    <a:pos x="T4" y="T5"/>
                  </a:cxn>
                  <a:cxn ang="0">
                    <a:pos x="T6" y="T7"/>
                  </a:cxn>
                  <a:cxn ang="0">
                    <a:pos x="T8" y="T9"/>
                  </a:cxn>
                </a:cxnLst>
                <a:rect l="0" t="0" r="r" b="b"/>
                <a:pathLst>
                  <a:path w="38" h="38">
                    <a:moveTo>
                      <a:pt x="37" y="17"/>
                    </a:moveTo>
                    <a:cubicBezTo>
                      <a:pt x="38" y="26"/>
                      <a:pt x="31" y="35"/>
                      <a:pt x="22" y="37"/>
                    </a:cubicBezTo>
                    <a:cubicBezTo>
                      <a:pt x="12" y="38"/>
                      <a:pt x="3" y="32"/>
                      <a:pt x="2" y="22"/>
                    </a:cubicBezTo>
                    <a:cubicBezTo>
                      <a:pt x="0" y="12"/>
                      <a:pt x="7" y="3"/>
                      <a:pt x="17" y="2"/>
                    </a:cubicBezTo>
                    <a:cubicBezTo>
                      <a:pt x="26" y="0"/>
                      <a:pt x="35" y="7"/>
                      <a:pt x="37" y="1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 name="Freeform 70"/>
              <p:cNvSpPr>
                <a:spLocks/>
              </p:cNvSpPr>
              <p:nvPr/>
            </p:nvSpPr>
            <p:spPr bwMode="auto">
              <a:xfrm>
                <a:off x="1313" y="1910"/>
                <a:ext cx="15" cy="1"/>
              </a:xfrm>
              <a:custGeom>
                <a:avLst/>
                <a:gdLst>
                  <a:gd name="T0" fmla="*/ 0 w 25"/>
                  <a:gd name="T1" fmla="*/ 0 h 2"/>
                  <a:gd name="T2" fmla="*/ 25 w 25"/>
                  <a:gd name="T3" fmla="*/ 2 h 2"/>
                  <a:gd name="T4" fmla="*/ 25 w 25"/>
                  <a:gd name="T5" fmla="*/ 2 h 2"/>
                  <a:gd name="T6" fmla="*/ 0 w 25"/>
                  <a:gd name="T7" fmla="*/ 0 h 2"/>
                  <a:gd name="T8" fmla="*/ 0 w 25"/>
                  <a:gd name="T9" fmla="*/ 0 h 2"/>
                </a:gdLst>
                <a:ahLst/>
                <a:cxnLst>
                  <a:cxn ang="0">
                    <a:pos x="T0" y="T1"/>
                  </a:cxn>
                  <a:cxn ang="0">
                    <a:pos x="T2" y="T3"/>
                  </a:cxn>
                  <a:cxn ang="0">
                    <a:pos x="T4" y="T5"/>
                  </a:cxn>
                  <a:cxn ang="0">
                    <a:pos x="T6" y="T7"/>
                  </a:cxn>
                  <a:cxn ang="0">
                    <a:pos x="T8" y="T9"/>
                  </a:cxn>
                </a:cxnLst>
                <a:rect l="0" t="0" r="r" b="b"/>
                <a:pathLst>
                  <a:path w="25" h="2">
                    <a:moveTo>
                      <a:pt x="0" y="0"/>
                    </a:moveTo>
                    <a:cubicBezTo>
                      <a:pt x="25" y="2"/>
                      <a:pt x="25" y="2"/>
                      <a:pt x="25" y="2"/>
                    </a:cubicBezTo>
                    <a:cubicBezTo>
                      <a:pt x="25" y="2"/>
                      <a:pt x="25" y="2"/>
                      <a:pt x="25" y="2"/>
                    </a:cubicBezTo>
                    <a:cubicBezTo>
                      <a:pt x="0" y="0"/>
                      <a:pt x="0" y="0"/>
                      <a:pt x="0" y="0"/>
                    </a:cubicBezTo>
                    <a:cubicBezTo>
                      <a:pt x="0" y="0"/>
                      <a:pt x="0" y="0"/>
                      <a:pt x="0" y="0"/>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 name="Freeform 71"/>
              <p:cNvSpPr>
                <a:spLocks/>
              </p:cNvSpPr>
              <p:nvPr/>
            </p:nvSpPr>
            <p:spPr bwMode="auto">
              <a:xfrm>
                <a:off x="1312" y="1884"/>
                <a:ext cx="8" cy="8"/>
              </a:xfrm>
              <a:custGeom>
                <a:avLst/>
                <a:gdLst>
                  <a:gd name="T0" fmla="*/ 3 w 13"/>
                  <a:gd name="T1" fmla="*/ 2 h 13"/>
                  <a:gd name="T2" fmla="*/ 5 w 13"/>
                  <a:gd name="T3" fmla="*/ 1 h 13"/>
                  <a:gd name="T4" fmla="*/ 12 w 13"/>
                  <a:gd name="T5" fmla="*/ 5 h 13"/>
                  <a:gd name="T6" fmla="*/ 8 w 13"/>
                  <a:gd name="T7" fmla="*/ 12 h 13"/>
                  <a:gd name="T8" fmla="*/ 2 w 13"/>
                  <a:gd name="T9" fmla="*/ 11 h 13"/>
                  <a:gd name="T10" fmla="*/ 1 w 13"/>
                  <a:gd name="T11" fmla="*/ 8 h 13"/>
                  <a:gd name="T12" fmla="*/ 3 w 13"/>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3" y="2"/>
                    </a:moveTo>
                    <a:cubicBezTo>
                      <a:pt x="4" y="1"/>
                      <a:pt x="4" y="1"/>
                      <a:pt x="5" y="1"/>
                    </a:cubicBezTo>
                    <a:cubicBezTo>
                      <a:pt x="8" y="0"/>
                      <a:pt x="11" y="2"/>
                      <a:pt x="12" y="5"/>
                    </a:cubicBezTo>
                    <a:cubicBezTo>
                      <a:pt x="13" y="8"/>
                      <a:pt x="11" y="12"/>
                      <a:pt x="8" y="12"/>
                    </a:cubicBezTo>
                    <a:cubicBezTo>
                      <a:pt x="6" y="13"/>
                      <a:pt x="4" y="12"/>
                      <a:pt x="2" y="11"/>
                    </a:cubicBezTo>
                    <a:cubicBezTo>
                      <a:pt x="1" y="10"/>
                      <a:pt x="1" y="9"/>
                      <a:pt x="1" y="8"/>
                    </a:cubicBezTo>
                    <a:cubicBezTo>
                      <a:pt x="0" y="5"/>
                      <a:pt x="1" y="3"/>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 name="Freeform 72"/>
              <p:cNvSpPr>
                <a:spLocks/>
              </p:cNvSpPr>
              <p:nvPr/>
            </p:nvSpPr>
            <p:spPr bwMode="auto">
              <a:xfrm>
                <a:off x="1292" y="1864"/>
                <a:ext cx="11" cy="21"/>
              </a:xfrm>
              <a:custGeom>
                <a:avLst/>
                <a:gdLst>
                  <a:gd name="T0" fmla="*/ 0 w 17"/>
                  <a:gd name="T1" fmla="*/ 0 h 35"/>
                  <a:gd name="T2" fmla="*/ 2 w 17"/>
                  <a:gd name="T3" fmla="*/ 17 h 35"/>
                  <a:gd name="T4" fmla="*/ 2 w 17"/>
                  <a:gd name="T5" fmla="*/ 19 h 35"/>
                  <a:gd name="T6" fmla="*/ 4 w 17"/>
                  <a:gd name="T7" fmla="*/ 35 h 35"/>
                  <a:gd name="T8" fmla="*/ 17 w 17"/>
                  <a:gd name="T9" fmla="*/ 13 h 35"/>
                  <a:gd name="T10" fmla="*/ 0 w 17"/>
                  <a:gd name="T11" fmla="*/ 0 h 35"/>
                  <a:gd name="T12" fmla="*/ 0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0" y="0"/>
                    </a:moveTo>
                    <a:cubicBezTo>
                      <a:pt x="2" y="17"/>
                      <a:pt x="2" y="17"/>
                      <a:pt x="2" y="17"/>
                    </a:cubicBezTo>
                    <a:cubicBezTo>
                      <a:pt x="2" y="19"/>
                      <a:pt x="2" y="19"/>
                      <a:pt x="2" y="19"/>
                    </a:cubicBezTo>
                    <a:cubicBezTo>
                      <a:pt x="3" y="22"/>
                      <a:pt x="4" y="29"/>
                      <a:pt x="4" y="35"/>
                    </a:cubicBezTo>
                    <a:cubicBezTo>
                      <a:pt x="6" y="30"/>
                      <a:pt x="10" y="21"/>
                      <a:pt x="17" y="13"/>
                    </a:cubicBezTo>
                    <a:cubicBezTo>
                      <a:pt x="7" y="8"/>
                      <a:pt x="1" y="1"/>
                      <a:pt x="0" y="0"/>
                    </a:cubicBezTo>
                    <a:cubicBezTo>
                      <a:pt x="0" y="0"/>
                      <a:pt x="0" y="0"/>
                      <a:pt x="0" y="0"/>
                    </a:cubicBez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 name="Freeform 73"/>
              <p:cNvSpPr>
                <a:spLocks/>
              </p:cNvSpPr>
              <p:nvPr/>
            </p:nvSpPr>
            <p:spPr bwMode="auto">
              <a:xfrm>
                <a:off x="1273" y="1887"/>
                <a:ext cx="8" cy="20"/>
              </a:xfrm>
              <a:custGeom>
                <a:avLst/>
                <a:gdLst>
                  <a:gd name="T0" fmla="*/ 12 w 12"/>
                  <a:gd name="T1" fmla="*/ 1 h 33"/>
                  <a:gd name="T2" fmla="*/ 2 w 12"/>
                  <a:gd name="T3" fmla="*/ 3 h 33"/>
                  <a:gd name="T4" fmla="*/ 4 w 12"/>
                  <a:gd name="T5" fmla="*/ 22 h 33"/>
                  <a:gd name="T6" fmla="*/ 8 w 12"/>
                  <a:gd name="T7" fmla="*/ 33 h 33"/>
                  <a:gd name="T8" fmla="*/ 12 w 12"/>
                  <a:gd name="T9" fmla="*/ 1 h 33"/>
                </a:gdLst>
                <a:ahLst/>
                <a:cxnLst>
                  <a:cxn ang="0">
                    <a:pos x="T0" y="T1"/>
                  </a:cxn>
                  <a:cxn ang="0">
                    <a:pos x="T2" y="T3"/>
                  </a:cxn>
                  <a:cxn ang="0">
                    <a:pos x="T4" y="T5"/>
                  </a:cxn>
                  <a:cxn ang="0">
                    <a:pos x="T6" y="T7"/>
                  </a:cxn>
                  <a:cxn ang="0">
                    <a:pos x="T8" y="T9"/>
                  </a:cxn>
                </a:cxnLst>
                <a:rect l="0" t="0" r="r" b="b"/>
                <a:pathLst>
                  <a:path w="12" h="33">
                    <a:moveTo>
                      <a:pt x="12" y="1"/>
                    </a:moveTo>
                    <a:cubicBezTo>
                      <a:pt x="8" y="0"/>
                      <a:pt x="4" y="0"/>
                      <a:pt x="2" y="3"/>
                    </a:cubicBezTo>
                    <a:cubicBezTo>
                      <a:pt x="0" y="8"/>
                      <a:pt x="1" y="15"/>
                      <a:pt x="4" y="22"/>
                    </a:cubicBezTo>
                    <a:cubicBezTo>
                      <a:pt x="5" y="26"/>
                      <a:pt x="7" y="30"/>
                      <a:pt x="8" y="33"/>
                    </a:cubicBezTo>
                    <a:cubicBezTo>
                      <a:pt x="7" y="25"/>
                      <a:pt x="5" y="6"/>
                      <a:pt x="12" y="1"/>
                    </a:cubicBez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 name="Freeform 74"/>
              <p:cNvSpPr>
                <a:spLocks/>
              </p:cNvSpPr>
              <p:nvPr/>
            </p:nvSpPr>
            <p:spPr bwMode="auto">
              <a:xfrm>
                <a:off x="1199" y="1826"/>
                <a:ext cx="131" cy="104"/>
              </a:xfrm>
              <a:custGeom>
                <a:avLst/>
                <a:gdLst>
                  <a:gd name="T0" fmla="*/ 49 w 213"/>
                  <a:gd name="T1" fmla="*/ 39 h 170"/>
                  <a:gd name="T2" fmla="*/ 58 w 213"/>
                  <a:gd name="T3" fmla="*/ 40 h 170"/>
                  <a:gd name="T4" fmla="*/ 80 w 213"/>
                  <a:gd name="T5" fmla="*/ 17 h 170"/>
                  <a:gd name="T6" fmla="*/ 114 w 213"/>
                  <a:gd name="T7" fmla="*/ 3 h 170"/>
                  <a:gd name="T8" fmla="*/ 174 w 213"/>
                  <a:gd name="T9" fmla="*/ 16 h 170"/>
                  <a:gd name="T10" fmla="*/ 211 w 213"/>
                  <a:gd name="T11" fmla="*/ 45 h 170"/>
                  <a:gd name="T12" fmla="*/ 201 w 213"/>
                  <a:gd name="T13" fmla="*/ 77 h 170"/>
                  <a:gd name="T14" fmla="*/ 201 w 213"/>
                  <a:gd name="T15" fmla="*/ 77 h 170"/>
                  <a:gd name="T16" fmla="*/ 169 w 213"/>
                  <a:gd name="T17" fmla="*/ 75 h 170"/>
                  <a:gd name="T18" fmla="*/ 152 w 213"/>
                  <a:gd name="T19" fmla="*/ 62 h 170"/>
                  <a:gd name="T20" fmla="*/ 152 w 213"/>
                  <a:gd name="T21" fmla="*/ 62 h 170"/>
                  <a:gd name="T22" fmla="*/ 158 w 213"/>
                  <a:gd name="T23" fmla="*/ 110 h 170"/>
                  <a:gd name="T24" fmla="*/ 149 w 213"/>
                  <a:gd name="T25" fmla="*/ 110 h 170"/>
                  <a:gd name="T26" fmla="*/ 133 w 213"/>
                  <a:gd name="T27" fmla="*/ 100 h 170"/>
                  <a:gd name="T28" fmla="*/ 123 w 213"/>
                  <a:gd name="T29" fmla="*/ 102 h 170"/>
                  <a:gd name="T30" fmla="*/ 125 w 213"/>
                  <a:gd name="T31" fmla="*/ 121 h 170"/>
                  <a:gd name="T32" fmla="*/ 129 w 213"/>
                  <a:gd name="T33" fmla="*/ 132 h 170"/>
                  <a:gd name="T34" fmla="*/ 132 w 213"/>
                  <a:gd name="T35" fmla="*/ 137 h 170"/>
                  <a:gd name="T36" fmla="*/ 132 w 213"/>
                  <a:gd name="T37" fmla="*/ 137 h 170"/>
                  <a:gd name="T38" fmla="*/ 132 w 213"/>
                  <a:gd name="T39" fmla="*/ 137 h 170"/>
                  <a:gd name="T40" fmla="*/ 117 w 213"/>
                  <a:gd name="T41" fmla="*/ 169 h 170"/>
                  <a:gd name="T42" fmla="*/ 117 w 213"/>
                  <a:gd name="T43" fmla="*/ 169 h 170"/>
                  <a:gd name="T44" fmla="*/ 115 w 213"/>
                  <a:gd name="T45" fmla="*/ 170 h 170"/>
                  <a:gd name="T46" fmla="*/ 60 w 213"/>
                  <a:gd name="T47" fmla="*/ 136 h 170"/>
                  <a:gd name="T48" fmla="*/ 52 w 213"/>
                  <a:gd name="T49" fmla="*/ 137 h 170"/>
                  <a:gd name="T50" fmla="*/ 1 w 213"/>
                  <a:gd name="T51" fmla="*/ 90 h 170"/>
                  <a:gd name="T52" fmla="*/ 49 w 213"/>
                  <a:gd name="T53" fmla="*/ 3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3" h="170">
                    <a:moveTo>
                      <a:pt x="49" y="39"/>
                    </a:moveTo>
                    <a:cubicBezTo>
                      <a:pt x="52" y="39"/>
                      <a:pt x="55" y="39"/>
                      <a:pt x="58" y="40"/>
                    </a:cubicBezTo>
                    <a:cubicBezTo>
                      <a:pt x="63" y="32"/>
                      <a:pt x="70" y="24"/>
                      <a:pt x="80" y="17"/>
                    </a:cubicBezTo>
                    <a:cubicBezTo>
                      <a:pt x="90" y="10"/>
                      <a:pt x="102" y="6"/>
                      <a:pt x="114" y="3"/>
                    </a:cubicBezTo>
                    <a:cubicBezTo>
                      <a:pt x="136" y="0"/>
                      <a:pt x="157" y="5"/>
                      <a:pt x="174" y="16"/>
                    </a:cubicBezTo>
                    <a:cubicBezTo>
                      <a:pt x="192" y="14"/>
                      <a:pt x="208" y="27"/>
                      <a:pt x="211" y="45"/>
                    </a:cubicBezTo>
                    <a:cubicBezTo>
                      <a:pt x="213" y="57"/>
                      <a:pt x="209" y="69"/>
                      <a:pt x="201" y="77"/>
                    </a:cubicBezTo>
                    <a:cubicBezTo>
                      <a:pt x="201" y="77"/>
                      <a:pt x="201" y="77"/>
                      <a:pt x="201" y="77"/>
                    </a:cubicBezTo>
                    <a:cubicBezTo>
                      <a:pt x="188" y="81"/>
                      <a:pt x="177" y="79"/>
                      <a:pt x="169" y="75"/>
                    </a:cubicBezTo>
                    <a:cubicBezTo>
                      <a:pt x="159" y="70"/>
                      <a:pt x="153" y="63"/>
                      <a:pt x="152" y="62"/>
                    </a:cubicBezTo>
                    <a:cubicBezTo>
                      <a:pt x="152" y="62"/>
                      <a:pt x="152" y="62"/>
                      <a:pt x="152" y="62"/>
                    </a:cubicBezTo>
                    <a:cubicBezTo>
                      <a:pt x="158" y="110"/>
                      <a:pt x="158" y="110"/>
                      <a:pt x="158" y="110"/>
                    </a:cubicBezTo>
                    <a:cubicBezTo>
                      <a:pt x="158" y="116"/>
                      <a:pt x="149" y="110"/>
                      <a:pt x="149" y="110"/>
                    </a:cubicBezTo>
                    <a:cubicBezTo>
                      <a:pt x="149" y="110"/>
                      <a:pt x="140" y="103"/>
                      <a:pt x="133" y="100"/>
                    </a:cubicBezTo>
                    <a:cubicBezTo>
                      <a:pt x="129" y="99"/>
                      <a:pt x="125" y="99"/>
                      <a:pt x="123" y="102"/>
                    </a:cubicBezTo>
                    <a:cubicBezTo>
                      <a:pt x="121" y="107"/>
                      <a:pt x="122" y="114"/>
                      <a:pt x="125" y="121"/>
                    </a:cubicBezTo>
                    <a:cubicBezTo>
                      <a:pt x="126" y="125"/>
                      <a:pt x="128" y="129"/>
                      <a:pt x="129" y="132"/>
                    </a:cubicBezTo>
                    <a:cubicBezTo>
                      <a:pt x="131" y="135"/>
                      <a:pt x="132" y="137"/>
                      <a:pt x="132" y="137"/>
                    </a:cubicBezTo>
                    <a:cubicBezTo>
                      <a:pt x="132" y="137"/>
                      <a:pt x="132" y="137"/>
                      <a:pt x="132" y="137"/>
                    </a:cubicBezTo>
                    <a:cubicBezTo>
                      <a:pt x="132" y="137"/>
                      <a:pt x="132" y="137"/>
                      <a:pt x="132" y="137"/>
                    </a:cubicBezTo>
                    <a:cubicBezTo>
                      <a:pt x="132" y="137"/>
                      <a:pt x="133" y="164"/>
                      <a:pt x="117" y="169"/>
                    </a:cubicBezTo>
                    <a:cubicBezTo>
                      <a:pt x="117" y="169"/>
                      <a:pt x="117" y="169"/>
                      <a:pt x="117" y="169"/>
                    </a:cubicBezTo>
                    <a:cubicBezTo>
                      <a:pt x="116" y="170"/>
                      <a:pt x="116" y="170"/>
                      <a:pt x="115" y="170"/>
                    </a:cubicBezTo>
                    <a:cubicBezTo>
                      <a:pt x="93" y="166"/>
                      <a:pt x="73" y="154"/>
                      <a:pt x="60" y="136"/>
                    </a:cubicBezTo>
                    <a:cubicBezTo>
                      <a:pt x="57" y="137"/>
                      <a:pt x="55" y="137"/>
                      <a:pt x="52" y="137"/>
                    </a:cubicBezTo>
                    <a:cubicBezTo>
                      <a:pt x="25" y="138"/>
                      <a:pt x="2" y="117"/>
                      <a:pt x="1" y="90"/>
                    </a:cubicBezTo>
                    <a:cubicBezTo>
                      <a:pt x="0" y="63"/>
                      <a:pt x="22" y="40"/>
                      <a:pt x="49" y="3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87" name="Freeform 75"/>
              <p:cNvSpPr>
                <a:spLocks/>
              </p:cNvSpPr>
              <p:nvPr/>
            </p:nvSpPr>
            <p:spPr bwMode="auto">
              <a:xfrm>
                <a:off x="1200" y="1856"/>
                <a:ext cx="77" cy="74"/>
              </a:xfrm>
              <a:custGeom>
                <a:avLst/>
                <a:gdLst>
                  <a:gd name="T0" fmla="*/ 21 w 126"/>
                  <a:gd name="T1" fmla="*/ 0 h 122"/>
                  <a:gd name="T2" fmla="*/ 9 w 126"/>
                  <a:gd name="T3" fmla="*/ 34 h 122"/>
                  <a:gd name="T4" fmla="*/ 59 w 126"/>
                  <a:gd name="T5" fmla="*/ 82 h 122"/>
                  <a:gd name="T6" fmla="*/ 68 w 126"/>
                  <a:gd name="T7" fmla="*/ 81 h 122"/>
                  <a:gd name="T8" fmla="*/ 123 w 126"/>
                  <a:gd name="T9" fmla="*/ 114 h 122"/>
                  <a:gd name="T10" fmla="*/ 124 w 126"/>
                  <a:gd name="T11" fmla="*/ 114 h 122"/>
                  <a:gd name="T12" fmla="*/ 124 w 126"/>
                  <a:gd name="T13" fmla="*/ 114 h 122"/>
                  <a:gd name="T14" fmla="*/ 126 w 126"/>
                  <a:gd name="T15" fmla="*/ 113 h 122"/>
                  <a:gd name="T16" fmla="*/ 116 w 126"/>
                  <a:gd name="T17" fmla="*/ 121 h 122"/>
                  <a:gd name="T18" fmla="*/ 116 w 126"/>
                  <a:gd name="T19" fmla="*/ 121 h 122"/>
                  <a:gd name="T20" fmla="*/ 114 w 126"/>
                  <a:gd name="T21" fmla="*/ 122 h 122"/>
                  <a:gd name="T22" fmla="*/ 59 w 126"/>
                  <a:gd name="T23" fmla="*/ 88 h 122"/>
                  <a:gd name="T24" fmla="*/ 51 w 126"/>
                  <a:gd name="T25" fmla="*/ 89 h 122"/>
                  <a:gd name="T26" fmla="*/ 0 w 126"/>
                  <a:gd name="T27" fmla="*/ 42 h 122"/>
                  <a:gd name="T28" fmla="*/ 21 w 126"/>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22">
                    <a:moveTo>
                      <a:pt x="21" y="0"/>
                    </a:moveTo>
                    <a:cubicBezTo>
                      <a:pt x="13" y="9"/>
                      <a:pt x="8" y="21"/>
                      <a:pt x="9" y="34"/>
                    </a:cubicBezTo>
                    <a:cubicBezTo>
                      <a:pt x="10" y="61"/>
                      <a:pt x="32" y="82"/>
                      <a:pt x="59" y="82"/>
                    </a:cubicBezTo>
                    <a:cubicBezTo>
                      <a:pt x="62" y="81"/>
                      <a:pt x="65" y="81"/>
                      <a:pt x="68" y="81"/>
                    </a:cubicBezTo>
                    <a:cubicBezTo>
                      <a:pt x="81" y="98"/>
                      <a:pt x="101" y="111"/>
                      <a:pt x="123" y="114"/>
                    </a:cubicBezTo>
                    <a:cubicBezTo>
                      <a:pt x="123" y="114"/>
                      <a:pt x="124" y="114"/>
                      <a:pt x="124" y="114"/>
                    </a:cubicBezTo>
                    <a:cubicBezTo>
                      <a:pt x="124" y="114"/>
                      <a:pt x="124" y="114"/>
                      <a:pt x="124" y="114"/>
                    </a:cubicBezTo>
                    <a:cubicBezTo>
                      <a:pt x="125" y="114"/>
                      <a:pt x="125" y="113"/>
                      <a:pt x="126" y="113"/>
                    </a:cubicBezTo>
                    <a:cubicBezTo>
                      <a:pt x="123" y="117"/>
                      <a:pt x="120" y="120"/>
                      <a:pt x="116" y="121"/>
                    </a:cubicBezTo>
                    <a:cubicBezTo>
                      <a:pt x="116" y="121"/>
                      <a:pt x="116" y="121"/>
                      <a:pt x="116" y="121"/>
                    </a:cubicBezTo>
                    <a:cubicBezTo>
                      <a:pt x="115" y="122"/>
                      <a:pt x="115" y="122"/>
                      <a:pt x="114" y="122"/>
                    </a:cubicBezTo>
                    <a:cubicBezTo>
                      <a:pt x="92" y="118"/>
                      <a:pt x="72" y="106"/>
                      <a:pt x="59" y="88"/>
                    </a:cubicBezTo>
                    <a:cubicBezTo>
                      <a:pt x="56" y="89"/>
                      <a:pt x="54" y="89"/>
                      <a:pt x="51" y="89"/>
                    </a:cubicBezTo>
                    <a:cubicBezTo>
                      <a:pt x="24" y="90"/>
                      <a:pt x="1" y="69"/>
                      <a:pt x="0" y="42"/>
                    </a:cubicBezTo>
                    <a:cubicBezTo>
                      <a:pt x="0" y="24"/>
                      <a:pt x="8" y="9"/>
                      <a:pt x="21" y="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1" name="Freeform 76"/>
              <p:cNvSpPr>
                <a:spLocks/>
              </p:cNvSpPr>
              <p:nvPr/>
            </p:nvSpPr>
            <p:spPr bwMode="auto">
              <a:xfrm>
                <a:off x="1260" y="1940"/>
                <a:ext cx="51" cy="41"/>
              </a:xfrm>
              <a:custGeom>
                <a:avLst/>
                <a:gdLst>
                  <a:gd name="T0" fmla="*/ 0 w 51"/>
                  <a:gd name="T1" fmla="*/ 18 h 41"/>
                  <a:gd name="T2" fmla="*/ 8 w 51"/>
                  <a:gd name="T3" fmla="*/ 0 h 41"/>
                  <a:gd name="T4" fmla="*/ 49 w 51"/>
                  <a:gd name="T5" fmla="*/ 16 h 41"/>
                  <a:gd name="T6" fmla="*/ 51 w 51"/>
                  <a:gd name="T7" fmla="*/ 41 h 41"/>
                  <a:gd name="T8" fmla="*/ 0 w 51"/>
                  <a:gd name="T9" fmla="*/ 18 h 41"/>
                </a:gdLst>
                <a:ahLst/>
                <a:cxnLst>
                  <a:cxn ang="0">
                    <a:pos x="T0" y="T1"/>
                  </a:cxn>
                  <a:cxn ang="0">
                    <a:pos x="T2" y="T3"/>
                  </a:cxn>
                  <a:cxn ang="0">
                    <a:pos x="T4" y="T5"/>
                  </a:cxn>
                  <a:cxn ang="0">
                    <a:pos x="T6" y="T7"/>
                  </a:cxn>
                  <a:cxn ang="0">
                    <a:pos x="T8" y="T9"/>
                  </a:cxn>
                </a:cxnLst>
                <a:rect l="0" t="0" r="r" b="b"/>
                <a:pathLst>
                  <a:path w="51" h="41">
                    <a:moveTo>
                      <a:pt x="0" y="18"/>
                    </a:moveTo>
                    <a:lnTo>
                      <a:pt x="8" y="0"/>
                    </a:lnTo>
                    <a:lnTo>
                      <a:pt x="49" y="16"/>
                    </a:lnTo>
                    <a:lnTo>
                      <a:pt x="51" y="41"/>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3" name="Freeform 77"/>
              <p:cNvSpPr>
                <a:spLocks/>
              </p:cNvSpPr>
              <p:nvPr/>
            </p:nvSpPr>
            <p:spPr bwMode="auto">
              <a:xfrm>
                <a:off x="1339" y="2048"/>
                <a:ext cx="69" cy="24"/>
              </a:xfrm>
              <a:custGeom>
                <a:avLst/>
                <a:gdLst>
                  <a:gd name="T0" fmla="*/ 105 w 112"/>
                  <a:gd name="T1" fmla="*/ 31 h 39"/>
                  <a:gd name="T2" fmla="*/ 105 w 112"/>
                  <a:gd name="T3" fmla="*/ 31 h 39"/>
                  <a:gd name="T4" fmla="*/ 105 w 112"/>
                  <a:gd name="T5" fmla="*/ 34 h 39"/>
                  <a:gd name="T6" fmla="*/ 103 w 112"/>
                  <a:gd name="T7" fmla="*/ 39 h 39"/>
                  <a:gd name="T8" fmla="*/ 26 w 112"/>
                  <a:gd name="T9" fmla="*/ 38 h 39"/>
                  <a:gd name="T10" fmla="*/ 26 w 112"/>
                  <a:gd name="T11" fmla="*/ 38 h 39"/>
                  <a:gd name="T12" fmla="*/ 21 w 112"/>
                  <a:gd name="T13" fmla="*/ 38 h 39"/>
                  <a:gd name="T14" fmla="*/ 3 w 112"/>
                  <a:gd name="T15" fmla="*/ 38 h 39"/>
                  <a:gd name="T16" fmla="*/ 0 w 112"/>
                  <a:gd name="T17" fmla="*/ 1 h 39"/>
                  <a:gd name="T18" fmla="*/ 40 w 112"/>
                  <a:gd name="T19" fmla="*/ 3 h 39"/>
                  <a:gd name="T20" fmla="*/ 68 w 112"/>
                  <a:gd name="T21" fmla="*/ 4 h 39"/>
                  <a:gd name="T22" fmla="*/ 101 w 112"/>
                  <a:gd name="T23" fmla="*/ 9 h 39"/>
                  <a:gd name="T24" fmla="*/ 107 w 112"/>
                  <a:gd name="T25" fmla="*/ 17 h 39"/>
                  <a:gd name="T26" fmla="*/ 106 w 112"/>
                  <a:gd name="T27" fmla="*/ 18 h 39"/>
                  <a:gd name="T28" fmla="*/ 112 w 112"/>
                  <a:gd name="T29" fmla="*/ 24 h 39"/>
                  <a:gd name="T30" fmla="*/ 105 w 112"/>
                  <a:gd name="T31"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39">
                    <a:moveTo>
                      <a:pt x="105" y="31"/>
                    </a:moveTo>
                    <a:cubicBezTo>
                      <a:pt x="105" y="31"/>
                      <a:pt x="105" y="31"/>
                      <a:pt x="105" y="31"/>
                    </a:cubicBezTo>
                    <a:cubicBezTo>
                      <a:pt x="105" y="32"/>
                      <a:pt x="105" y="33"/>
                      <a:pt x="105" y="34"/>
                    </a:cubicBezTo>
                    <a:cubicBezTo>
                      <a:pt x="105" y="36"/>
                      <a:pt x="104" y="38"/>
                      <a:pt x="103" y="39"/>
                    </a:cubicBezTo>
                    <a:cubicBezTo>
                      <a:pt x="26" y="38"/>
                      <a:pt x="26" y="38"/>
                      <a:pt x="26" y="38"/>
                    </a:cubicBezTo>
                    <a:cubicBezTo>
                      <a:pt x="26" y="38"/>
                      <a:pt x="26" y="38"/>
                      <a:pt x="26" y="38"/>
                    </a:cubicBezTo>
                    <a:cubicBezTo>
                      <a:pt x="21" y="38"/>
                      <a:pt x="21" y="38"/>
                      <a:pt x="21" y="38"/>
                    </a:cubicBezTo>
                    <a:cubicBezTo>
                      <a:pt x="3" y="38"/>
                      <a:pt x="3" y="38"/>
                      <a:pt x="3" y="38"/>
                    </a:cubicBezTo>
                    <a:cubicBezTo>
                      <a:pt x="0" y="1"/>
                      <a:pt x="0" y="1"/>
                      <a:pt x="0" y="1"/>
                    </a:cubicBezTo>
                    <a:cubicBezTo>
                      <a:pt x="40" y="3"/>
                      <a:pt x="40" y="3"/>
                      <a:pt x="40" y="3"/>
                    </a:cubicBezTo>
                    <a:cubicBezTo>
                      <a:pt x="44" y="0"/>
                      <a:pt x="62" y="3"/>
                      <a:pt x="68" y="4"/>
                    </a:cubicBezTo>
                    <a:cubicBezTo>
                      <a:pt x="101" y="9"/>
                      <a:pt x="101" y="9"/>
                      <a:pt x="101" y="9"/>
                    </a:cubicBezTo>
                    <a:cubicBezTo>
                      <a:pt x="105" y="10"/>
                      <a:pt x="107" y="13"/>
                      <a:pt x="107" y="17"/>
                    </a:cubicBezTo>
                    <a:cubicBezTo>
                      <a:pt x="107" y="17"/>
                      <a:pt x="107" y="18"/>
                      <a:pt x="106" y="18"/>
                    </a:cubicBezTo>
                    <a:cubicBezTo>
                      <a:pt x="110" y="18"/>
                      <a:pt x="112" y="21"/>
                      <a:pt x="112" y="24"/>
                    </a:cubicBezTo>
                    <a:cubicBezTo>
                      <a:pt x="112" y="28"/>
                      <a:pt x="109" y="31"/>
                      <a:pt x="105" y="31"/>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4" name="Freeform 78"/>
              <p:cNvSpPr>
                <a:spLocks/>
              </p:cNvSpPr>
              <p:nvPr/>
            </p:nvSpPr>
            <p:spPr bwMode="auto">
              <a:xfrm>
                <a:off x="1341" y="2067"/>
                <a:ext cx="63" cy="5"/>
              </a:xfrm>
              <a:custGeom>
                <a:avLst/>
                <a:gdLst>
                  <a:gd name="T0" fmla="*/ 0 w 103"/>
                  <a:gd name="T1" fmla="*/ 0 h 8"/>
                  <a:gd name="T2" fmla="*/ 1 w 103"/>
                  <a:gd name="T3" fmla="*/ 7 h 8"/>
                  <a:gd name="T4" fmla="*/ 19 w 103"/>
                  <a:gd name="T5" fmla="*/ 7 h 8"/>
                  <a:gd name="T6" fmla="*/ 24 w 103"/>
                  <a:gd name="T7" fmla="*/ 7 h 8"/>
                  <a:gd name="T8" fmla="*/ 24 w 103"/>
                  <a:gd name="T9" fmla="*/ 7 h 8"/>
                  <a:gd name="T10" fmla="*/ 101 w 103"/>
                  <a:gd name="T11" fmla="*/ 8 h 8"/>
                  <a:gd name="T12" fmla="*/ 103 w 103"/>
                  <a:gd name="T13" fmla="*/ 3 h 8"/>
                  <a:gd name="T14" fmla="*/ 103 w 103"/>
                  <a:gd name="T15" fmla="*/ 0 h 8"/>
                  <a:gd name="T16" fmla="*/ 0 w 10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8">
                    <a:moveTo>
                      <a:pt x="0" y="0"/>
                    </a:moveTo>
                    <a:cubicBezTo>
                      <a:pt x="1" y="7"/>
                      <a:pt x="1" y="7"/>
                      <a:pt x="1" y="7"/>
                    </a:cubicBezTo>
                    <a:cubicBezTo>
                      <a:pt x="19" y="7"/>
                      <a:pt x="19" y="7"/>
                      <a:pt x="19" y="7"/>
                    </a:cubicBezTo>
                    <a:cubicBezTo>
                      <a:pt x="24" y="7"/>
                      <a:pt x="24" y="7"/>
                      <a:pt x="24" y="7"/>
                    </a:cubicBezTo>
                    <a:cubicBezTo>
                      <a:pt x="24" y="7"/>
                      <a:pt x="24" y="7"/>
                      <a:pt x="24" y="7"/>
                    </a:cubicBezTo>
                    <a:cubicBezTo>
                      <a:pt x="101" y="8"/>
                      <a:pt x="101" y="8"/>
                      <a:pt x="101" y="8"/>
                    </a:cubicBezTo>
                    <a:cubicBezTo>
                      <a:pt x="102" y="7"/>
                      <a:pt x="103" y="5"/>
                      <a:pt x="103" y="3"/>
                    </a:cubicBezTo>
                    <a:cubicBezTo>
                      <a:pt x="103" y="2"/>
                      <a:pt x="103" y="1"/>
                      <a:pt x="103" y="0"/>
                    </a:cubicBezTo>
                    <a:lnTo>
                      <a:pt x="0" y="0"/>
                    </a:ln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5" name="Freeform 79"/>
              <p:cNvSpPr>
                <a:spLocks/>
              </p:cNvSpPr>
              <p:nvPr/>
            </p:nvSpPr>
            <p:spPr bwMode="auto">
              <a:xfrm>
                <a:off x="1245" y="2112"/>
                <a:ext cx="171" cy="174"/>
              </a:xfrm>
              <a:custGeom>
                <a:avLst/>
                <a:gdLst>
                  <a:gd name="T0" fmla="*/ 271 w 280"/>
                  <a:gd name="T1" fmla="*/ 13 h 285"/>
                  <a:gd name="T2" fmla="*/ 247 w 280"/>
                  <a:gd name="T3" fmla="*/ 3 h 285"/>
                  <a:gd name="T4" fmla="*/ 173 w 280"/>
                  <a:gd name="T5" fmla="*/ 2 h 285"/>
                  <a:gd name="T6" fmla="*/ 24 w 280"/>
                  <a:gd name="T7" fmla="*/ 0 h 285"/>
                  <a:gd name="T8" fmla="*/ 2 w 280"/>
                  <a:gd name="T9" fmla="*/ 0 h 285"/>
                  <a:gd name="T10" fmla="*/ 12 w 280"/>
                  <a:gd name="T11" fmla="*/ 66 h 285"/>
                  <a:gd name="T12" fmla="*/ 82 w 280"/>
                  <a:gd name="T13" fmla="*/ 67 h 285"/>
                  <a:gd name="T14" fmla="*/ 83 w 280"/>
                  <a:gd name="T15" fmla="*/ 67 h 285"/>
                  <a:gd name="T16" fmla="*/ 212 w 280"/>
                  <a:gd name="T17" fmla="*/ 68 h 285"/>
                  <a:gd name="T18" fmla="*/ 199 w 280"/>
                  <a:gd name="T19" fmla="*/ 251 h 285"/>
                  <a:gd name="T20" fmla="*/ 251 w 280"/>
                  <a:gd name="T21" fmla="*/ 285 h 285"/>
                  <a:gd name="T22" fmla="*/ 280 w 280"/>
                  <a:gd name="T23" fmla="*/ 38 h 285"/>
                  <a:gd name="T24" fmla="*/ 271 w 280"/>
                  <a:gd name="T25" fmla="*/ 1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285">
                    <a:moveTo>
                      <a:pt x="271" y="13"/>
                    </a:moveTo>
                    <a:cubicBezTo>
                      <a:pt x="265" y="6"/>
                      <a:pt x="256" y="3"/>
                      <a:pt x="247" y="3"/>
                    </a:cubicBezTo>
                    <a:cubicBezTo>
                      <a:pt x="173" y="2"/>
                      <a:pt x="173" y="2"/>
                      <a:pt x="173" y="2"/>
                    </a:cubicBezTo>
                    <a:cubicBezTo>
                      <a:pt x="24" y="0"/>
                      <a:pt x="24" y="0"/>
                      <a:pt x="24" y="0"/>
                    </a:cubicBezTo>
                    <a:cubicBezTo>
                      <a:pt x="2" y="0"/>
                      <a:pt x="2" y="0"/>
                      <a:pt x="2" y="0"/>
                    </a:cubicBezTo>
                    <a:cubicBezTo>
                      <a:pt x="2" y="9"/>
                      <a:pt x="0" y="45"/>
                      <a:pt x="12" y="66"/>
                    </a:cubicBezTo>
                    <a:cubicBezTo>
                      <a:pt x="39" y="66"/>
                      <a:pt x="80" y="67"/>
                      <a:pt x="82" y="67"/>
                    </a:cubicBezTo>
                    <a:cubicBezTo>
                      <a:pt x="83" y="67"/>
                      <a:pt x="83" y="67"/>
                      <a:pt x="83" y="67"/>
                    </a:cubicBezTo>
                    <a:cubicBezTo>
                      <a:pt x="212" y="68"/>
                      <a:pt x="212" y="68"/>
                      <a:pt x="212" y="68"/>
                    </a:cubicBezTo>
                    <a:cubicBezTo>
                      <a:pt x="199" y="251"/>
                      <a:pt x="199" y="251"/>
                      <a:pt x="199" y="251"/>
                    </a:cubicBezTo>
                    <a:cubicBezTo>
                      <a:pt x="251" y="285"/>
                      <a:pt x="251" y="285"/>
                      <a:pt x="251" y="285"/>
                    </a:cubicBezTo>
                    <a:cubicBezTo>
                      <a:pt x="280" y="38"/>
                      <a:pt x="280" y="38"/>
                      <a:pt x="280" y="38"/>
                    </a:cubicBezTo>
                    <a:cubicBezTo>
                      <a:pt x="280" y="29"/>
                      <a:pt x="277" y="20"/>
                      <a:pt x="271"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6" name="Freeform 80"/>
              <p:cNvSpPr>
                <a:spLocks/>
              </p:cNvSpPr>
              <p:nvPr/>
            </p:nvSpPr>
            <p:spPr bwMode="auto">
              <a:xfrm>
                <a:off x="1366" y="2260"/>
                <a:ext cx="82" cy="40"/>
              </a:xfrm>
              <a:custGeom>
                <a:avLst/>
                <a:gdLst>
                  <a:gd name="T0" fmla="*/ 122 w 133"/>
                  <a:gd name="T1" fmla="*/ 31 h 65"/>
                  <a:gd name="T2" fmla="*/ 57 w 133"/>
                  <a:gd name="T3" fmla="*/ 0 h 65"/>
                  <a:gd name="T4" fmla="*/ 57 w 133"/>
                  <a:gd name="T5" fmla="*/ 0 h 65"/>
                  <a:gd name="T6" fmla="*/ 54 w 133"/>
                  <a:gd name="T7" fmla="*/ 0 h 65"/>
                  <a:gd name="T8" fmla="*/ 47 w 133"/>
                  <a:gd name="T9" fmla="*/ 5 h 65"/>
                  <a:gd name="T10" fmla="*/ 47 w 133"/>
                  <a:gd name="T11" fmla="*/ 5 h 65"/>
                  <a:gd name="T12" fmla="*/ 24 w 133"/>
                  <a:gd name="T13" fmla="*/ 22 h 65"/>
                  <a:gd name="T14" fmla="*/ 1 w 133"/>
                  <a:gd name="T15" fmla="*/ 8 h 65"/>
                  <a:gd name="T16" fmla="*/ 1 w 133"/>
                  <a:gd name="T17" fmla="*/ 54 h 65"/>
                  <a:gd name="T18" fmla="*/ 10 w 133"/>
                  <a:gd name="T19" fmla="*/ 63 h 65"/>
                  <a:gd name="T20" fmla="*/ 124 w 133"/>
                  <a:gd name="T21" fmla="*/ 64 h 65"/>
                  <a:gd name="T22" fmla="*/ 131 w 133"/>
                  <a:gd name="T23" fmla="*/ 57 h 65"/>
                  <a:gd name="T24" fmla="*/ 131 w 133"/>
                  <a:gd name="T25" fmla="*/ 42 h 65"/>
                  <a:gd name="T26" fmla="*/ 122 w 133"/>
                  <a:gd name="T27" fmla="*/ 3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65">
                    <a:moveTo>
                      <a:pt x="122" y="31"/>
                    </a:moveTo>
                    <a:cubicBezTo>
                      <a:pt x="112" y="25"/>
                      <a:pt x="57" y="0"/>
                      <a:pt x="57" y="0"/>
                    </a:cubicBezTo>
                    <a:cubicBezTo>
                      <a:pt x="57" y="0"/>
                      <a:pt x="57" y="0"/>
                      <a:pt x="57" y="0"/>
                    </a:cubicBezTo>
                    <a:cubicBezTo>
                      <a:pt x="56" y="0"/>
                      <a:pt x="55" y="0"/>
                      <a:pt x="54" y="0"/>
                    </a:cubicBezTo>
                    <a:cubicBezTo>
                      <a:pt x="51" y="0"/>
                      <a:pt x="48" y="2"/>
                      <a:pt x="47" y="5"/>
                    </a:cubicBezTo>
                    <a:cubicBezTo>
                      <a:pt x="47" y="5"/>
                      <a:pt x="47" y="5"/>
                      <a:pt x="47" y="5"/>
                    </a:cubicBezTo>
                    <a:cubicBezTo>
                      <a:pt x="46" y="11"/>
                      <a:pt x="39" y="22"/>
                      <a:pt x="24" y="22"/>
                    </a:cubicBezTo>
                    <a:cubicBezTo>
                      <a:pt x="1" y="8"/>
                      <a:pt x="1" y="8"/>
                      <a:pt x="1" y="8"/>
                    </a:cubicBezTo>
                    <a:cubicBezTo>
                      <a:pt x="1" y="54"/>
                      <a:pt x="1" y="54"/>
                      <a:pt x="1" y="54"/>
                    </a:cubicBezTo>
                    <a:cubicBezTo>
                      <a:pt x="1" y="54"/>
                      <a:pt x="0" y="63"/>
                      <a:pt x="10" y="63"/>
                    </a:cubicBezTo>
                    <a:cubicBezTo>
                      <a:pt x="124" y="64"/>
                      <a:pt x="124" y="64"/>
                      <a:pt x="124" y="64"/>
                    </a:cubicBezTo>
                    <a:cubicBezTo>
                      <a:pt x="124" y="64"/>
                      <a:pt x="131" y="65"/>
                      <a:pt x="131" y="57"/>
                    </a:cubicBezTo>
                    <a:cubicBezTo>
                      <a:pt x="131" y="42"/>
                      <a:pt x="131" y="42"/>
                      <a:pt x="131" y="42"/>
                    </a:cubicBezTo>
                    <a:cubicBezTo>
                      <a:pt x="131" y="42"/>
                      <a:pt x="133" y="36"/>
                      <a:pt x="122" y="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7" name="Freeform 81"/>
              <p:cNvSpPr>
                <a:spLocks/>
              </p:cNvSpPr>
              <p:nvPr/>
            </p:nvSpPr>
            <p:spPr bwMode="auto">
              <a:xfrm>
                <a:off x="1199" y="1974"/>
                <a:ext cx="158" cy="364"/>
              </a:xfrm>
              <a:custGeom>
                <a:avLst/>
                <a:gdLst>
                  <a:gd name="T0" fmla="*/ 14 w 259"/>
                  <a:gd name="T1" fmla="*/ 584 h 597"/>
                  <a:gd name="T2" fmla="*/ 94 w 259"/>
                  <a:gd name="T3" fmla="*/ 331 h 597"/>
                  <a:gd name="T4" fmla="*/ 62 w 259"/>
                  <a:gd name="T5" fmla="*/ 330 h 597"/>
                  <a:gd name="T6" fmla="*/ 60 w 259"/>
                  <a:gd name="T7" fmla="*/ 330 h 597"/>
                  <a:gd name="T8" fmla="*/ 34 w 259"/>
                  <a:gd name="T9" fmla="*/ 307 h 597"/>
                  <a:gd name="T10" fmla="*/ 1 w 259"/>
                  <a:gd name="T11" fmla="*/ 32 h 597"/>
                  <a:gd name="T12" fmla="*/ 24 w 259"/>
                  <a:gd name="T13" fmla="*/ 2 h 597"/>
                  <a:gd name="T14" fmla="*/ 54 w 259"/>
                  <a:gd name="T15" fmla="*/ 25 h 597"/>
                  <a:gd name="T16" fmla="*/ 84 w 259"/>
                  <a:gd name="T17" fmla="*/ 278 h 597"/>
                  <a:gd name="T18" fmla="*/ 232 w 259"/>
                  <a:gd name="T19" fmla="*/ 279 h 597"/>
                  <a:gd name="T20" fmla="*/ 259 w 259"/>
                  <a:gd name="T21" fmla="*/ 306 h 597"/>
                  <a:gd name="T22" fmla="*/ 232 w 259"/>
                  <a:gd name="T23" fmla="*/ 332 h 597"/>
                  <a:gd name="T24" fmla="*/ 177 w 259"/>
                  <a:gd name="T25" fmla="*/ 332 h 597"/>
                  <a:gd name="T26" fmla="*/ 253 w 259"/>
                  <a:gd name="T27" fmla="*/ 589 h 597"/>
                  <a:gd name="T28" fmla="*/ 248 w 259"/>
                  <a:gd name="T29" fmla="*/ 597 h 597"/>
                  <a:gd name="T30" fmla="*/ 246 w 259"/>
                  <a:gd name="T31" fmla="*/ 597 h 597"/>
                  <a:gd name="T32" fmla="*/ 240 w 259"/>
                  <a:gd name="T33" fmla="*/ 593 h 597"/>
                  <a:gd name="T34" fmla="*/ 163 w 259"/>
                  <a:gd name="T35" fmla="*/ 332 h 597"/>
                  <a:gd name="T36" fmla="*/ 108 w 259"/>
                  <a:gd name="T37" fmla="*/ 331 h 597"/>
                  <a:gd name="T38" fmla="*/ 27 w 259"/>
                  <a:gd name="T39" fmla="*/ 588 h 597"/>
                  <a:gd name="T40" fmla="*/ 20 w 259"/>
                  <a:gd name="T41" fmla="*/ 592 h 597"/>
                  <a:gd name="T42" fmla="*/ 18 w 259"/>
                  <a:gd name="T43" fmla="*/ 592 h 597"/>
                  <a:gd name="T44" fmla="*/ 14 w 259"/>
                  <a:gd name="T45" fmla="*/ 58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9" h="597">
                    <a:moveTo>
                      <a:pt x="14" y="584"/>
                    </a:moveTo>
                    <a:cubicBezTo>
                      <a:pt x="94" y="331"/>
                      <a:pt x="94" y="331"/>
                      <a:pt x="94" y="331"/>
                    </a:cubicBezTo>
                    <a:cubicBezTo>
                      <a:pt x="94" y="331"/>
                      <a:pt x="62" y="330"/>
                      <a:pt x="62" y="330"/>
                    </a:cubicBezTo>
                    <a:cubicBezTo>
                      <a:pt x="62" y="330"/>
                      <a:pt x="61" y="330"/>
                      <a:pt x="60" y="330"/>
                    </a:cubicBezTo>
                    <a:cubicBezTo>
                      <a:pt x="47" y="330"/>
                      <a:pt x="36" y="320"/>
                      <a:pt x="34" y="307"/>
                    </a:cubicBezTo>
                    <a:cubicBezTo>
                      <a:pt x="1" y="32"/>
                      <a:pt x="1" y="32"/>
                      <a:pt x="1" y="32"/>
                    </a:cubicBezTo>
                    <a:cubicBezTo>
                      <a:pt x="0" y="17"/>
                      <a:pt x="10" y="4"/>
                      <a:pt x="24" y="2"/>
                    </a:cubicBezTo>
                    <a:cubicBezTo>
                      <a:pt x="39" y="0"/>
                      <a:pt x="52" y="11"/>
                      <a:pt x="54" y="25"/>
                    </a:cubicBezTo>
                    <a:cubicBezTo>
                      <a:pt x="84" y="278"/>
                      <a:pt x="84" y="278"/>
                      <a:pt x="84" y="278"/>
                    </a:cubicBezTo>
                    <a:cubicBezTo>
                      <a:pt x="232" y="279"/>
                      <a:pt x="232" y="279"/>
                      <a:pt x="232" y="279"/>
                    </a:cubicBezTo>
                    <a:cubicBezTo>
                      <a:pt x="247" y="279"/>
                      <a:pt x="259" y="291"/>
                      <a:pt x="259" y="306"/>
                    </a:cubicBezTo>
                    <a:cubicBezTo>
                      <a:pt x="259" y="321"/>
                      <a:pt x="247" y="333"/>
                      <a:pt x="232" y="332"/>
                    </a:cubicBezTo>
                    <a:cubicBezTo>
                      <a:pt x="177" y="332"/>
                      <a:pt x="177" y="332"/>
                      <a:pt x="177" y="332"/>
                    </a:cubicBezTo>
                    <a:cubicBezTo>
                      <a:pt x="253" y="589"/>
                      <a:pt x="253" y="589"/>
                      <a:pt x="253" y="589"/>
                    </a:cubicBezTo>
                    <a:cubicBezTo>
                      <a:pt x="254" y="592"/>
                      <a:pt x="252" y="596"/>
                      <a:pt x="248" y="597"/>
                    </a:cubicBezTo>
                    <a:cubicBezTo>
                      <a:pt x="248" y="597"/>
                      <a:pt x="247" y="597"/>
                      <a:pt x="246" y="597"/>
                    </a:cubicBezTo>
                    <a:cubicBezTo>
                      <a:pt x="244" y="597"/>
                      <a:pt x="241" y="596"/>
                      <a:pt x="240" y="593"/>
                    </a:cubicBezTo>
                    <a:cubicBezTo>
                      <a:pt x="163" y="332"/>
                      <a:pt x="163" y="332"/>
                      <a:pt x="163" y="332"/>
                    </a:cubicBezTo>
                    <a:cubicBezTo>
                      <a:pt x="108" y="331"/>
                      <a:pt x="108" y="331"/>
                      <a:pt x="108" y="331"/>
                    </a:cubicBezTo>
                    <a:cubicBezTo>
                      <a:pt x="27" y="588"/>
                      <a:pt x="27" y="588"/>
                      <a:pt x="27" y="588"/>
                    </a:cubicBezTo>
                    <a:cubicBezTo>
                      <a:pt x="26" y="591"/>
                      <a:pt x="23" y="592"/>
                      <a:pt x="20" y="592"/>
                    </a:cubicBezTo>
                    <a:cubicBezTo>
                      <a:pt x="20" y="592"/>
                      <a:pt x="19" y="592"/>
                      <a:pt x="18" y="592"/>
                    </a:cubicBezTo>
                    <a:cubicBezTo>
                      <a:pt x="15" y="591"/>
                      <a:pt x="13" y="587"/>
                      <a:pt x="14" y="584"/>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8" name="Freeform 82"/>
              <p:cNvSpPr>
                <a:spLocks/>
              </p:cNvSpPr>
              <p:nvPr/>
            </p:nvSpPr>
            <p:spPr bwMode="auto">
              <a:xfrm>
                <a:off x="1199" y="1974"/>
                <a:ext cx="158" cy="364"/>
              </a:xfrm>
              <a:custGeom>
                <a:avLst/>
                <a:gdLst>
                  <a:gd name="T0" fmla="*/ 14 w 259"/>
                  <a:gd name="T1" fmla="*/ 584 h 597"/>
                  <a:gd name="T2" fmla="*/ 94 w 259"/>
                  <a:gd name="T3" fmla="*/ 331 h 597"/>
                  <a:gd name="T4" fmla="*/ 62 w 259"/>
                  <a:gd name="T5" fmla="*/ 330 h 597"/>
                  <a:gd name="T6" fmla="*/ 60 w 259"/>
                  <a:gd name="T7" fmla="*/ 330 h 597"/>
                  <a:gd name="T8" fmla="*/ 34 w 259"/>
                  <a:gd name="T9" fmla="*/ 307 h 597"/>
                  <a:gd name="T10" fmla="*/ 1 w 259"/>
                  <a:gd name="T11" fmla="*/ 32 h 597"/>
                  <a:gd name="T12" fmla="*/ 24 w 259"/>
                  <a:gd name="T13" fmla="*/ 2 h 597"/>
                  <a:gd name="T14" fmla="*/ 54 w 259"/>
                  <a:gd name="T15" fmla="*/ 25 h 597"/>
                  <a:gd name="T16" fmla="*/ 84 w 259"/>
                  <a:gd name="T17" fmla="*/ 278 h 597"/>
                  <a:gd name="T18" fmla="*/ 232 w 259"/>
                  <a:gd name="T19" fmla="*/ 279 h 597"/>
                  <a:gd name="T20" fmla="*/ 259 w 259"/>
                  <a:gd name="T21" fmla="*/ 306 h 597"/>
                  <a:gd name="T22" fmla="*/ 232 w 259"/>
                  <a:gd name="T23" fmla="*/ 332 h 597"/>
                  <a:gd name="T24" fmla="*/ 177 w 259"/>
                  <a:gd name="T25" fmla="*/ 332 h 597"/>
                  <a:gd name="T26" fmla="*/ 253 w 259"/>
                  <a:gd name="T27" fmla="*/ 589 h 597"/>
                  <a:gd name="T28" fmla="*/ 248 w 259"/>
                  <a:gd name="T29" fmla="*/ 597 h 597"/>
                  <a:gd name="T30" fmla="*/ 246 w 259"/>
                  <a:gd name="T31" fmla="*/ 597 h 597"/>
                  <a:gd name="T32" fmla="*/ 240 w 259"/>
                  <a:gd name="T33" fmla="*/ 593 h 597"/>
                  <a:gd name="T34" fmla="*/ 163 w 259"/>
                  <a:gd name="T35" fmla="*/ 332 h 597"/>
                  <a:gd name="T36" fmla="*/ 108 w 259"/>
                  <a:gd name="T37" fmla="*/ 331 h 597"/>
                  <a:gd name="T38" fmla="*/ 27 w 259"/>
                  <a:gd name="T39" fmla="*/ 588 h 597"/>
                  <a:gd name="T40" fmla="*/ 20 w 259"/>
                  <a:gd name="T41" fmla="*/ 592 h 597"/>
                  <a:gd name="T42" fmla="*/ 18 w 259"/>
                  <a:gd name="T43" fmla="*/ 592 h 597"/>
                  <a:gd name="T44" fmla="*/ 14 w 259"/>
                  <a:gd name="T45" fmla="*/ 58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9" h="597">
                    <a:moveTo>
                      <a:pt x="14" y="584"/>
                    </a:moveTo>
                    <a:cubicBezTo>
                      <a:pt x="94" y="331"/>
                      <a:pt x="94" y="331"/>
                      <a:pt x="94" y="331"/>
                    </a:cubicBezTo>
                    <a:cubicBezTo>
                      <a:pt x="94" y="331"/>
                      <a:pt x="62" y="330"/>
                      <a:pt x="62" y="330"/>
                    </a:cubicBezTo>
                    <a:cubicBezTo>
                      <a:pt x="62" y="330"/>
                      <a:pt x="61" y="330"/>
                      <a:pt x="60" y="330"/>
                    </a:cubicBezTo>
                    <a:cubicBezTo>
                      <a:pt x="47" y="330"/>
                      <a:pt x="36" y="320"/>
                      <a:pt x="34" y="307"/>
                    </a:cubicBezTo>
                    <a:cubicBezTo>
                      <a:pt x="1" y="32"/>
                      <a:pt x="1" y="32"/>
                      <a:pt x="1" y="32"/>
                    </a:cubicBezTo>
                    <a:cubicBezTo>
                      <a:pt x="0" y="17"/>
                      <a:pt x="10" y="4"/>
                      <a:pt x="24" y="2"/>
                    </a:cubicBezTo>
                    <a:cubicBezTo>
                      <a:pt x="39" y="0"/>
                      <a:pt x="52" y="11"/>
                      <a:pt x="54" y="25"/>
                    </a:cubicBezTo>
                    <a:cubicBezTo>
                      <a:pt x="84" y="278"/>
                      <a:pt x="84" y="278"/>
                      <a:pt x="84" y="278"/>
                    </a:cubicBezTo>
                    <a:cubicBezTo>
                      <a:pt x="232" y="279"/>
                      <a:pt x="232" y="279"/>
                      <a:pt x="232" y="279"/>
                    </a:cubicBezTo>
                    <a:cubicBezTo>
                      <a:pt x="247" y="279"/>
                      <a:pt x="259" y="291"/>
                      <a:pt x="259" y="306"/>
                    </a:cubicBezTo>
                    <a:cubicBezTo>
                      <a:pt x="259" y="321"/>
                      <a:pt x="247" y="333"/>
                      <a:pt x="232" y="332"/>
                    </a:cubicBezTo>
                    <a:cubicBezTo>
                      <a:pt x="177" y="332"/>
                      <a:pt x="177" y="332"/>
                      <a:pt x="177" y="332"/>
                    </a:cubicBezTo>
                    <a:cubicBezTo>
                      <a:pt x="253" y="589"/>
                      <a:pt x="253" y="589"/>
                      <a:pt x="253" y="589"/>
                    </a:cubicBezTo>
                    <a:cubicBezTo>
                      <a:pt x="254" y="592"/>
                      <a:pt x="252" y="596"/>
                      <a:pt x="248" y="597"/>
                    </a:cubicBezTo>
                    <a:cubicBezTo>
                      <a:pt x="248" y="597"/>
                      <a:pt x="247" y="597"/>
                      <a:pt x="246" y="597"/>
                    </a:cubicBezTo>
                    <a:cubicBezTo>
                      <a:pt x="244" y="597"/>
                      <a:pt x="241" y="596"/>
                      <a:pt x="240" y="593"/>
                    </a:cubicBezTo>
                    <a:cubicBezTo>
                      <a:pt x="163" y="332"/>
                      <a:pt x="163" y="332"/>
                      <a:pt x="163" y="332"/>
                    </a:cubicBezTo>
                    <a:cubicBezTo>
                      <a:pt x="108" y="331"/>
                      <a:pt x="108" y="331"/>
                      <a:pt x="108" y="331"/>
                    </a:cubicBezTo>
                    <a:cubicBezTo>
                      <a:pt x="27" y="588"/>
                      <a:pt x="27" y="588"/>
                      <a:pt x="27" y="588"/>
                    </a:cubicBezTo>
                    <a:cubicBezTo>
                      <a:pt x="26" y="591"/>
                      <a:pt x="23" y="592"/>
                      <a:pt x="20" y="592"/>
                    </a:cubicBezTo>
                    <a:cubicBezTo>
                      <a:pt x="20" y="592"/>
                      <a:pt x="19" y="592"/>
                      <a:pt x="18" y="592"/>
                    </a:cubicBezTo>
                    <a:cubicBezTo>
                      <a:pt x="15" y="591"/>
                      <a:pt x="13" y="587"/>
                      <a:pt x="14" y="584"/>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99" name="Freeform 83"/>
              <p:cNvSpPr>
                <a:spLocks/>
              </p:cNvSpPr>
              <p:nvPr/>
            </p:nvSpPr>
            <p:spPr bwMode="auto">
              <a:xfrm>
                <a:off x="1268" y="1971"/>
                <a:ext cx="90" cy="106"/>
              </a:xfrm>
              <a:custGeom>
                <a:avLst/>
                <a:gdLst>
                  <a:gd name="T0" fmla="*/ 56 w 148"/>
                  <a:gd name="T1" fmla="*/ 126 h 174"/>
                  <a:gd name="T2" fmla="*/ 46 w 148"/>
                  <a:gd name="T3" fmla="*/ 27 h 174"/>
                  <a:gd name="T4" fmla="*/ 26 w 148"/>
                  <a:gd name="T5" fmla="*/ 2 h 174"/>
                  <a:gd name="T6" fmla="*/ 0 w 148"/>
                  <a:gd name="T7" fmla="*/ 21 h 174"/>
                  <a:gd name="T8" fmla="*/ 7 w 148"/>
                  <a:gd name="T9" fmla="*/ 146 h 174"/>
                  <a:gd name="T10" fmla="*/ 13 w 148"/>
                  <a:gd name="T11" fmla="*/ 165 h 174"/>
                  <a:gd name="T12" fmla="*/ 15 w 148"/>
                  <a:gd name="T13" fmla="*/ 167 h 174"/>
                  <a:gd name="T14" fmla="*/ 30 w 148"/>
                  <a:gd name="T15" fmla="*/ 173 h 174"/>
                  <a:gd name="T16" fmla="*/ 148 w 148"/>
                  <a:gd name="T17" fmla="*/ 174 h 174"/>
                  <a:gd name="T18" fmla="*/ 145 w 148"/>
                  <a:gd name="T19" fmla="*/ 128 h 174"/>
                  <a:gd name="T20" fmla="*/ 57 w 148"/>
                  <a:gd name="T21" fmla="*/ 1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74">
                    <a:moveTo>
                      <a:pt x="56" y="126"/>
                    </a:moveTo>
                    <a:cubicBezTo>
                      <a:pt x="46" y="27"/>
                      <a:pt x="46" y="27"/>
                      <a:pt x="46" y="27"/>
                    </a:cubicBezTo>
                    <a:cubicBezTo>
                      <a:pt x="47" y="15"/>
                      <a:pt x="39" y="3"/>
                      <a:pt x="26" y="2"/>
                    </a:cubicBezTo>
                    <a:cubicBezTo>
                      <a:pt x="14" y="0"/>
                      <a:pt x="2" y="9"/>
                      <a:pt x="0" y="21"/>
                    </a:cubicBezTo>
                    <a:cubicBezTo>
                      <a:pt x="7" y="146"/>
                      <a:pt x="7" y="146"/>
                      <a:pt x="7" y="146"/>
                    </a:cubicBezTo>
                    <a:cubicBezTo>
                      <a:pt x="6" y="153"/>
                      <a:pt x="8" y="160"/>
                      <a:pt x="13" y="165"/>
                    </a:cubicBezTo>
                    <a:cubicBezTo>
                      <a:pt x="13" y="166"/>
                      <a:pt x="14" y="167"/>
                      <a:pt x="15" y="167"/>
                    </a:cubicBezTo>
                    <a:cubicBezTo>
                      <a:pt x="19" y="171"/>
                      <a:pt x="25" y="173"/>
                      <a:pt x="30" y="173"/>
                    </a:cubicBezTo>
                    <a:cubicBezTo>
                      <a:pt x="30" y="173"/>
                      <a:pt x="147" y="174"/>
                      <a:pt x="148" y="174"/>
                    </a:cubicBezTo>
                    <a:cubicBezTo>
                      <a:pt x="145" y="128"/>
                      <a:pt x="145" y="128"/>
                      <a:pt x="145" y="128"/>
                    </a:cubicBezTo>
                    <a:cubicBezTo>
                      <a:pt x="57" y="127"/>
                      <a:pt x="57" y="127"/>
                      <a:pt x="57" y="12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0" name="Freeform 84"/>
              <p:cNvSpPr>
                <a:spLocks/>
              </p:cNvSpPr>
              <p:nvPr/>
            </p:nvSpPr>
            <p:spPr bwMode="auto">
              <a:xfrm>
                <a:off x="1380" y="1799"/>
                <a:ext cx="326" cy="195"/>
              </a:xfrm>
              <a:custGeom>
                <a:avLst/>
                <a:gdLst>
                  <a:gd name="T0" fmla="*/ 508 w 532"/>
                  <a:gd name="T1" fmla="*/ 0 h 321"/>
                  <a:gd name="T2" fmla="*/ 532 w 532"/>
                  <a:gd name="T3" fmla="*/ 24 h 321"/>
                  <a:gd name="T4" fmla="*/ 532 w 532"/>
                  <a:gd name="T5" fmla="*/ 297 h 321"/>
                  <a:gd name="T6" fmla="*/ 508 w 532"/>
                  <a:gd name="T7" fmla="*/ 321 h 321"/>
                  <a:gd name="T8" fmla="*/ 25 w 532"/>
                  <a:gd name="T9" fmla="*/ 321 h 321"/>
                  <a:gd name="T10" fmla="*/ 0 w 532"/>
                  <a:gd name="T11" fmla="*/ 297 h 321"/>
                  <a:gd name="T12" fmla="*/ 0 w 532"/>
                  <a:gd name="T13" fmla="*/ 24 h 321"/>
                  <a:gd name="T14" fmla="*/ 25 w 532"/>
                  <a:gd name="T15" fmla="*/ 0 h 321"/>
                  <a:gd name="T16" fmla="*/ 508 w 532"/>
                  <a:gd name="T17"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321">
                    <a:moveTo>
                      <a:pt x="508" y="0"/>
                    </a:moveTo>
                    <a:cubicBezTo>
                      <a:pt x="508" y="0"/>
                      <a:pt x="532" y="0"/>
                      <a:pt x="532" y="24"/>
                    </a:cubicBezTo>
                    <a:cubicBezTo>
                      <a:pt x="532" y="297"/>
                      <a:pt x="532" y="297"/>
                      <a:pt x="532" y="297"/>
                    </a:cubicBezTo>
                    <a:cubicBezTo>
                      <a:pt x="532" y="297"/>
                      <a:pt x="532" y="321"/>
                      <a:pt x="508" y="321"/>
                    </a:cubicBezTo>
                    <a:cubicBezTo>
                      <a:pt x="25" y="321"/>
                      <a:pt x="25" y="321"/>
                      <a:pt x="25" y="321"/>
                    </a:cubicBezTo>
                    <a:cubicBezTo>
                      <a:pt x="25" y="321"/>
                      <a:pt x="0" y="321"/>
                      <a:pt x="0" y="297"/>
                    </a:cubicBezTo>
                    <a:cubicBezTo>
                      <a:pt x="0" y="24"/>
                      <a:pt x="0" y="24"/>
                      <a:pt x="0" y="24"/>
                    </a:cubicBezTo>
                    <a:cubicBezTo>
                      <a:pt x="0" y="24"/>
                      <a:pt x="0" y="0"/>
                      <a:pt x="25" y="0"/>
                    </a:cubicBezTo>
                    <a:lnTo>
                      <a:pt x="508"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1" name="Freeform 85"/>
              <p:cNvSpPr>
                <a:spLocks/>
              </p:cNvSpPr>
              <p:nvPr/>
            </p:nvSpPr>
            <p:spPr bwMode="auto">
              <a:xfrm>
                <a:off x="1384" y="1801"/>
                <a:ext cx="319" cy="190"/>
              </a:xfrm>
              <a:custGeom>
                <a:avLst/>
                <a:gdLst>
                  <a:gd name="T0" fmla="*/ 497 w 521"/>
                  <a:gd name="T1" fmla="*/ 0 h 312"/>
                  <a:gd name="T2" fmla="*/ 521 w 521"/>
                  <a:gd name="T3" fmla="*/ 24 h 312"/>
                  <a:gd name="T4" fmla="*/ 521 w 521"/>
                  <a:gd name="T5" fmla="*/ 289 h 312"/>
                  <a:gd name="T6" fmla="*/ 497 w 521"/>
                  <a:gd name="T7" fmla="*/ 312 h 312"/>
                  <a:gd name="T8" fmla="*/ 24 w 521"/>
                  <a:gd name="T9" fmla="*/ 312 h 312"/>
                  <a:gd name="T10" fmla="*/ 0 w 521"/>
                  <a:gd name="T11" fmla="*/ 289 h 312"/>
                  <a:gd name="T12" fmla="*/ 0 w 521"/>
                  <a:gd name="T13" fmla="*/ 24 h 312"/>
                  <a:gd name="T14" fmla="*/ 24 w 521"/>
                  <a:gd name="T15" fmla="*/ 0 h 312"/>
                  <a:gd name="T16" fmla="*/ 497 w 521"/>
                  <a:gd name="T1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1" h="312">
                    <a:moveTo>
                      <a:pt x="497" y="0"/>
                    </a:moveTo>
                    <a:cubicBezTo>
                      <a:pt x="497" y="0"/>
                      <a:pt x="521" y="0"/>
                      <a:pt x="521" y="24"/>
                    </a:cubicBezTo>
                    <a:cubicBezTo>
                      <a:pt x="521" y="289"/>
                      <a:pt x="521" y="289"/>
                      <a:pt x="521" y="289"/>
                    </a:cubicBezTo>
                    <a:cubicBezTo>
                      <a:pt x="521" y="289"/>
                      <a:pt x="521" y="312"/>
                      <a:pt x="497" y="312"/>
                    </a:cubicBezTo>
                    <a:cubicBezTo>
                      <a:pt x="24" y="312"/>
                      <a:pt x="24" y="312"/>
                      <a:pt x="24" y="312"/>
                    </a:cubicBezTo>
                    <a:cubicBezTo>
                      <a:pt x="24" y="312"/>
                      <a:pt x="0" y="312"/>
                      <a:pt x="0" y="289"/>
                    </a:cubicBezTo>
                    <a:cubicBezTo>
                      <a:pt x="0" y="24"/>
                      <a:pt x="0" y="24"/>
                      <a:pt x="0" y="24"/>
                    </a:cubicBezTo>
                    <a:cubicBezTo>
                      <a:pt x="0" y="24"/>
                      <a:pt x="0" y="0"/>
                      <a:pt x="24" y="0"/>
                    </a:cubicBezTo>
                    <a:lnTo>
                      <a:pt x="4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2" name="Freeform 86"/>
              <p:cNvSpPr>
                <a:spLocks/>
              </p:cNvSpPr>
              <p:nvPr/>
            </p:nvSpPr>
            <p:spPr bwMode="auto">
              <a:xfrm>
                <a:off x="1396" y="1812"/>
                <a:ext cx="295" cy="168"/>
              </a:xfrm>
              <a:custGeom>
                <a:avLst/>
                <a:gdLst>
                  <a:gd name="T0" fmla="*/ 471 w 481"/>
                  <a:gd name="T1" fmla="*/ 0 h 276"/>
                  <a:gd name="T2" fmla="*/ 481 w 481"/>
                  <a:gd name="T3" fmla="*/ 10 h 276"/>
                  <a:gd name="T4" fmla="*/ 481 w 481"/>
                  <a:gd name="T5" fmla="*/ 267 h 276"/>
                  <a:gd name="T6" fmla="*/ 471 w 481"/>
                  <a:gd name="T7" fmla="*/ 276 h 276"/>
                  <a:gd name="T8" fmla="*/ 9 w 481"/>
                  <a:gd name="T9" fmla="*/ 276 h 276"/>
                  <a:gd name="T10" fmla="*/ 0 w 481"/>
                  <a:gd name="T11" fmla="*/ 267 h 276"/>
                  <a:gd name="T12" fmla="*/ 0 w 481"/>
                  <a:gd name="T13" fmla="*/ 10 h 276"/>
                  <a:gd name="T14" fmla="*/ 9 w 481"/>
                  <a:gd name="T15" fmla="*/ 0 h 276"/>
                  <a:gd name="T16" fmla="*/ 412 w 481"/>
                  <a:gd name="T17" fmla="*/ 0 h 276"/>
                  <a:gd name="T18" fmla="*/ 471 w 481"/>
                  <a:gd name="T1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276">
                    <a:moveTo>
                      <a:pt x="471" y="0"/>
                    </a:moveTo>
                    <a:cubicBezTo>
                      <a:pt x="471" y="0"/>
                      <a:pt x="481" y="0"/>
                      <a:pt x="481" y="10"/>
                    </a:cubicBezTo>
                    <a:cubicBezTo>
                      <a:pt x="481" y="267"/>
                      <a:pt x="481" y="267"/>
                      <a:pt x="481" y="267"/>
                    </a:cubicBezTo>
                    <a:cubicBezTo>
                      <a:pt x="481" y="267"/>
                      <a:pt x="481" y="276"/>
                      <a:pt x="471" y="276"/>
                    </a:cubicBezTo>
                    <a:cubicBezTo>
                      <a:pt x="9" y="276"/>
                      <a:pt x="9" y="276"/>
                      <a:pt x="9" y="276"/>
                    </a:cubicBezTo>
                    <a:cubicBezTo>
                      <a:pt x="9" y="276"/>
                      <a:pt x="0" y="276"/>
                      <a:pt x="0" y="267"/>
                    </a:cubicBezTo>
                    <a:cubicBezTo>
                      <a:pt x="0" y="10"/>
                      <a:pt x="0" y="10"/>
                      <a:pt x="0" y="10"/>
                    </a:cubicBezTo>
                    <a:cubicBezTo>
                      <a:pt x="0" y="10"/>
                      <a:pt x="0" y="0"/>
                      <a:pt x="9" y="0"/>
                    </a:cubicBezTo>
                    <a:cubicBezTo>
                      <a:pt x="412" y="0"/>
                      <a:pt x="412" y="0"/>
                      <a:pt x="412" y="0"/>
                    </a:cubicBezTo>
                    <a:cubicBezTo>
                      <a:pt x="471" y="0"/>
                      <a:pt x="471" y="0"/>
                      <a:pt x="47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3" name="Freeform 87"/>
              <p:cNvSpPr>
                <a:spLocks/>
              </p:cNvSpPr>
              <p:nvPr/>
            </p:nvSpPr>
            <p:spPr bwMode="auto">
              <a:xfrm>
                <a:off x="1396" y="1874"/>
                <a:ext cx="295" cy="106"/>
              </a:xfrm>
              <a:custGeom>
                <a:avLst/>
                <a:gdLst>
                  <a:gd name="T0" fmla="*/ 448 w 481"/>
                  <a:gd name="T1" fmla="*/ 88 h 175"/>
                  <a:gd name="T2" fmla="*/ 421 w 481"/>
                  <a:gd name="T3" fmla="*/ 94 h 175"/>
                  <a:gd name="T4" fmla="*/ 378 w 481"/>
                  <a:gd name="T5" fmla="*/ 60 h 175"/>
                  <a:gd name="T6" fmla="*/ 339 w 481"/>
                  <a:gd name="T7" fmla="*/ 84 h 175"/>
                  <a:gd name="T8" fmla="*/ 289 w 481"/>
                  <a:gd name="T9" fmla="*/ 41 h 175"/>
                  <a:gd name="T10" fmla="*/ 247 w 481"/>
                  <a:gd name="T11" fmla="*/ 63 h 175"/>
                  <a:gd name="T12" fmla="*/ 204 w 481"/>
                  <a:gd name="T13" fmla="*/ 45 h 175"/>
                  <a:gd name="T14" fmla="*/ 152 w 481"/>
                  <a:gd name="T15" fmla="*/ 75 h 175"/>
                  <a:gd name="T16" fmla="*/ 105 w 481"/>
                  <a:gd name="T17" fmla="*/ 52 h 175"/>
                  <a:gd name="T18" fmla="*/ 82 w 481"/>
                  <a:gd name="T19" fmla="*/ 57 h 175"/>
                  <a:gd name="T20" fmla="*/ 82 w 481"/>
                  <a:gd name="T21" fmla="*/ 52 h 175"/>
                  <a:gd name="T22" fmla="*/ 30 w 481"/>
                  <a:gd name="T23" fmla="*/ 0 h 175"/>
                  <a:gd name="T24" fmla="*/ 0 w 481"/>
                  <a:gd name="T25" fmla="*/ 9 h 175"/>
                  <a:gd name="T26" fmla="*/ 0 w 481"/>
                  <a:gd name="T27" fmla="*/ 166 h 175"/>
                  <a:gd name="T28" fmla="*/ 9 w 481"/>
                  <a:gd name="T29" fmla="*/ 175 h 175"/>
                  <a:gd name="T30" fmla="*/ 471 w 481"/>
                  <a:gd name="T31" fmla="*/ 175 h 175"/>
                  <a:gd name="T32" fmla="*/ 481 w 481"/>
                  <a:gd name="T33" fmla="*/ 166 h 175"/>
                  <a:gd name="T34" fmla="*/ 481 w 481"/>
                  <a:gd name="T35" fmla="*/ 98 h 175"/>
                  <a:gd name="T36" fmla="*/ 448 w 481"/>
                  <a:gd name="T37" fmla="*/ 8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 h="175">
                    <a:moveTo>
                      <a:pt x="448" y="88"/>
                    </a:moveTo>
                    <a:cubicBezTo>
                      <a:pt x="438" y="88"/>
                      <a:pt x="429" y="90"/>
                      <a:pt x="421" y="94"/>
                    </a:cubicBezTo>
                    <a:cubicBezTo>
                      <a:pt x="417" y="75"/>
                      <a:pt x="399" y="60"/>
                      <a:pt x="378" y="60"/>
                    </a:cubicBezTo>
                    <a:cubicBezTo>
                      <a:pt x="361" y="60"/>
                      <a:pt x="346" y="70"/>
                      <a:pt x="339" y="84"/>
                    </a:cubicBezTo>
                    <a:cubicBezTo>
                      <a:pt x="335" y="59"/>
                      <a:pt x="314" y="41"/>
                      <a:pt x="289" y="41"/>
                    </a:cubicBezTo>
                    <a:cubicBezTo>
                      <a:pt x="271" y="41"/>
                      <a:pt x="256" y="50"/>
                      <a:pt x="247" y="63"/>
                    </a:cubicBezTo>
                    <a:cubicBezTo>
                      <a:pt x="236" y="52"/>
                      <a:pt x="221" y="45"/>
                      <a:pt x="204" y="45"/>
                    </a:cubicBezTo>
                    <a:cubicBezTo>
                      <a:pt x="182" y="45"/>
                      <a:pt x="162" y="57"/>
                      <a:pt x="152" y="75"/>
                    </a:cubicBezTo>
                    <a:cubicBezTo>
                      <a:pt x="141" y="61"/>
                      <a:pt x="124" y="52"/>
                      <a:pt x="105" y="52"/>
                    </a:cubicBezTo>
                    <a:cubicBezTo>
                      <a:pt x="97" y="52"/>
                      <a:pt x="89" y="54"/>
                      <a:pt x="82" y="57"/>
                    </a:cubicBezTo>
                    <a:cubicBezTo>
                      <a:pt x="82" y="55"/>
                      <a:pt x="82" y="54"/>
                      <a:pt x="82" y="52"/>
                    </a:cubicBezTo>
                    <a:cubicBezTo>
                      <a:pt x="82" y="23"/>
                      <a:pt x="59" y="0"/>
                      <a:pt x="30" y="0"/>
                    </a:cubicBezTo>
                    <a:cubicBezTo>
                      <a:pt x="19" y="0"/>
                      <a:pt x="8" y="3"/>
                      <a:pt x="0" y="9"/>
                    </a:cubicBezTo>
                    <a:cubicBezTo>
                      <a:pt x="0" y="166"/>
                      <a:pt x="0" y="166"/>
                      <a:pt x="0" y="166"/>
                    </a:cubicBezTo>
                    <a:cubicBezTo>
                      <a:pt x="0" y="166"/>
                      <a:pt x="0" y="175"/>
                      <a:pt x="9" y="175"/>
                    </a:cubicBezTo>
                    <a:cubicBezTo>
                      <a:pt x="471" y="175"/>
                      <a:pt x="471" y="175"/>
                      <a:pt x="471" y="175"/>
                    </a:cubicBezTo>
                    <a:cubicBezTo>
                      <a:pt x="471" y="175"/>
                      <a:pt x="481" y="175"/>
                      <a:pt x="481" y="166"/>
                    </a:cubicBezTo>
                    <a:cubicBezTo>
                      <a:pt x="481" y="98"/>
                      <a:pt x="481" y="98"/>
                      <a:pt x="481" y="98"/>
                    </a:cubicBezTo>
                    <a:cubicBezTo>
                      <a:pt x="472" y="92"/>
                      <a:pt x="460" y="88"/>
                      <a:pt x="448" y="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4" name="Freeform 88"/>
              <p:cNvSpPr>
                <a:spLocks/>
              </p:cNvSpPr>
              <p:nvPr/>
            </p:nvSpPr>
            <p:spPr bwMode="auto">
              <a:xfrm>
                <a:off x="1398" y="1812"/>
                <a:ext cx="293" cy="122"/>
              </a:xfrm>
              <a:custGeom>
                <a:avLst/>
                <a:gdLst>
                  <a:gd name="T0" fmla="*/ 468 w 478"/>
                  <a:gd name="T1" fmla="*/ 0 h 199"/>
                  <a:gd name="T2" fmla="*/ 409 w 478"/>
                  <a:gd name="T3" fmla="*/ 0 h 199"/>
                  <a:gd name="T4" fmla="*/ 6 w 478"/>
                  <a:gd name="T5" fmla="*/ 0 h 199"/>
                  <a:gd name="T6" fmla="*/ 6 w 478"/>
                  <a:gd name="T7" fmla="*/ 0 h 199"/>
                  <a:gd name="T8" fmla="*/ 6 w 478"/>
                  <a:gd name="T9" fmla="*/ 0 h 199"/>
                  <a:gd name="T10" fmla="*/ 6 w 478"/>
                  <a:gd name="T11" fmla="*/ 0 h 199"/>
                  <a:gd name="T12" fmla="*/ 6 w 478"/>
                  <a:gd name="T13" fmla="*/ 0 h 199"/>
                  <a:gd name="T14" fmla="*/ 6 w 478"/>
                  <a:gd name="T15" fmla="*/ 0 h 199"/>
                  <a:gd name="T16" fmla="*/ 6 w 478"/>
                  <a:gd name="T17" fmla="*/ 0 h 199"/>
                  <a:gd name="T18" fmla="*/ 6 w 478"/>
                  <a:gd name="T19" fmla="*/ 0 h 199"/>
                  <a:gd name="T20" fmla="*/ 6 w 478"/>
                  <a:gd name="T21" fmla="*/ 0 h 199"/>
                  <a:gd name="T22" fmla="*/ 6 w 478"/>
                  <a:gd name="T23" fmla="*/ 0 h 199"/>
                  <a:gd name="T24" fmla="*/ 6 w 478"/>
                  <a:gd name="T25" fmla="*/ 0 h 199"/>
                  <a:gd name="T26" fmla="*/ 6 w 478"/>
                  <a:gd name="T27" fmla="*/ 0 h 199"/>
                  <a:gd name="T28" fmla="*/ 6 w 478"/>
                  <a:gd name="T29" fmla="*/ 0 h 199"/>
                  <a:gd name="T30" fmla="*/ 6 w 478"/>
                  <a:gd name="T31" fmla="*/ 0 h 199"/>
                  <a:gd name="T32" fmla="*/ 5 w 478"/>
                  <a:gd name="T33" fmla="*/ 0 h 199"/>
                  <a:gd name="T34" fmla="*/ 5 w 478"/>
                  <a:gd name="T35" fmla="*/ 0 h 199"/>
                  <a:gd name="T36" fmla="*/ 5 w 478"/>
                  <a:gd name="T37" fmla="*/ 0 h 199"/>
                  <a:gd name="T38" fmla="*/ 5 w 478"/>
                  <a:gd name="T39" fmla="*/ 0 h 199"/>
                  <a:gd name="T40" fmla="*/ 5 w 478"/>
                  <a:gd name="T41" fmla="*/ 0 h 199"/>
                  <a:gd name="T42" fmla="*/ 5 w 478"/>
                  <a:gd name="T43" fmla="*/ 0 h 199"/>
                  <a:gd name="T44" fmla="*/ 0 w 478"/>
                  <a:gd name="T45" fmla="*/ 2 h 199"/>
                  <a:gd name="T46" fmla="*/ 258 w 478"/>
                  <a:gd name="T47" fmla="*/ 150 h 199"/>
                  <a:gd name="T48" fmla="*/ 286 w 478"/>
                  <a:gd name="T49" fmla="*/ 142 h 199"/>
                  <a:gd name="T50" fmla="*/ 336 w 478"/>
                  <a:gd name="T51" fmla="*/ 185 h 199"/>
                  <a:gd name="T52" fmla="*/ 375 w 478"/>
                  <a:gd name="T53" fmla="*/ 161 h 199"/>
                  <a:gd name="T54" fmla="*/ 418 w 478"/>
                  <a:gd name="T55" fmla="*/ 195 h 199"/>
                  <a:gd name="T56" fmla="*/ 445 w 478"/>
                  <a:gd name="T57" fmla="*/ 189 h 199"/>
                  <a:gd name="T58" fmla="*/ 478 w 478"/>
                  <a:gd name="T59" fmla="*/ 199 h 199"/>
                  <a:gd name="T60" fmla="*/ 478 w 478"/>
                  <a:gd name="T61" fmla="*/ 10 h 199"/>
                  <a:gd name="T62" fmla="*/ 468 w 478"/>
                  <a:gd name="T6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8" h="199">
                    <a:moveTo>
                      <a:pt x="468" y="0"/>
                    </a:moveTo>
                    <a:cubicBezTo>
                      <a:pt x="409" y="0"/>
                      <a:pt x="409" y="0"/>
                      <a:pt x="409"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3" y="1"/>
                      <a:pt x="1" y="1"/>
                      <a:pt x="0" y="2"/>
                    </a:cubicBezTo>
                    <a:cubicBezTo>
                      <a:pt x="258" y="150"/>
                      <a:pt x="258" y="150"/>
                      <a:pt x="258" y="150"/>
                    </a:cubicBezTo>
                    <a:cubicBezTo>
                      <a:pt x="266" y="145"/>
                      <a:pt x="276" y="142"/>
                      <a:pt x="286" y="142"/>
                    </a:cubicBezTo>
                    <a:cubicBezTo>
                      <a:pt x="311" y="142"/>
                      <a:pt x="332" y="160"/>
                      <a:pt x="336" y="185"/>
                    </a:cubicBezTo>
                    <a:cubicBezTo>
                      <a:pt x="343" y="171"/>
                      <a:pt x="358" y="161"/>
                      <a:pt x="375" y="161"/>
                    </a:cubicBezTo>
                    <a:cubicBezTo>
                      <a:pt x="396" y="161"/>
                      <a:pt x="414" y="176"/>
                      <a:pt x="418" y="195"/>
                    </a:cubicBezTo>
                    <a:cubicBezTo>
                      <a:pt x="426" y="191"/>
                      <a:pt x="435" y="189"/>
                      <a:pt x="445" y="189"/>
                    </a:cubicBezTo>
                    <a:cubicBezTo>
                      <a:pt x="457" y="189"/>
                      <a:pt x="469" y="193"/>
                      <a:pt x="478" y="199"/>
                    </a:cubicBezTo>
                    <a:cubicBezTo>
                      <a:pt x="478" y="10"/>
                      <a:pt x="478" y="10"/>
                      <a:pt x="478" y="10"/>
                    </a:cubicBezTo>
                    <a:cubicBezTo>
                      <a:pt x="478" y="0"/>
                      <a:pt x="468" y="0"/>
                      <a:pt x="468" y="0"/>
                    </a:cubicBezTo>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05" name="Freeform 89"/>
              <p:cNvSpPr>
                <a:spLocks/>
              </p:cNvSpPr>
              <p:nvPr/>
            </p:nvSpPr>
            <p:spPr bwMode="auto">
              <a:xfrm>
                <a:off x="1556" y="1899"/>
                <a:ext cx="135" cy="80"/>
              </a:xfrm>
              <a:custGeom>
                <a:avLst/>
                <a:gdLst>
                  <a:gd name="T0" fmla="*/ 28 w 220"/>
                  <a:gd name="T1" fmla="*/ 0 h 132"/>
                  <a:gd name="T2" fmla="*/ 0 w 220"/>
                  <a:gd name="T3" fmla="*/ 8 h 132"/>
                  <a:gd name="T4" fmla="*/ 217 w 220"/>
                  <a:gd name="T5" fmla="*/ 132 h 132"/>
                  <a:gd name="T6" fmla="*/ 220 w 220"/>
                  <a:gd name="T7" fmla="*/ 125 h 132"/>
                  <a:gd name="T8" fmla="*/ 220 w 220"/>
                  <a:gd name="T9" fmla="*/ 57 h 132"/>
                  <a:gd name="T10" fmla="*/ 220 w 220"/>
                  <a:gd name="T11" fmla="*/ 57 h 132"/>
                  <a:gd name="T12" fmla="*/ 187 w 220"/>
                  <a:gd name="T13" fmla="*/ 47 h 132"/>
                  <a:gd name="T14" fmla="*/ 160 w 220"/>
                  <a:gd name="T15" fmla="*/ 53 h 132"/>
                  <a:gd name="T16" fmla="*/ 117 w 220"/>
                  <a:gd name="T17" fmla="*/ 19 h 132"/>
                  <a:gd name="T18" fmla="*/ 78 w 220"/>
                  <a:gd name="T19" fmla="*/ 43 h 132"/>
                  <a:gd name="T20" fmla="*/ 28 w 220"/>
                  <a:gd name="T2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132">
                    <a:moveTo>
                      <a:pt x="28" y="0"/>
                    </a:moveTo>
                    <a:cubicBezTo>
                      <a:pt x="18" y="0"/>
                      <a:pt x="8" y="3"/>
                      <a:pt x="0" y="8"/>
                    </a:cubicBezTo>
                    <a:cubicBezTo>
                      <a:pt x="217" y="132"/>
                      <a:pt x="217" y="132"/>
                      <a:pt x="217" y="132"/>
                    </a:cubicBezTo>
                    <a:cubicBezTo>
                      <a:pt x="220" y="129"/>
                      <a:pt x="220" y="125"/>
                      <a:pt x="220" y="125"/>
                    </a:cubicBezTo>
                    <a:cubicBezTo>
                      <a:pt x="220" y="57"/>
                      <a:pt x="220" y="57"/>
                      <a:pt x="220" y="57"/>
                    </a:cubicBezTo>
                    <a:cubicBezTo>
                      <a:pt x="220" y="57"/>
                      <a:pt x="220" y="57"/>
                      <a:pt x="220" y="57"/>
                    </a:cubicBezTo>
                    <a:cubicBezTo>
                      <a:pt x="211" y="51"/>
                      <a:pt x="199" y="47"/>
                      <a:pt x="187" y="47"/>
                    </a:cubicBezTo>
                    <a:cubicBezTo>
                      <a:pt x="177" y="47"/>
                      <a:pt x="168" y="49"/>
                      <a:pt x="160" y="53"/>
                    </a:cubicBezTo>
                    <a:cubicBezTo>
                      <a:pt x="156" y="34"/>
                      <a:pt x="138" y="19"/>
                      <a:pt x="117" y="19"/>
                    </a:cubicBezTo>
                    <a:cubicBezTo>
                      <a:pt x="100" y="19"/>
                      <a:pt x="85" y="29"/>
                      <a:pt x="78" y="43"/>
                    </a:cubicBezTo>
                    <a:cubicBezTo>
                      <a:pt x="74" y="18"/>
                      <a:pt x="53" y="0"/>
                      <a:pt x="28" y="0"/>
                    </a:cubicBezTo>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218" name="Group 104"/>
            <p:cNvGrpSpPr>
              <a:grpSpLocks noChangeAspect="1"/>
            </p:cNvGrpSpPr>
            <p:nvPr/>
          </p:nvGrpSpPr>
          <p:grpSpPr bwMode="auto">
            <a:xfrm>
              <a:off x="2262188" y="2914650"/>
              <a:ext cx="365125" cy="204788"/>
              <a:chOff x="1425" y="1836"/>
              <a:chExt cx="230" cy="129"/>
            </a:xfrm>
          </p:grpSpPr>
          <p:sp>
            <p:nvSpPr>
              <p:cNvPr id="219" name="AutoShape 103"/>
              <p:cNvSpPr>
                <a:spLocks noChangeAspect="1" noChangeArrowheads="1" noTextEdit="1"/>
              </p:cNvSpPr>
              <p:nvPr/>
            </p:nvSpPr>
            <p:spPr bwMode="auto">
              <a:xfrm>
                <a:off x="1425" y="1836"/>
                <a:ext cx="23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0" name="Freeform 105"/>
              <p:cNvSpPr>
                <a:spLocks/>
              </p:cNvSpPr>
              <p:nvPr/>
            </p:nvSpPr>
            <p:spPr bwMode="auto">
              <a:xfrm>
                <a:off x="1432" y="1900"/>
                <a:ext cx="101" cy="47"/>
              </a:xfrm>
              <a:custGeom>
                <a:avLst/>
                <a:gdLst>
                  <a:gd name="T0" fmla="*/ 0 w 101"/>
                  <a:gd name="T1" fmla="*/ 0 h 47"/>
                  <a:gd name="T2" fmla="*/ 0 w 101"/>
                  <a:gd name="T3" fmla="*/ 47 h 47"/>
                  <a:gd name="T4" fmla="*/ 22 w 101"/>
                  <a:gd name="T5" fmla="*/ 47 h 47"/>
                  <a:gd name="T6" fmla="*/ 22 w 101"/>
                  <a:gd name="T7" fmla="*/ 21 h 47"/>
                  <a:gd name="T8" fmla="*/ 75 w 101"/>
                  <a:gd name="T9" fmla="*/ 21 h 47"/>
                  <a:gd name="T10" fmla="*/ 75 w 101"/>
                  <a:gd name="T11" fmla="*/ 47 h 47"/>
                  <a:gd name="T12" fmla="*/ 101 w 101"/>
                  <a:gd name="T13" fmla="*/ 47 h 47"/>
                  <a:gd name="T14" fmla="*/ 101 w 101"/>
                  <a:gd name="T15" fmla="*/ 0 h 47"/>
                  <a:gd name="T16" fmla="*/ 0 w 10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47">
                    <a:moveTo>
                      <a:pt x="0" y="0"/>
                    </a:moveTo>
                    <a:lnTo>
                      <a:pt x="0" y="47"/>
                    </a:lnTo>
                    <a:lnTo>
                      <a:pt x="22" y="47"/>
                    </a:lnTo>
                    <a:lnTo>
                      <a:pt x="22" y="21"/>
                    </a:lnTo>
                    <a:lnTo>
                      <a:pt x="75" y="21"/>
                    </a:lnTo>
                    <a:lnTo>
                      <a:pt x="75" y="47"/>
                    </a:lnTo>
                    <a:lnTo>
                      <a:pt x="101" y="47"/>
                    </a:lnTo>
                    <a:lnTo>
                      <a:pt x="101" y="0"/>
                    </a:lnTo>
                    <a:lnTo>
                      <a:pt x="0" y="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1" name="Freeform 106"/>
              <p:cNvSpPr>
                <a:spLocks/>
              </p:cNvSpPr>
              <p:nvPr/>
            </p:nvSpPr>
            <p:spPr bwMode="auto">
              <a:xfrm>
                <a:off x="1439" y="1909"/>
                <a:ext cx="83" cy="38"/>
              </a:xfrm>
              <a:custGeom>
                <a:avLst/>
                <a:gdLst>
                  <a:gd name="T0" fmla="*/ 139 w 177"/>
                  <a:gd name="T1" fmla="*/ 0 h 80"/>
                  <a:gd name="T2" fmla="*/ 37 w 177"/>
                  <a:gd name="T3" fmla="*/ 0 h 80"/>
                  <a:gd name="T4" fmla="*/ 0 w 177"/>
                  <a:gd name="T5" fmla="*/ 37 h 80"/>
                  <a:gd name="T6" fmla="*/ 0 w 177"/>
                  <a:gd name="T7" fmla="*/ 80 h 80"/>
                  <a:gd name="T8" fmla="*/ 41 w 177"/>
                  <a:gd name="T9" fmla="*/ 80 h 80"/>
                  <a:gd name="T10" fmla="*/ 88 w 177"/>
                  <a:gd name="T11" fmla="*/ 33 h 80"/>
                  <a:gd name="T12" fmla="*/ 135 w 177"/>
                  <a:gd name="T13" fmla="*/ 80 h 80"/>
                  <a:gd name="T14" fmla="*/ 177 w 177"/>
                  <a:gd name="T15" fmla="*/ 80 h 80"/>
                  <a:gd name="T16" fmla="*/ 177 w 177"/>
                  <a:gd name="T17" fmla="*/ 37 h 80"/>
                  <a:gd name="T18" fmla="*/ 139 w 177"/>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80">
                    <a:moveTo>
                      <a:pt x="139" y="0"/>
                    </a:moveTo>
                    <a:cubicBezTo>
                      <a:pt x="37" y="0"/>
                      <a:pt x="37" y="0"/>
                      <a:pt x="37" y="0"/>
                    </a:cubicBezTo>
                    <a:cubicBezTo>
                      <a:pt x="17" y="0"/>
                      <a:pt x="0" y="17"/>
                      <a:pt x="0" y="37"/>
                    </a:cubicBezTo>
                    <a:cubicBezTo>
                      <a:pt x="0" y="80"/>
                      <a:pt x="0" y="80"/>
                      <a:pt x="0" y="80"/>
                    </a:cubicBezTo>
                    <a:cubicBezTo>
                      <a:pt x="41" y="80"/>
                      <a:pt x="41" y="80"/>
                      <a:pt x="41" y="80"/>
                    </a:cubicBezTo>
                    <a:cubicBezTo>
                      <a:pt x="41" y="54"/>
                      <a:pt x="62" y="33"/>
                      <a:pt x="88" y="33"/>
                    </a:cubicBezTo>
                    <a:cubicBezTo>
                      <a:pt x="114" y="33"/>
                      <a:pt x="135" y="54"/>
                      <a:pt x="135" y="80"/>
                    </a:cubicBezTo>
                    <a:cubicBezTo>
                      <a:pt x="177" y="80"/>
                      <a:pt x="177" y="80"/>
                      <a:pt x="177" y="80"/>
                    </a:cubicBezTo>
                    <a:cubicBezTo>
                      <a:pt x="177" y="37"/>
                      <a:pt x="177" y="37"/>
                      <a:pt x="177" y="37"/>
                    </a:cubicBezTo>
                    <a:cubicBezTo>
                      <a:pt x="177" y="17"/>
                      <a:pt x="160" y="0"/>
                      <a:pt x="139"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2" name="Oval 107"/>
              <p:cNvSpPr>
                <a:spLocks noChangeArrowheads="1"/>
              </p:cNvSpPr>
              <p:nvPr/>
            </p:nvSpPr>
            <p:spPr bwMode="auto">
              <a:xfrm>
                <a:off x="1462" y="1928"/>
                <a:ext cx="37" cy="3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23" name="Oval 108"/>
              <p:cNvSpPr>
                <a:spLocks noChangeArrowheads="1"/>
              </p:cNvSpPr>
              <p:nvPr/>
            </p:nvSpPr>
            <p:spPr bwMode="auto">
              <a:xfrm>
                <a:off x="1467" y="1933"/>
                <a:ext cx="27" cy="2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0" name="Oval 109"/>
              <p:cNvSpPr>
                <a:spLocks noChangeArrowheads="1"/>
              </p:cNvSpPr>
              <p:nvPr/>
            </p:nvSpPr>
            <p:spPr bwMode="auto">
              <a:xfrm>
                <a:off x="1471" y="1937"/>
                <a:ext cx="19" cy="1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1" name="Oval 110"/>
              <p:cNvSpPr>
                <a:spLocks noChangeArrowheads="1"/>
              </p:cNvSpPr>
              <p:nvPr/>
            </p:nvSpPr>
            <p:spPr bwMode="auto">
              <a:xfrm>
                <a:off x="1588" y="1928"/>
                <a:ext cx="37" cy="3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2" name="Oval 111"/>
              <p:cNvSpPr>
                <a:spLocks noChangeArrowheads="1"/>
              </p:cNvSpPr>
              <p:nvPr/>
            </p:nvSpPr>
            <p:spPr bwMode="auto">
              <a:xfrm>
                <a:off x="1593" y="1933"/>
                <a:ext cx="26" cy="2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3" name="Oval 112"/>
              <p:cNvSpPr>
                <a:spLocks noChangeArrowheads="1"/>
              </p:cNvSpPr>
              <p:nvPr/>
            </p:nvSpPr>
            <p:spPr bwMode="auto">
              <a:xfrm>
                <a:off x="1597" y="1937"/>
                <a:ext cx="19" cy="1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4" name="Rectangle 113"/>
              <p:cNvSpPr>
                <a:spLocks noChangeArrowheads="1"/>
              </p:cNvSpPr>
              <p:nvPr/>
            </p:nvSpPr>
            <p:spPr bwMode="auto">
              <a:xfrm>
                <a:off x="1432" y="1895"/>
                <a:ext cx="101" cy="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5" name="Rectangle 114"/>
              <p:cNvSpPr>
                <a:spLocks noChangeArrowheads="1"/>
              </p:cNvSpPr>
              <p:nvPr/>
            </p:nvSpPr>
            <p:spPr bwMode="auto">
              <a:xfrm>
                <a:off x="1549" y="1853"/>
                <a:ext cx="44" cy="39"/>
              </a:xfrm>
              <a:prstGeom prst="rect">
                <a:avLst/>
              </a:prstGeom>
              <a:solidFill>
                <a:srgbClr val="012B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6" name="Freeform 115"/>
              <p:cNvSpPr>
                <a:spLocks/>
              </p:cNvSpPr>
              <p:nvPr/>
            </p:nvSpPr>
            <p:spPr bwMode="auto">
              <a:xfrm>
                <a:off x="1537" y="1836"/>
                <a:ext cx="111" cy="111"/>
              </a:xfrm>
              <a:custGeom>
                <a:avLst/>
                <a:gdLst>
                  <a:gd name="T0" fmla="*/ 215 w 236"/>
                  <a:gd name="T1" fmla="*/ 155 h 235"/>
                  <a:gd name="T2" fmla="*/ 201 w 236"/>
                  <a:gd name="T3" fmla="*/ 155 h 235"/>
                  <a:gd name="T4" fmla="*/ 164 w 236"/>
                  <a:gd name="T5" fmla="*/ 119 h 235"/>
                  <a:gd name="T6" fmla="*/ 25 w 236"/>
                  <a:gd name="T7" fmla="*/ 119 h 235"/>
                  <a:gd name="T8" fmla="*/ 25 w 236"/>
                  <a:gd name="T9" fmla="*/ 37 h 235"/>
                  <a:gd name="T10" fmla="*/ 120 w 236"/>
                  <a:gd name="T11" fmla="*/ 37 h 235"/>
                  <a:gd name="T12" fmla="*/ 82 w 236"/>
                  <a:gd name="T13" fmla="*/ 0 h 235"/>
                  <a:gd name="T14" fmla="*/ 49 w 236"/>
                  <a:gd name="T15" fmla="*/ 0 h 235"/>
                  <a:gd name="T16" fmla="*/ 38 w 236"/>
                  <a:gd name="T17" fmla="*/ 0 h 235"/>
                  <a:gd name="T18" fmla="*/ 0 w 236"/>
                  <a:gd name="T19" fmla="*/ 0 h 235"/>
                  <a:gd name="T20" fmla="*/ 0 w 236"/>
                  <a:gd name="T21" fmla="*/ 235 h 235"/>
                  <a:gd name="T22" fmla="*/ 100 w 236"/>
                  <a:gd name="T23" fmla="*/ 235 h 235"/>
                  <a:gd name="T24" fmla="*/ 147 w 236"/>
                  <a:gd name="T25" fmla="*/ 188 h 235"/>
                  <a:gd name="T26" fmla="*/ 194 w 236"/>
                  <a:gd name="T27" fmla="*/ 235 h 235"/>
                  <a:gd name="T28" fmla="*/ 236 w 236"/>
                  <a:gd name="T29" fmla="*/ 235 h 235"/>
                  <a:gd name="T30" fmla="*/ 236 w 236"/>
                  <a:gd name="T31" fmla="*/ 182 h 235"/>
                  <a:gd name="T32" fmla="*/ 236 w 236"/>
                  <a:gd name="T33" fmla="*/ 176 h 235"/>
                  <a:gd name="T34" fmla="*/ 215 w 236"/>
                  <a:gd name="T35" fmla="*/ 1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35">
                    <a:moveTo>
                      <a:pt x="215" y="155"/>
                    </a:moveTo>
                    <a:cubicBezTo>
                      <a:pt x="201" y="155"/>
                      <a:pt x="201" y="155"/>
                      <a:pt x="201" y="155"/>
                    </a:cubicBezTo>
                    <a:cubicBezTo>
                      <a:pt x="200" y="135"/>
                      <a:pt x="184" y="119"/>
                      <a:pt x="164" y="119"/>
                    </a:cubicBezTo>
                    <a:cubicBezTo>
                      <a:pt x="25" y="119"/>
                      <a:pt x="25" y="119"/>
                      <a:pt x="25" y="119"/>
                    </a:cubicBezTo>
                    <a:cubicBezTo>
                      <a:pt x="25" y="37"/>
                      <a:pt x="25" y="37"/>
                      <a:pt x="25" y="37"/>
                    </a:cubicBezTo>
                    <a:cubicBezTo>
                      <a:pt x="120" y="37"/>
                      <a:pt x="120" y="37"/>
                      <a:pt x="120" y="37"/>
                    </a:cubicBezTo>
                    <a:cubicBezTo>
                      <a:pt x="120" y="16"/>
                      <a:pt x="103" y="0"/>
                      <a:pt x="82" y="0"/>
                    </a:cubicBezTo>
                    <a:cubicBezTo>
                      <a:pt x="49" y="0"/>
                      <a:pt x="49" y="0"/>
                      <a:pt x="49" y="0"/>
                    </a:cubicBezTo>
                    <a:cubicBezTo>
                      <a:pt x="38" y="0"/>
                      <a:pt x="38" y="0"/>
                      <a:pt x="38" y="0"/>
                    </a:cubicBezTo>
                    <a:cubicBezTo>
                      <a:pt x="0" y="0"/>
                      <a:pt x="0" y="0"/>
                      <a:pt x="0" y="0"/>
                    </a:cubicBezTo>
                    <a:cubicBezTo>
                      <a:pt x="0" y="235"/>
                      <a:pt x="0" y="235"/>
                      <a:pt x="0" y="235"/>
                    </a:cubicBezTo>
                    <a:cubicBezTo>
                      <a:pt x="100" y="235"/>
                      <a:pt x="100" y="235"/>
                      <a:pt x="100" y="235"/>
                    </a:cubicBezTo>
                    <a:cubicBezTo>
                      <a:pt x="100" y="209"/>
                      <a:pt x="121" y="188"/>
                      <a:pt x="147" y="188"/>
                    </a:cubicBezTo>
                    <a:cubicBezTo>
                      <a:pt x="173" y="188"/>
                      <a:pt x="194" y="209"/>
                      <a:pt x="194" y="235"/>
                    </a:cubicBezTo>
                    <a:cubicBezTo>
                      <a:pt x="236" y="235"/>
                      <a:pt x="236" y="235"/>
                      <a:pt x="236" y="235"/>
                    </a:cubicBezTo>
                    <a:cubicBezTo>
                      <a:pt x="236" y="182"/>
                      <a:pt x="236" y="182"/>
                      <a:pt x="236" y="182"/>
                    </a:cubicBezTo>
                    <a:cubicBezTo>
                      <a:pt x="236" y="176"/>
                      <a:pt x="236" y="176"/>
                      <a:pt x="236" y="176"/>
                    </a:cubicBezTo>
                    <a:cubicBezTo>
                      <a:pt x="236" y="164"/>
                      <a:pt x="227" y="155"/>
                      <a:pt x="215" y="155"/>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7" name="Rectangle 116"/>
              <p:cNvSpPr>
                <a:spLocks noChangeArrowheads="1"/>
              </p:cNvSpPr>
              <p:nvPr/>
            </p:nvSpPr>
            <p:spPr bwMode="auto">
              <a:xfrm>
                <a:off x="1425" y="1937"/>
                <a:ext cx="14" cy="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38" name="Rectangle 117"/>
              <p:cNvSpPr>
                <a:spLocks noChangeArrowheads="1"/>
              </p:cNvSpPr>
              <p:nvPr/>
            </p:nvSpPr>
            <p:spPr bwMode="auto">
              <a:xfrm>
                <a:off x="1641" y="1937"/>
                <a:ext cx="14" cy="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792" name="Group 104"/>
            <p:cNvGrpSpPr>
              <a:grpSpLocks noChangeAspect="1"/>
            </p:cNvGrpSpPr>
            <p:nvPr/>
          </p:nvGrpSpPr>
          <p:grpSpPr bwMode="auto">
            <a:xfrm>
              <a:off x="3051176" y="2709119"/>
              <a:ext cx="365125" cy="204788"/>
              <a:chOff x="1425" y="1836"/>
              <a:chExt cx="230" cy="129"/>
            </a:xfrm>
            <a:noFill/>
          </p:grpSpPr>
          <p:sp>
            <p:nvSpPr>
              <p:cNvPr id="794" name="Freeform 105"/>
              <p:cNvSpPr>
                <a:spLocks/>
              </p:cNvSpPr>
              <p:nvPr/>
            </p:nvSpPr>
            <p:spPr bwMode="auto">
              <a:xfrm>
                <a:off x="1432" y="1900"/>
                <a:ext cx="101" cy="47"/>
              </a:xfrm>
              <a:custGeom>
                <a:avLst/>
                <a:gdLst>
                  <a:gd name="T0" fmla="*/ 0 w 101"/>
                  <a:gd name="T1" fmla="*/ 0 h 47"/>
                  <a:gd name="T2" fmla="*/ 0 w 101"/>
                  <a:gd name="T3" fmla="*/ 47 h 47"/>
                  <a:gd name="T4" fmla="*/ 22 w 101"/>
                  <a:gd name="T5" fmla="*/ 47 h 47"/>
                  <a:gd name="T6" fmla="*/ 22 w 101"/>
                  <a:gd name="T7" fmla="*/ 21 h 47"/>
                  <a:gd name="T8" fmla="*/ 75 w 101"/>
                  <a:gd name="T9" fmla="*/ 21 h 47"/>
                  <a:gd name="T10" fmla="*/ 75 w 101"/>
                  <a:gd name="T11" fmla="*/ 47 h 47"/>
                  <a:gd name="T12" fmla="*/ 101 w 101"/>
                  <a:gd name="T13" fmla="*/ 47 h 47"/>
                  <a:gd name="T14" fmla="*/ 101 w 101"/>
                  <a:gd name="T15" fmla="*/ 0 h 47"/>
                  <a:gd name="T16" fmla="*/ 0 w 10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47">
                    <a:moveTo>
                      <a:pt x="0" y="0"/>
                    </a:moveTo>
                    <a:lnTo>
                      <a:pt x="0" y="47"/>
                    </a:lnTo>
                    <a:lnTo>
                      <a:pt x="22" y="47"/>
                    </a:lnTo>
                    <a:lnTo>
                      <a:pt x="22" y="21"/>
                    </a:lnTo>
                    <a:lnTo>
                      <a:pt x="75" y="21"/>
                    </a:lnTo>
                    <a:lnTo>
                      <a:pt x="75" y="47"/>
                    </a:lnTo>
                    <a:lnTo>
                      <a:pt x="101" y="47"/>
                    </a:lnTo>
                    <a:lnTo>
                      <a:pt x="101" y="0"/>
                    </a:lnTo>
                    <a:lnTo>
                      <a:pt x="0" y="0"/>
                    </a:lnTo>
                    <a:close/>
                  </a:path>
                </a:pathLst>
              </a:cu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5" name="Freeform 106"/>
              <p:cNvSpPr>
                <a:spLocks/>
              </p:cNvSpPr>
              <p:nvPr/>
            </p:nvSpPr>
            <p:spPr bwMode="auto">
              <a:xfrm>
                <a:off x="1439" y="1909"/>
                <a:ext cx="83" cy="38"/>
              </a:xfrm>
              <a:custGeom>
                <a:avLst/>
                <a:gdLst>
                  <a:gd name="T0" fmla="*/ 139 w 177"/>
                  <a:gd name="T1" fmla="*/ 0 h 80"/>
                  <a:gd name="T2" fmla="*/ 37 w 177"/>
                  <a:gd name="T3" fmla="*/ 0 h 80"/>
                  <a:gd name="T4" fmla="*/ 0 w 177"/>
                  <a:gd name="T5" fmla="*/ 37 h 80"/>
                  <a:gd name="T6" fmla="*/ 0 w 177"/>
                  <a:gd name="T7" fmla="*/ 80 h 80"/>
                  <a:gd name="T8" fmla="*/ 41 w 177"/>
                  <a:gd name="T9" fmla="*/ 80 h 80"/>
                  <a:gd name="T10" fmla="*/ 88 w 177"/>
                  <a:gd name="T11" fmla="*/ 33 h 80"/>
                  <a:gd name="T12" fmla="*/ 135 w 177"/>
                  <a:gd name="T13" fmla="*/ 80 h 80"/>
                  <a:gd name="T14" fmla="*/ 177 w 177"/>
                  <a:gd name="T15" fmla="*/ 80 h 80"/>
                  <a:gd name="T16" fmla="*/ 177 w 177"/>
                  <a:gd name="T17" fmla="*/ 37 h 80"/>
                  <a:gd name="T18" fmla="*/ 139 w 177"/>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80">
                    <a:moveTo>
                      <a:pt x="139" y="0"/>
                    </a:moveTo>
                    <a:cubicBezTo>
                      <a:pt x="37" y="0"/>
                      <a:pt x="37" y="0"/>
                      <a:pt x="37" y="0"/>
                    </a:cubicBezTo>
                    <a:cubicBezTo>
                      <a:pt x="17" y="0"/>
                      <a:pt x="0" y="17"/>
                      <a:pt x="0" y="37"/>
                    </a:cubicBezTo>
                    <a:cubicBezTo>
                      <a:pt x="0" y="80"/>
                      <a:pt x="0" y="80"/>
                      <a:pt x="0" y="80"/>
                    </a:cubicBezTo>
                    <a:cubicBezTo>
                      <a:pt x="41" y="80"/>
                      <a:pt x="41" y="80"/>
                      <a:pt x="41" y="80"/>
                    </a:cubicBezTo>
                    <a:cubicBezTo>
                      <a:pt x="41" y="54"/>
                      <a:pt x="62" y="33"/>
                      <a:pt x="88" y="33"/>
                    </a:cubicBezTo>
                    <a:cubicBezTo>
                      <a:pt x="114" y="33"/>
                      <a:pt x="135" y="54"/>
                      <a:pt x="135" y="80"/>
                    </a:cubicBezTo>
                    <a:cubicBezTo>
                      <a:pt x="177" y="80"/>
                      <a:pt x="177" y="80"/>
                      <a:pt x="177" y="80"/>
                    </a:cubicBezTo>
                    <a:cubicBezTo>
                      <a:pt x="177" y="37"/>
                      <a:pt x="177" y="37"/>
                      <a:pt x="177" y="37"/>
                    </a:cubicBezTo>
                    <a:cubicBezTo>
                      <a:pt x="177" y="17"/>
                      <a:pt x="160" y="0"/>
                      <a:pt x="139" y="0"/>
                    </a:cubicBezTo>
                    <a:close/>
                  </a:path>
                </a:pathLst>
              </a:cu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6" name="Oval 107"/>
              <p:cNvSpPr>
                <a:spLocks noChangeArrowheads="1"/>
              </p:cNvSpPr>
              <p:nvPr/>
            </p:nvSpPr>
            <p:spPr bwMode="auto">
              <a:xfrm>
                <a:off x="1462" y="1928"/>
                <a:ext cx="37" cy="37"/>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7" name="Oval 108"/>
              <p:cNvSpPr>
                <a:spLocks noChangeArrowheads="1"/>
              </p:cNvSpPr>
              <p:nvPr/>
            </p:nvSpPr>
            <p:spPr bwMode="auto">
              <a:xfrm>
                <a:off x="1467" y="1933"/>
                <a:ext cx="27" cy="27"/>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8" name="Oval 109"/>
              <p:cNvSpPr>
                <a:spLocks noChangeArrowheads="1"/>
              </p:cNvSpPr>
              <p:nvPr/>
            </p:nvSpPr>
            <p:spPr bwMode="auto">
              <a:xfrm>
                <a:off x="1471" y="1937"/>
                <a:ext cx="19" cy="19"/>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799" name="Oval 110"/>
              <p:cNvSpPr>
                <a:spLocks noChangeArrowheads="1"/>
              </p:cNvSpPr>
              <p:nvPr/>
            </p:nvSpPr>
            <p:spPr bwMode="auto">
              <a:xfrm>
                <a:off x="1588" y="1928"/>
                <a:ext cx="37" cy="37"/>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00" name="Oval 111"/>
              <p:cNvSpPr>
                <a:spLocks noChangeArrowheads="1"/>
              </p:cNvSpPr>
              <p:nvPr/>
            </p:nvSpPr>
            <p:spPr bwMode="auto">
              <a:xfrm>
                <a:off x="1593" y="1933"/>
                <a:ext cx="26" cy="27"/>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01" name="Oval 112"/>
              <p:cNvSpPr>
                <a:spLocks noChangeArrowheads="1"/>
              </p:cNvSpPr>
              <p:nvPr/>
            </p:nvSpPr>
            <p:spPr bwMode="auto">
              <a:xfrm>
                <a:off x="1597" y="1937"/>
                <a:ext cx="19" cy="19"/>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02" name="Rectangle 113"/>
              <p:cNvSpPr>
                <a:spLocks noChangeArrowheads="1"/>
              </p:cNvSpPr>
              <p:nvPr/>
            </p:nvSpPr>
            <p:spPr bwMode="auto">
              <a:xfrm>
                <a:off x="1432" y="1895"/>
                <a:ext cx="101" cy="5"/>
              </a:xfrm>
              <a:prstGeom prst="rect">
                <a:avLst/>
              </a:prstGeom>
              <a:grpFill/>
              <a:ln w="9525">
                <a:solidFill>
                  <a:schemeClr val="accent1">
                    <a:lumMod val="75000"/>
                  </a:schemeClr>
                </a:solidFill>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03" name="Rectangle 114"/>
              <p:cNvSpPr>
                <a:spLocks noChangeArrowheads="1"/>
              </p:cNvSpPr>
              <p:nvPr/>
            </p:nvSpPr>
            <p:spPr bwMode="auto">
              <a:xfrm>
                <a:off x="1549" y="1853"/>
                <a:ext cx="44" cy="39"/>
              </a:xfrm>
              <a:prstGeom prst="rect">
                <a:avLst/>
              </a:prstGeom>
              <a:grpFill/>
              <a:ln w="9525">
                <a:solidFill>
                  <a:schemeClr val="accent1">
                    <a:lumMod val="75000"/>
                  </a:schemeClr>
                </a:solidFill>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04" name="Freeform 115"/>
              <p:cNvSpPr>
                <a:spLocks/>
              </p:cNvSpPr>
              <p:nvPr/>
            </p:nvSpPr>
            <p:spPr bwMode="auto">
              <a:xfrm>
                <a:off x="1537" y="1836"/>
                <a:ext cx="111" cy="111"/>
              </a:xfrm>
              <a:custGeom>
                <a:avLst/>
                <a:gdLst>
                  <a:gd name="T0" fmla="*/ 215 w 236"/>
                  <a:gd name="T1" fmla="*/ 155 h 235"/>
                  <a:gd name="T2" fmla="*/ 201 w 236"/>
                  <a:gd name="T3" fmla="*/ 155 h 235"/>
                  <a:gd name="T4" fmla="*/ 164 w 236"/>
                  <a:gd name="T5" fmla="*/ 119 h 235"/>
                  <a:gd name="T6" fmla="*/ 25 w 236"/>
                  <a:gd name="T7" fmla="*/ 119 h 235"/>
                  <a:gd name="T8" fmla="*/ 25 w 236"/>
                  <a:gd name="T9" fmla="*/ 37 h 235"/>
                  <a:gd name="T10" fmla="*/ 120 w 236"/>
                  <a:gd name="T11" fmla="*/ 37 h 235"/>
                  <a:gd name="T12" fmla="*/ 82 w 236"/>
                  <a:gd name="T13" fmla="*/ 0 h 235"/>
                  <a:gd name="T14" fmla="*/ 49 w 236"/>
                  <a:gd name="T15" fmla="*/ 0 h 235"/>
                  <a:gd name="T16" fmla="*/ 38 w 236"/>
                  <a:gd name="T17" fmla="*/ 0 h 235"/>
                  <a:gd name="T18" fmla="*/ 0 w 236"/>
                  <a:gd name="T19" fmla="*/ 0 h 235"/>
                  <a:gd name="T20" fmla="*/ 0 w 236"/>
                  <a:gd name="T21" fmla="*/ 235 h 235"/>
                  <a:gd name="T22" fmla="*/ 100 w 236"/>
                  <a:gd name="T23" fmla="*/ 235 h 235"/>
                  <a:gd name="T24" fmla="*/ 147 w 236"/>
                  <a:gd name="T25" fmla="*/ 188 h 235"/>
                  <a:gd name="T26" fmla="*/ 194 w 236"/>
                  <a:gd name="T27" fmla="*/ 235 h 235"/>
                  <a:gd name="T28" fmla="*/ 236 w 236"/>
                  <a:gd name="T29" fmla="*/ 235 h 235"/>
                  <a:gd name="T30" fmla="*/ 236 w 236"/>
                  <a:gd name="T31" fmla="*/ 182 h 235"/>
                  <a:gd name="T32" fmla="*/ 236 w 236"/>
                  <a:gd name="T33" fmla="*/ 176 h 235"/>
                  <a:gd name="T34" fmla="*/ 215 w 236"/>
                  <a:gd name="T35" fmla="*/ 1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35">
                    <a:moveTo>
                      <a:pt x="215" y="155"/>
                    </a:moveTo>
                    <a:cubicBezTo>
                      <a:pt x="201" y="155"/>
                      <a:pt x="201" y="155"/>
                      <a:pt x="201" y="155"/>
                    </a:cubicBezTo>
                    <a:cubicBezTo>
                      <a:pt x="200" y="135"/>
                      <a:pt x="184" y="119"/>
                      <a:pt x="164" y="119"/>
                    </a:cubicBezTo>
                    <a:cubicBezTo>
                      <a:pt x="25" y="119"/>
                      <a:pt x="25" y="119"/>
                      <a:pt x="25" y="119"/>
                    </a:cubicBezTo>
                    <a:cubicBezTo>
                      <a:pt x="25" y="37"/>
                      <a:pt x="25" y="37"/>
                      <a:pt x="25" y="37"/>
                    </a:cubicBezTo>
                    <a:cubicBezTo>
                      <a:pt x="120" y="37"/>
                      <a:pt x="120" y="37"/>
                      <a:pt x="120" y="37"/>
                    </a:cubicBezTo>
                    <a:cubicBezTo>
                      <a:pt x="120" y="16"/>
                      <a:pt x="103" y="0"/>
                      <a:pt x="82" y="0"/>
                    </a:cubicBezTo>
                    <a:cubicBezTo>
                      <a:pt x="49" y="0"/>
                      <a:pt x="49" y="0"/>
                      <a:pt x="49" y="0"/>
                    </a:cubicBezTo>
                    <a:cubicBezTo>
                      <a:pt x="38" y="0"/>
                      <a:pt x="38" y="0"/>
                      <a:pt x="38" y="0"/>
                    </a:cubicBezTo>
                    <a:cubicBezTo>
                      <a:pt x="0" y="0"/>
                      <a:pt x="0" y="0"/>
                      <a:pt x="0" y="0"/>
                    </a:cubicBezTo>
                    <a:cubicBezTo>
                      <a:pt x="0" y="235"/>
                      <a:pt x="0" y="235"/>
                      <a:pt x="0" y="235"/>
                    </a:cubicBezTo>
                    <a:cubicBezTo>
                      <a:pt x="100" y="235"/>
                      <a:pt x="100" y="235"/>
                      <a:pt x="100" y="235"/>
                    </a:cubicBezTo>
                    <a:cubicBezTo>
                      <a:pt x="100" y="209"/>
                      <a:pt x="121" y="188"/>
                      <a:pt x="147" y="188"/>
                    </a:cubicBezTo>
                    <a:cubicBezTo>
                      <a:pt x="173" y="188"/>
                      <a:pt x="194" y="209"/>
                      <a:pt x="194" y="235"/>
                    </a:cubicBezTo>
                    <a:cubicBezTo>
                      <a:pt x="236" y="235"/>
                      <a:pt x="236" y="235"/>
                      <a:pt x="236" y="235"/>
                    </a:cubicBezTo>
                    <a:cubicBezTo>
                      <a:pt x="236" y="182"/>
                      <a:pt x="236" y="182"/>
                      <a:pt x="236" y="182"/>
                    </a:cubicBezTo>
                    <a:cubicBezTo>
                      <a:pt x="236" y="176"/>
                      <a:pt x="236" y="176"/>
                      <a:pt x="236" y="176"/>
                    </a:cubicBezTo>
                    <a:cubicBezTo>
                      <a:pt x="236" y="164"/>
                      <a:pt x="227" y="155"/>
                      <a:pt x="215" y="155"/>
                    </a:cubicBezTo>
                    <a:close/>
                  </a:path>
                </a:pathLst>
              </a:cu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05" name="Rectangle 116"/>
              <p:cNvSpPr>
                <a:spLocks noChangeArrowheads="1"/>
              </p:cNvSpPr>
              <p:nvPr/>
            </p:nvSpPr>
            <p:spPr bwMode="auto">
              <a:xfrm>
                <a:off x="1425" y="1937"/>
                <a:ext cx="14" cy="10"/>
              </a:xfrm>
              <a:prstGeom prst="rect">
                <a:avLst/>
              </a:prstGeom>
              <a:grpFill/>
              <a:ln w="9525">
                <a:solidFill>
                  <a:schemeClr val="accent1">
                    <a:lumMod val="75000"/>
                  </a:schemeClr>
                </a:solidFill>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06" name="Rectangle 117"/>
              <p:cNvSpPr>
                <a:spLocks noChangeArrowheads="1"/>
              </p:cNvSpPr>
              <p:nvPr/>
            </p:nvSpPr>
            <p:spPr bwMode="auto">
              <a:xfrm>
                <a:off x="1641" y="1937"/>
                <a:ext cx="14" cy="10"/>
              </a:xfrm>
              <a:prstGeom prst="rect">
                <a:avLst/>
              </a:prstGeom>
              <a:grpFill/>
              <a:ln w="9525">
                <a:solidFill>
                  <a:schemeClr val="accent1">
                    <a:lumMod val="75000"/>
                  </a:schemeClr>
                </a:solidFill>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sp>
        <p:nvSpPr>
          <p:cNvPr id="19" name="TextBox 18"/>
          <p:cNvSpPr txBox="1"/>
          <p:nvPr/>
        </p:nvSpPr>
        <p:spPr>
          <a:xfrm>
            <a:off x="810780" y="5957729"/>
            <a:ext cx="10861996" cy="5340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dirty="0">
                <a:solidFill>
                  <a:srgbClr val="FFFFFF"/>
                </a:solidFill>
                <a:latin typeface="Segoe UI Semilight"/>
              </a:rPr>
              <a:t>Receive a prorated refund based on unused amount which applies fully to new purchase price</a:t>
            </a:r>
          </a:p>
        </p:txBody>
      </p:sp>
      <p:grpSp>
        <p:nvGrpSpPr>
          <p:cNvPr id="538" name="Group 537">
            <a:extLst>
              <a:ext uri="{FF2B5EF4-FFF2-40B4-BE49-F238E27FC236}">
                <a16:creationId xmlns:a16="http://schemas.microsoft.com/office/drawing/2014/main" id="{6ECCBB8C-7403-4B6A-A70D-800C42991937}"/>
              </a:ext>
            </a:extLst>
          </p:cNvPr>
          <p:cNvGrpSpPr/>
          <p:nvPr/>
        </p:nvGrpSpPr>
        <p:grpSpPr>
          <a:xfrm>
            <a:off x="11026336" y="291512"/>
            <a:ext cx="896425" cy="896425"/>
            <a:chOff x="5227637" y="3497262"/>
            <a:chExt cx="1828800" cy="1828800"/>
          </a:xfrm>
        </p:grpSpPr>
        <p:sp>
          <p:nvSpPr>
            <p:cNvPr id="539" name="Oval 538">
              <a:extLst>
                <a:ext uri="{FF2B5EF4-FFF2-40B4-BE49-F238E27FC236}">
                  <a16:creationId xmlns:a16="http://schemas.microsoft.com/office/drawing/2014/main" id="{8BBC13BD-07E1-4F9B-87C0-63C61C117972}"/>
                </a:ext>
              </a:extLst>
            </p:cNvPr>
            <p:cNvSpPr/>
            <p:nvPr/>
          </p:nvSpPr>
          <p:spPr bwMode="auto">
            <a:xfrm>
              <a:off x="5227637" y="3497262"/>
              <a:ext cx="1828800" cy="1828800"/>
            </a:xfrm>
            <a:prstGeom prst="ellipse">
              <a:avLst/>
            </a:prstGeom>
            <a:solidFill>
              <a:srgbClr val="0078D7"/>
            </a:solidFill>
            <a:ln w="571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0" name="Freeform 58">
              <a:extLst>
                <a:ext uri="{FF2B5EF4-FFF2-40B4-BE49-F238E27FC236}">
                  <a16:creationId xmlns:a16="http://schemas.microsoft.com/office/drawing/2014/main" id="{AC01587D-0513-4EC7-AB02-AC2844498CF9}"/>
                </a:ext>
              </a:extLst>
            </p:cNvPr>
            <p:cNvSpPr>
              <a:spLocks noEditPoints="1"/>
            </p:cNvSpPr>
            <p:nvPr/>
          </p:nvSpPr>
          <p:spPr bwMode="auto">
            <a:xfrm>
              <a:off x="5737635" y="3978104"/>
              <a:ext cx="808805" cy="86711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grpSp>
    </p:spTree>
    <p:extLst>
      <p:ext uri="{BB962C8B-B14F-4D97-AF65-F5344CB8AC3E}">
        <p14:creationId xmlns:p14="http://schemas.microsoft.com/office/powerpoint/2010/main" val="47776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animEffect transition="in" filter="fade">
                                      <p:cBhvr>
                                        <p:cTn id="15" dur="500"/>
                                        <p:tgtEl>
                                          <p:spTgt spid="387"/>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p:cNvSpPr/>
          <p:nvPr/>
        </p:nvSpPr>
        <p:spPr bwMode="auto">
          <a:xfrm>
            <a:off x="717451" y="1509685"/>
            <a:ext cx="10955325" cy="4419374"/>
          </a:xfrm>
          <a:prstGeom prst="rect">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7" name="Group 6"/>
          <p:cNvGrpSpPr/>
          <p:nvPr/>
        </p:nvGrpSpPr>
        <p:grpSpPr>
          <a:xfrm>
            <a:off x="269241" y="1508221"/>
            <a:ext cx="11403535" cy="4416971"/>
            <a:chOff x="274636" y="1220466"/>
            <a:chExt cx="11632200" cy="2743201"/>
          </a:xfrm>
        </p:grpSpPr>
        <p:sp>
          <p:nvSpPr>
            <p:cNvPr id="959" name="Rectangle 958"/>
            <p:cNvSpPr/>
            <p:nvPr/>
          </p:nvSpPr>
          <p:spPr bwMode="auto">
            <a:xfrm>
              <a:off x="274636" y="1220466"/>
              <a:ext cx="533400" cy="27432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79285" tIns="143428" rIns="179285" bIns="143428" numCol="1" spcCol="0" rtlCol="0" fromWordArt="0" anchor="ctr" anchorCtr="1"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latin typeface="Segoe UI Semilight"/>
                  <a:ea typeface="Segoe UI" pitchFamily="34" charset="0"/>
                  <a:cs typeface="Segoe UI" pitchFamily="34" charset="0"/>
                </a:rPr>
                <a:t>CANCEL</a:t>
              </a:r>
            </a:p>
          </p:txBody>
        </p:sp>
        <p:sp>
          <p:nvSpPr>
            <p:cNvPr id="1086" name="TextBox 1085"/>
            <p:cNvSpPr txBox="1"/>
            <p:nvPr/>
          </p:nvSpPr>
          <p:spPr>
            <a:xfrm>
              <a:off x="784355" y="1227597"/>
              <a:ext cx="11122481" cy="348545"/>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961" dirty="0">
                  <a:solidFill>
                    <a:srgbClr val="FFFFFF"/>
                  </a:solidFill>
                  <a:latin typeface="Segoe UI Semilight"/>
                </a:rPr>
                <a:t>Cancel at any time if you find you no longer need the compute capacity you purchased …</a:t>
              </a:r>
            </a:p>
          </p:txBody>
        </p:sp>
      </p:grpSp>
      <p:grpSp>
        <p:nvGrpSpPr>
          <p:cNvPr id="816" name="Group 815"/>
          <p:cNvGrpSpPr>
            <a:grpSpLocks noChangeAspect="1"/>
          </p:cNvGrpSpPr>
          <p:nvPr/>
        </p:nvGrpSpPr>
        <p:grpSpPr bwMode="auto">
          <a:xfrm>
            <a:off x="6571309" y="2656776"/>
            <a:ext cx="5384081" cy="3012617"/>
            <a:chOff x="2601" y="2499"/>
            <a:chExt cx="2704" cy="1513"/>
          </a:xfrm>
        </p:grpSpPr>
        <p:sp>
          <p:nvSpPr>
            <p:cNvPr id="848" name="AutoShape 3"/>
            <p:cNvSpPr>
              <a:spLocks noChangeAspect="1" noChangeArrowheads="1" noTextEdit="1"/>
            </p:cNvSpPr>
            <p:nvPr/>
          </p:nvSpPr>
          <p:spPr bwMode="auto">
            <a:xfrm>
              <a:off x="2601" y="2499"/>
              <a:ext cx="2704"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9" name="Rectangle 6"/>
            <p:cNvSpPr>
              <a:spLocks noChangeArrowheads="1"/>
            </p:cNvSpPr>
            <p:nvPr/>
          </p:nvSpPr>
          <p:spPr bwMode="auto">
            <a:xfrm>
              <a:off x="2602" y="2500"/>
              <a:ext cx="2702"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0" name="Rectangle 8"/>
            <p:cNvSpPr>
              <a:spLocks noChangeArrowheads="1"/>
            </p:cNvSpPr>
            <p:nvPr/>
          </p:nvSpPr>
          <p:spPr bwMode="auto">
            <a:xfrm>
              <a:off x="2939" y="2500"/>
              <a:ext cx="2027"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1" name="Freeform 16"/>
            <p:cNvSpPr>
              <a:spLocks/>
            </p:cNvSpPr>
            <p:nvPr/>
          </p:nvSpPr>
          <p:spPr bwMode="auto">
            <a:xfrm>
              <a:off x="2909" y="3167"/>
              <a:ext cx="423" cy="11"/>
            </a:xfrm>
            <a:custGeom>
              <a:avLst/>
              <a:gdLst>
                <a:gd name="T0" fmla="*/ 0 w 423"/>
                <a:gd name="T1" fmla="*/ 11 h 11"/>
                <a:gd name="T2" fmla="*/ 423 w 423"/>
                <a:gd name="T3" fmla="*/ 11 h 11"/>
                <a:gd name="T4" fmla="*/ 423 w 423"/>
                <a:gd name="T5" fmla="*/ 0 h 11"/>
                <a:gd name="T6" fmla="*/ 0 w 423"/>
                <a:gd name="T7" fmla="*/ 0 h 11"/>
              </a:gdLst>
              <a:ahLst/>
              <a:cxnLst>
                <a:cxn ang="0">
                  <a:pos x="T0" y="T1"/>
                </a:cxn>
                <a:cxn ang="0">
                  <a:pos x="T2" y="T3"/>
                </a:cxn>
                <a:cxn ang="0">
                  <a:pos x="T4" y="T5"/>
                </a:cxn>
                <a:cxn ang="0">
                  <a:pos x="T6" y="T7"/>
                </a:cxn>
              </a:cxnLst>
              <a:rect l="0" t="0" r="r" b="b"/>
              <a:pathLst>
                <a:path w="423" h="11">
                  <a:moveTo>
                    <a:pt x="0" y="11"/>
                  </a:moveTo>
                  <a:lnTo>
                    <a:pt x="423" y="11"/>
                  </a:lnTo>
                  <a:lnTo>
                    <a:pt x="42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2" name="Freeform 24"/>
            <p:cNvSpPr>
              <a:spLocks/>
            </p:cNvSpPr>
            <p:nvPr/>
          </p:nvSpPr>
          <p:spPr bwMode="auto">
            <a:xfrm>
              <a:off x="2603" y="3276"/>
              <a:ext cx="212" cy="11"/>
            </a:xfrm>
            <a:custGeom>
              <a:avLst/>
              <a:gdLst>
                <a:gd name="T0" fmla="*/ 0 w 212"/>
                <a:gd name="T1" fmla="*/ 11 h 11"/>
                <a:gd name="T2" fmla="*/ 212 w 212"/>
                <a:gd name="T3" fmla="*/ 11 h 11"/>
                <a:gd name="T4" fmla="*/ 212 w 212"/>
                <a:gd name="T5" fmla="*/ 0 h 11"/>
                <a:gd name="T6" fmla="*/ 0 w 212"/>
                <a:gd name="T7" fmla="*/ 0 h 11"/>
              </a:gdLst>
              <a:ahLst/>
              <a:cxnLst>
                <a:cxn ang="0">
                  <a:pos x="T0" y="T1"/>
                </a:cxn>
                <a:cxn ang="0">
                  <a:pos x="T2" y="T3"/>
                </a:cxn>
                <a:cxn ang="0">
                  <a:pos x="T4" y="T5"/>
                </a:cxn>
                <a:cxn ang="0">
                  <a:pos x="T6" y="T7"/>
                </a:cxn>
              </a:cxnLst>
              <a:rect l="0" t="0" r="r" b="b"/>
              <a:pathLst>
                <a:path w="212" h="11">
                  <a:moveTo>
                    <a:pt x="0" y="11"/>
                  </a:moveTo>
                  <a:lnTo>
                    <a:pt x="212" y="11"/>
                  </a:lnTo>
                  <a:lnTo>
                    <a:pt x="21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3" name="Freeform 30"/>
            <p:cNvSpPr>
              <a:spLocks/>
            </p:cNvSpPr>
            <p:nvPr/>
          </p:nvSpPr>
          <p:spPr bwMode="auto">
            <a:xfrm>
              <a:off x="3699" y="3679"/>
              <a:ext cx="793" cy="33"/>
            </a:xfrm>
            <a:custGeom>
              <a:avLst/>
              <a:gdLst>
                <a:gd name="T0" fmla="*/ 1225 w 1252"/>
                <a:gd name="T1" fmla="*/ 53 h 53"/>
                <a:gd name="T2" fmla="*/ 27 w 1252"/>
                <a:gd name="T3" fmla="*/ 53 h 53"/>
                <a:gd name="T4" fmla="*/ 0 w 1252"/>
                <a:gd name="T5" fmla="*/ 26 h 53"/>
                <a:gd name="T6" fmla="*/ 27 w 1252"/>
                <a:gd name="T7" fmla="*/ 0 h 53"/>
                <a:gd name="T8" fmla="*/ 1225 w 1252"/>
                <a:gd name="T9" fmla="*/ 0 h 53"/>
                <a:gd name="T10" fmla="*/ 1252 w 1252"/>
                <a:gd name="T11" fmla="*/ 26 h 53"/>
                <a:gd name="T12" fmla="*/ 1225 w 125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52" h="53">
                  <a:moveTo>
                    <a:pt x="1225" y="53"/>
                  </a:moveTo>
                  <a:cubicBezTo>
                    <a:pt x="27" y="53"/>
                    <a:pt x="27" y="53"/>
                    <a:pt x="27" y="53"/>
                  </a:cubicBezTo>
                  <a:cubicBezTo>
                    <a:pt x="12" y="53"/>
                    <a:pt x="0" y="41"/>
                    <a:pt x="0" y="26"/>
                  </a:cubicBezTo>
                  <a:cubicBezTo>
                    <a:pt x="0" y="12"/>
                    <a:pt x="12" y="0"/>
                    <a:pt x="27" y="0"/>
                  </a:cubicBezTo>
                  <a:cubicBezTo>
                    <a:pt x="1225" y="0"/>
                    <a:pt x="1225" y="0"/>
                    <a:pt x="1225" y="0"/>
                  </a:cubicBezTo>
                  <a:cubicBezTo>
                    <a:pt x="1240" y="0"/>
                    <a:pt x="1252" y="12"/>
                    <a:pt x="1252" y="26"/>
                  </a:cubicBezTo>
                  <a:cubicBezTo>
                    <a:pt x="1252" y="41"/>
                    <a:pt x="1240" y="53"/>
                    <a:pt x="1225" y="53"/>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4" name="Freeform 31"/>
            <p:cNvSpPr>
              <a:spLocks/>
            </p:cNvSpPr>
            <p:nvPr/>
          </p:nvSpPr>
          <p:spPr bwMode="auto">
            <a:xfrm>
              <a:off x="3943" y="3746"/>
              <a:ext cx="408" cy="33"/>
            </a:xfrm>
            <a:custGeom>
              <a:avLst/>
              <a:gdLst>
                <a:gd name="T0" fmla="*/ 618 w 644"/>
                <a:gd name="T1" fmla="*/ 53 h 53"/>
                <a:gd name="T2" fmla="*/ 26 w 644"/>
                <a:gd name="T3" fmla="*/ 53 h 53"/>
                <a:gd name="T4" fmla="*/ 0 w 644"/>
                <a:gd name="T5" fmla="*/ 26 h 53"/>
                <a:gd name="T6" fmla="*/ 26 w 644"/>
                <a:gd name="T7" fmla="*/ 0 h 53"/>
                <a:gd name="T8" fmla="*/ 618 w 644"/>
                <a:gd name="T9" fmla="*/ 0 h 53"/>
                <a:gd name="T10" fmla="*/ 644 w 644"/>
                <a:gd name="T11" fmla="*/ 26 h 53"/>
                <a:gd name="T12" fmla="*/ 618 w 64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644" h="53">
                  <a:moveTo>
                    <a:pt x="618" y="53"/>
                  </a:moveTo>
                  <a:cubicBezTo>
                    <a:pt x="26" y="53"/>
                    <a:pt x="26" y="53"/>
                    <a:pt x="26" y="53"/>
                  </a:cubicBezTo>
                  <a:cubicBezTo>
                    <a:pt x="12" y="53"/>
                    <a:pt x="0" y="41"/>
                    <a:pt x="0" y="26"/>
                  </a:cubicBezTo>
                  <a:cubicBezTo>
                    <a:pt x="0" y="12"/>
                    <a:pt x="12" y="0"/>
                    <a:pt x="26" y="0"/>
                  </a:cubicBezTo>
                  <a:cubicBezTo>
                    <a:pt x="618" y="0"/>
                    <a:pt x="618" y="0"/>
                    <a:pt x="618" y="0"/>
                  </a:cubicBezTo>
                  <a:cubicBezTo>
                    <a:pt x="632" y="0"/>
                    <a:pt x="644" y="12"/>
                    <a:pt x="644" y="26"/>
                  </a:cubicBezTo>
                  <a:cubicBezTo>
                    <a:pt x="644" y="41"/>
                    <a:pt x="632" y="53"/>
                    <a:pt x="618" y="53"/>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5" name="Oval 41"/>
            <p:cNvSpPr>
              <a:spLocks noChangeArrowheads="1"/>
            </p:cNvSpPr>
            <p:nvPr/>
          </p:nvSpPr>
          <p:spPr bwMode="auto">
            <a:xfrm>
              <a:off x="4423" y="2873"/>
              <a:ext cx="6" cy="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9" name="Freeform 74"/>
            <p:cNvSpPr>
              <a:spLocks/>
            </p:cNvSpPr>
            <p:nvPr/>
          </p:nvSpPr>
          <p:spPr bwMode="auto">
            <a:xfrm>
              <a:off x="3496" y="3464"/>
              <a:ext cx="139" cy="0"/>
            </a:xfrm>
            <a:custGeom>
              <a:avLst/>
              <a:gdLst>
                <a:gd name="T0" fmla="*/ 0 w 139"/>
                <a:gd name="T1" fmla="*/ 139 w 139"/>
                <a:gd name="T2" fmla="*/ 0 w 139"/>
              </a:gdLst>
              <a:ahLst/>
              <a:cxnLst>
                <a:cxn ang="0">
                  <a:pos x="T0" y="0"/>
                </a:cxn>
                <a:cxn ang="0">
                  <a:pos x="T1" y="0"/>
                </a:cxn>
                <a:cxn ang="0">
                  <a:pos x="T2" y="0"/>
                </a:cxn>
              </a:cxnLst>
              <a:rect l="0" t="0" r="r" b="b"/>
              <a:pathLst>
                <a:path w="139">
                  <a:moveTo>
                    <a:pt x="0" y="0"/>
                  </a:moveTo>
                  <a:lnTo>
                    <a:pt x="139" y="0"/>
                  </a:ln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0" name="Oval 89"/>
            <p:cNvSpPr>
              <a:spLocks noChangeArrowheads="1"/>
            </p:cNvSpPr>
            <p:nvPr/>
          </p:nvSpPr>
          <p:spPr bwMode="auto">
            <a:xfrm>
              <a:off x="4102" y="3348"/>
              <a:ext cx="8"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1" name="Oval 90"/>
            <p:cNvSpPr>
              <a:spLocks noChangeArrowheads="1"/>
            </p:cNvSpPr>
            <p:nvPr/>
          </p:nvSpPr>
          <p:spPr bwMode="auto">
            <a:xfrm>
              <a:off x="4102" y="3357"/>
              <a:ext cx="7" cy="8"/>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2" name="Oval 91"/>
            <p:cNvSpPr>
              <a:spLocks noChangeArrowheads="1"/>
            </p:cNvSpPr>
            <p:nvPr/>
          </p:nvSpPr>
          <p:spPr bwMode="auto">
            <a:xfrm>
              <a:off x="4100" y="3364"/>
              <a:ext cx="7"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3" name="Oval 92"/>
            <p:cNvSpPr>
              <a:spLocks noChangeArrowheads="1"/>
            </p:cNvSpPr>
            <p:nvPr/>
          </p:nvSpPr>
          <p:spPr bwMode="auto">
            <a:xfrm>
              <a:off x="4097" y="3371"/>
              <a:ext cx="7"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4" name="Freeform 93"/>
            <p:cNvSpPr>
              <a:spLocks/>
            </p:cNvSpPr>
            <p:nvPr/>
          </p:nvSpPr>
          <p:spPr bwMode="auto">
            <a:xfrm>
              <a:off x="4051" y="3341"/>
              <a:ext cx="23" cy="5"/>
            </a:xfrm>
            <a:custGeom>
              <a:avLst/>
              <a:gdLst>
                <a:gd name="T0" fmla="*/ 0 w 35"/>
                <a:gd name="T1" fmla="*/ 3 h 8"/>
                <a:gd name="T2" fmla="*/ 35 w 35"/>
                <a:gd name="T3" fmla="*/ 3 h 8"/>
                <a:gd name="T4" fmla="*/ 35 w 35"/>
                <a:gd name="T5" fmla="*/ 8 h 8"/>
                <a:gd name="T6" fmla="*/ 0 w 35"/>
                <a:gd name="T7" fmla="*/ 3 h 8"/>
              </a:gdLst>
              <a:ahLst/>
              <a:cxnLst>
                <a:cxn ang="0">
                  <a:pos x="T0" y="T1"/>
                </a:cxn>
                <a:cxn ang="0">
                  <a:pos x="T2" y="T3"/>
                </a:cxn>
                <a:cxn ang="0">
                  <a:pos x="T4" y="T5"/>
                </a:cxn>
                <a:cxn ang="0">
                  <a:pos x="T6" y="T7"/>
                </a:cxn>
              </a:cxnLst>
              <a:rect l="0" t="0" r="r" b="b"/>
              <a:pathLst>
                <a:path w="35" h="8">
                  <a:moveTo>
                    <a:pt x="0" y="3"/>
                  </a:moveTo>
                  <a:cubicBezTo>
                    <a:pt x="0" y="3"/>
                    <a:pt x="28" y="0"/>
                    <a:pt x="35" y="3"/>
                  </a:cubicBezTo>
                  <a:cubicBezTo>
                    <a:pt x="34" y="7"/>
                    <a:pt x="35" y="8"/>
                    <a:pt x="35" y="8"/>
                  </a:cubicBezTo>
                  <a:cubicBezTo>
                    <a:pt x="0" y="3"/>
                    <a:pt x="0" y="3"/>
                    <a:pt x="0" y="3"/>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5" name="Freeform 94"/>
            <p:cNvSpPr>
              <a:spLocks/>
            </p:cNvSpPr>
            <p:nvPr/>
          </p:nvSpPr>
          <p:spPr bwMode="auto">
            <a:xfrm>
              <a:off x="4046" y="3355"/>
              <a:ext cx="38" cy="25"/>
            </a:xfrm>
            <a:custGeom>
              <a:avLst/>
              <a:gdLst>
                <a:gd name="T0" fmla="*/ 47 w 60"/>
                <a:gd name="T1" fmla="*/ 23 h 39"/>
                <a:gd name="T2" fmla="*/ 60 w 60"/>
                <a:gd name="T3" fmla="*/ 10 h 39"/>
                <a:gd name="T4" fmla="*/ 59 w 60"/>
                <a:gd name="T5" fmla="*/ 7 h 39"/>
                <a:gd name="T6" fmla="*/ 59 w 60"/>
                <a:gd name="T7" fmla="*/ 6 h 39"/>
                <a:gd name="T8" fmla="*/ 47 w 60"/>
                <a:gd name="T9" fmla="*/ 2 h 39"/>
                <a:gd name="T10" fmla="*/ 11 w 60"/>
                <a:gd name="T11" fmla="*/ 5 h 39"/>
                <a:gd name="T12" fmla="*/ 6 w 60"/>
                <a:gd name="T13" fmla="*/ 0 h 39"/>
                <a:gd name="T14" fmla="*/ 0 w 60"/>
                <a:gd name="T15" fmla="*/ 21 h 39"/>
                <a:gd name="T16" fmla="*/ 52 w 60"/>
                <a:gd name="T17" fmla="*/ 30 h 39"/>
                <a:gd name="T18" fmla="*/ 47 w 60"/>
                <a:gd name="T19"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9">
                  <a:moveTo>
                    <a:pt x="47" y="23"/>
                  </a:moveTo>
                  <a:cubicBezTo>
                    <a:pt x="60" y="10"/>
                    <a:pt x="60" y="10"/>
                    <a:pt x="60" y="10"/>
                  </a:cubicBezTo>
                  <a:cubicBezTo>
                    <a:pt x="59" y="7"/>
                    <a:pt x="59" y="7"/>
                    <a:pt x="59" y="7"/>
                  </a:cubicBezTo>
                  <a:cubicBezTo>
                    <a:pt x="59" y="6"/>
                    <a:pt x="59" y="6"/>
                    <a:pt x="59" y="6"/>
                  </a:cubicBezTo>
                  <a:cubicBezTo>
                    <a:pt x="54" y="4"/>
                    <a:pt x="49" y="2"/>
                    <a:pt x="47" y="2"/>
                  </a:cubicBezTo>
                  <a:cubicBezTo>
                    <a:pt x="45" y="3"/>
                    <a:pt x="28" y="20"/>
                    <a:pt x="11" y="5"/>
                  </a:cubicBezTo>
                  <a:cubicBezTo>
                    <a:pt x="8" y="3"/>
                    <a:pt x="7" y="2"/>
                    <a:pt x="6" y="0"/>
                  </a:cubicBezTo>
                  <a:cubicBezTo>
                    <a:pt x="0" y="21"/>
                    <a:pt x="0" y="21"/>
                    <a:pt x="0" y="21"/>
                  </a:cubicBezTo>
                  <a:cubicBezTo>
                    <a:pt x="9" y="39"/>
                    <a:pt x="52" y="30"/>
                    <a:pt x="52" y="30"/>
                  </a:cubicBezTo>
                  <a:lnTo>
                    <a:pt x="47" y="23"/>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6" name="Freeform 95"/>
            <p:cNvSpPr>
              <a:spLocks/>
            </p:cNvSpPr>
            <p:nvPr/>
          </p:nvSpPr>
          <p:spPr bwMode="auto">
            <a:xfrm>
              <a:off x="4083" y="3315"/>
              <a:ext cx="26" cy="86"/>
            </a:xfrm>
            <a:custGeom>
              <a:avLst/>
              <a:gdLst>
                <a:gd name="T0" fmla="*/ 0 w 26"/>
                <a:gd name="T1" fmla="*/ 86 h 86"/>
                <a:gd name="T2" fmla="*/ 19 w 26"/>
                <a:gd name="T3" fmla="*/ 82 h 86"/>
                <a:gd name="T4" fmla="*/ 26 w 26"/>
                <a:gd name="T5" fmla="*/ 0 h 86"/>
                <a:gd name="T6" fmla="*/ 8 w 26"/>
                <a:gd name="T7" fmla="*/ 4 h 86"/>
                <a:gd name="T8" fmla="*/ 0 w 26"/>
                <a:gd name="T9" fmla="*/ 86 h 86"/>
              </a:gdLst>
              <a:ahLst/>
              <a:cxnLst>
                <a:cxn ang="0">
                  <a:pos x="T0" y="T1"/>
                </a:cxn>
                <a:cxn ang="0">
                  <a:pos x="T2" y="T3"/>
                </a:cxn>
                <a:cxn ang="0">
                  <a:pos x="T4" y="T5"/>
                </a:cxn>
                <a:cxn ang="0">
                  <a:pos x="T6" y="T7"/>
                </a:cxn>
                <a:cxn ang="0">
                  <a:pos x="T8" y="T9"/>
                </a:cxn>
              </a:cxnLst>
              <a:rect l="0" t="0" r="r" b="b"/>
              <a:pathLst>
                <a:path w="26" h="86">
                  <a:moveTo>
                    <a:pt x="0" y="86"/>
                  </a:moveTo>
                  <a:lnTo>
                    <a:pt x="19" y="82"/>
                  </a:lnTo>
                  <a:lnTo>
                    <a:pt x="26" y="0"/>
                  </a:lnTo>
                  <a:lnTo>
                    <a:pt x="8" y="4"/>
                  </a:lnTo>
                  <a:lnTo>
                    <a:pt x="0" y="86"/>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7" name="Freeform 96"/>
            <p:cNvSpPr>
              <a:spLocks/>
            </p:cNvSpPr>
            <p:nvPr/>
          </p:nvSpPr>
          <p:spPr bwMode="auto">
            <a:xfrm>
              <a:off x="4083" y="3315"/>
              <a:ext cx="26" cy="86"/>
            </a:xfrm>
            <a:custGeom>
              <a:avLst/>
              <a:gdLst>
                <a:gd name="T0" fmla="*/ 0 w 26"/>
                <a:gd name="T1" fmla="*/ 86 h 86"/>
                <a:gd name="T2" fmla="*/ 19 w 26"/>
                <a:gd name="T3" fmla="*/ 82 h 86"/>
                <a:gd name="T4" fmla="*/ 26 w 26"/>
                <a:gd name="T5" fmla="*/ 0 h 86"/>
                <a:gd name="T6" fmla="*/ 8 w 26"/>
                <a:gd name="T7" fmla="*/ 4 h 86"/>
                <a:gd name="T8" fmla="*/ 0 w 26"/>
                <a:gd name="T9" fmla="*/ 86 h 86"/>
              </a:gdLst>
              <a:ahLst/>
              <a:cxnLst>
                <a:cxn ang="0">
                  <a:pos x="T0" y="T1"/>
                </a:cxn>
                <a:cxn ang="0">
                  <a:pos x="T2" y="T3"/>
                </a:cxn>
                <a:cxn ang="0">
                  <a:pos x="T4" y="T5"/>
                </a:cxn>
                <a:cxn ang="0">
                  <a:pos x="T6" y="T7"/>
                </a:cxn>
                <a:cxn ang="0">
                  <a:pos x="T8" y="T9"/>
                </a:cxn>
              </a:cxnLst>
              <a:rect l="0" t="0" r="r" b="b"/>
              <a:pathLst>
                <a:path w="26" h="86">
                  <a:moveTo>
                    <a:pt x="0" y="86"/>
                  </a:moveTo>
                  <a:lnTo>
                    <a:pt x="19" y="82"/>
                  </a:lnTo>
                  <a:lnTo>
                    <a:pt x="26" y="0"/>
                  </a:lnTo>
                  <a:lnTo>
                    <a:pt x="8" y="4"/>
                  </a:lnTo>
                  <a:lnTo>
                    <a:pt x="0" y="86"/>
                  </a:lnTo>
                  <a:close/>
                </a:path>
              </a:pathLst>
            </a:custGeom>
            <a:solidFill>
              <a:srgbClr val="85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8" name="Freeform 97"/>
            <p:cNvSpPr>
              <a:spLocks/>
            </p:cNvSpPr>
            <p:nvPr/>
          </p:nvSpPr>
          <p:spPr bwMode="auto">
            <a:xfrm>
              <a:off x="4066" y="3312"/>
              <a:ext cx="25" cy="89"/>
            </a:xfrm>
            <a:custGeom>
              <a:avLst/>
              <a:gdLst>
                <a:gd name="T0" fmla="*/ 17 w 25"/>
                <a:gd name="T1" fmla="*/ 89 h 89"/>
                <a:gd name="T2" fmla="*/ 0 w 25"/>
                <a:gd name="T3" fmla="*/ 82 h 89"/>
                <a:gd name="T4" fmla="*/ 8 w 25"/>
                <a:gd name="T5" fmla="*/ 0 h 89"/>
                <a:gd name="T6" fmla="*/ 25 w 25"/>
                <a:gd name="T7" fmla="*/ 7 h 89"/>
                <a:gd name="T8" fmla="*/ 17 w 25"/>
                <a:gd name="T9" fmla="*/ 89 h 89"/>
              </a:gdLst>
              <a:ahLst/>
              <a:cxnLst>
                <a:cxn ang="0">
                  <a:pos x="T0" y="T1"/>
                </a:cxn>
                <a:cxn ang="0">
                  <a:pos x="T2" y="T3"/>
                </a:cxn>
                <a:cxn ang="0">
                  <a:pos x="T4" y="T5"/>
                </a:cxn>
                <a:cxn ang="0">
                  <a:pos x="T6" y="T7"/>
                </a:cxn>
                <a:cxn ang="0">
                  <a:pos x="T8" y="T9"/>
                </a:cxn>
              </a:cxnLst>
              <a:rect l="0" t="0" r="r" b="b"/>
              <a:pathLst>
                <a:path w="25" h="89">
                  <a:moveTo>
                    <a:pt x="17" y="89"/>
                  </a:moveTo>
                  <a:lnTo>
                    <a:pt x="0" y="82"/>
                  </a:lnTo>
                  <a:lnTo>
                    <a:pt x="8" y="0"/>
                  </a:lnTo>
                  <a:lnTo>
                    <a:pt x="25" y="7"/>
                  </a:lnTo>
                  <a:lnTo>
                    <a:pt x="17" y="89"/>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69" name="Freeform 98"/>
            <p:cNvSpPr>
              <a:spLocks/>
            </p:cNvSpPr>
            <p:nvPr/>
          </p:nvSpPr>
          <p:spPr bwMode="auto">
            <a:xfrm>
              <a:off x="4074" y="3309"/>
              <a:ext cx="35" cy="10"/>
            </a:xfrm>
            <a:custGeom>
              <a:avLst/>
              <a:gdLst>
                <a:gd name="T0" fmla="*/ 35 w 35"/>
                <a:gd name="T1" fmla="*/ 6 h 10"/>
                <a:gd name="T2" fmla="*/ 17 w 35"/>
                <a:gd name="T3" fmla="*/ 10 h 10"/>
                <a:gd name="T4" fmla="*/ 0 w 35"/>
                <a:gd name="T5" fmla="*/ 3 h 10"/>
                <a:gd name="T6" fmla="*/ 18 w 35"/>
                <a:gd name="T7" fmla="*/ 0 h 10"/>
                <a:gd name="T8" fmla="*/ 35 w 35"/>
                <a:gd name="T9" fmla="*/ 6 h 10"/>
              </a:gdLst>
              <a:ahLst/>
              <a:cxnLst>
                <a:cxn ang="0">
                  <a:pos x="T0" y="T1"/>
                </a:cxn>
                <a:cxn ang="0">
                  <a:pos x="T2" y="T3"/>
                </a:cxn>
                <a:cxn ang="0">
                  <a:pos x="T4" y="T5"/>
                </a:cxn>
                <a:cxn ang="0">
                  <a:pos x="T6" y="T7"/>
                </a:cxn>
                <a:cxn ang="0">
                  <a:pos x="T8" y="T9"/>
                </a:cxn>
              </a:cxnLst>
              <a:rect l="0" t="0" r="r" b="b"/>
              <a:pathLst>
                <a:path w="35" h="10">
                  <a:moveTo>
                    <a:pt x="35" y="6"/>
                  </a:moveTo>
                  <a:lnTo>
                    <a:pt x="17" y="10"/>
                  </a:lnTo>
                  <a:lnTo>
                    <a:pt x="0" y="3"/>
                  </a:lnTo>
                  <a:lnTo>
                    <a:pt x="18" y="0"/>
                  </a:lnTo>
                  <a:lnTo>
                    <a:pt x="35" y="6"/>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0" name="Freeform 99"/>
            <p:cNvSpPr>
              <a:spLocks/>
            </p:cNvSpPr>
            <p:nvPr/>
          </p:nvSpPr>
          <p:spPr bwMode="auto">
            <a:xfrm>
              <a:off x="4074" y="3309"/>
              <a:ext cx="35" cy="10"/>
            </a:xfrm>
            <a:custGeom>
              <a:avLst/>
              <a:gdLst>
                <a:gd name="T0" fmla="*/ 35 w 35"/>
                <a:gd name="T1" fmla="*/ 6 h 10"/>
                <a:gd name="T2" fmla="*/ 17 w 35"/>
                <a:gd name="T3" fmla="*/ 10 h 10"/>
                <a:gd name="T4" fmla="*/ 0 w 35"/>
                <a:gd name="T5" fmla="*/ 3 h 10"/>
                <a:gd name="T6" fmla="*/ 18 w 35"/>
                <a:gd name="T7" fmla="*/ 0 h 10"/>
                <a:gd name="T8" fmla="*/ 35 w 35"/>
                <a:gd name="T9" fmla="*/ 6 h 10"/>
              </a:gdLst>
              <a:ahLst/>
              <a:cxnLst>
                <a:cxn ang="0">
                  <a:pos x="T0" y="T1"/>
                </a:cxn>
                <a:cxn ang="0">
                  <a:pos x="T2" y="T3"/>
                </a:cxn>
                <a:cxn ang="0">
                  <a:pos x="T4" y="T5"/>
                </a:cxn>
                <a:cxn ang="0">
                  <a:pos x="T6" y="T7"/>
                </a:cxn>
                <a:cxn ang="0">
                  <a:pos x="T8" y="T9"/>
                </a:cxn>
              </a:cxnLst>
              <a:rect l="0" t="0" r="r" b="b"/>
              <a:pathLst>
                <a:path w="35" h="10">
                  <a:moveTo>
                    <a:pt x="35" y="6"/>
                  </a:moveTo>
                  <a:lnTo>
                    <a:pt x="17" y="10"/>
                  </a:lnTo>
                  <a:lnTo>
                    <a:pt x="0" y="3"/>
                  </a:lnTo>
                  <a:lnTo>
                    <a:pt x="18" y="0"/>
                  </a:lnTo>
                  <a:lnTo>
                    <a:pt x="35" y="6"/>
                  </a:lnTo>
                  <a:close/>
                </a:path>
              </a:pathLst>
            </a:custGeom>
            <a:solidFill>
              <a:srgbClr val="85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1" name="Freeform 100"/>
            <p:cNvSpPr>
              <a:spLocks/>
            </p:cNvSpPr>
            <p:nvPr/>
          </p:nvSpPr>
          <p:spPr bwMode="auto">
            <a:xfrm>
              <a:off x="4044" y="3343"/>
              <a:ext cx="53" cy="30"/>
            </a:xfrm>
            <a:custGeom>
              <a:avLst/>
              <a:gdLst>
                <a:gd name="T0" fmla="*/ 82 w 84"/>
                <a:gd name="T1" fmla="*/ 16 h 48"/>
                <a:gd name="T2" fmla="*/ 54 w 84"/>
                <a:gd name="T3" fmla="*/ 7 h 48"/>
                <a:gd name="T4" fmla="*/ 5 w 84"/>
                <a:gd name="T5" fmla="*/ 0 h 48"/>
                <a:gd name="T6" fmla="*/ 0 w 84"/>
                <a:gd name="T7" fmla="*/ 39 h 48"/>
                <a:gd name="T8" fmla="*/ 46 w 84"/>
                <a:gd name="T9" fmla="*/ 23 h 48"/>
                <a:gd name="T10" fmla="*/ 58 w 84"/>
                <a:gd name="T11" fmla="*/ 25 h 48"/>
                <a:gd name="T12" fmla="*/ 82 w 84"/>
                <a:gd name="T13" fmla="*/ 16 h 48"/>
              </a:gdLst>
              <a:ahLst/>
              <a:cxnLst>
                <a:cxn ang="0">
                  <a:pos x="T0" y="T1"/>
                </a:cxn>
                <a:cxn ang="0">
                  <a:pos x="T2" y="T3"/>
                </a:cxn>
                <a:cxn ang="0">
                  <a:pos x="T4" y="T5"/>
                </a:cxn>
                <a:cxn ang="0">
                  <a:pos x="T6" y="T7"/>
                </a:cxn>
                <a:cxn ang="0">
                  <a:pos x="T8" y="T9"/>
                </a:cxn>
                <a:cxn ang="0">
                  <a:pos x="T10" y="T11"/>
                </a:cxn>
                <a:cxn ang="0">
                  <a:pos x="T12" y="T13"/>
                </a:cxn>
              </a:cxnLst>
              <a:rect l="0" t="0" r="r" b="b"/>
              <a:pathLst>
                <a:path w="84" h="48">
                  <a:moveTo>
                    <a:pt x="82" y="16"/>
                  </a:moveTo>
                  <a:cubicBezTo>
                    <a:pt x="65" y="13"/>
                    <a:pt x="54" y="7"/>
                    <a:pt x="54" y="7"/>
                  </a:cubicBezTo>
                  <a:cubicBezTo>
                    <a:pt x="5" y="0"/>
                    <a:pt x="5" y="0"/>
                    <a:pt x="5" y="0"/>
                  </a:cubicBezTo>
                  <a:cubicBezTo>
                    <a:pt x="0" y="39"/>
                    <a:pt x="0" y="39"/>
                    <a:pt x="0" y="39"/>
                  </a:cubicBezTo>
                  <a:cubicBezTo>
                    <a:pt x="45" y="48"/>
                    <a:pt x="44" y="23"/>
                    <a:pt x="46" y="23"/>
                  </a:cubicBezTo>
                  <a:cubicBezTo>
                    <a:pt x="47" y="22"/>
                    <a:pt x="53" y="23"/>
                    <a:pt x="58" y="25"/>
                  </a:cubicBezTo>
                  <a:cubicBezTo>
                    <a:pt x="70" y="34"/>
                    <a:pt x="84" y="24"/>
                    <a:pt x="82" y="16"/>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2" name="Freeform 101"/>
            <p:cNvSpPr>
              <a:spLocks/>
            </p:cNvSpPr>
            <p:nvPr/>
          </p:nvSpPr>
          <p:spPr bwMode="auto">
            <a:xfrm>
              <a:off x="3894" y="3276"/>
              <a:ext cx="158" cy="99"/>
            </a:xfrm>
            <a:custGeom>
              <a:avLst/>
              <a:gdLst>
                <a:gd name="T0" fmla="*/ 0 w 250"/>
                <a:gd name="T1" fmla="*/ 79 h 157"/>
                <a:gd name="T2" fmla="*/ 33 w 250"/>
                <a:gd name="T3" fmla="*/ 0 h 157"/>
                <a:gd name="T4" fmla="*/ 139 w 250"/>
                <a:gd name="T5" fmla="*/ 87 h 157"/>
                <a:gd name="T6" fmla="*/ 250 w 250"/>
                <a:gd name="T7" fmla="*/ 100 h 157"/>
                <a:gd name="T8" fmla="*/ 242 w 250"/>
                <a:gd name="T9" fmla="*/ 157 h 157"/>
                <a:gd name="T10" fmla="*/ 123 w 250"/>
                <a:gd name="T11" fmla="*/ 142 h 157"/>
                <a:gd name="T12" fmla="*/ 0 w 250"/>
                <a:gd name="T13" fmla="*/ 79 h 157"/>
              </a:gdLst>
              <a:ahLst/>
              <a:cxnLst>
                <a:cxn ang="0">
                  <a:pos x="T0" y="T1"/>
                </a:cxn>
                <a:cxn ang="0">
                  <a:pos x="T2" y="T3"/>
                </a:cxn>
                <a:cxn ang="0">
                  <a:pos x="T4" y="T5"/>
                </a:cxn>
                <a:cxn ang="0">
                  <a:pos x="T6" y="T7"/>
                </a:cxn>
                <a:cxn ang="0">
                  <a:pos x="T8" y="T9"/>
                </a:cxn>
                <a:cxn ang="0">
                  <a:pos x="T10" y="T11"/>
                </a:cxn>
                <a:cxn ang="0">
                  <a:pos x="T12" y="T13"/>
                </a:cxn>
              </a:cxnLst>
              <a:rect l="0" t="0" r="r" b="b"/>
              <a:pathLst>
                <a:path w="250" h="157">
                  <a:moveTo>
                    <a:pt x="0" y="79"/>
                  </a:moveTo>
                  <a:cubicBezTo>
                    <a:pt x="33" y="0"/>
                    <a:pt x="33" y="0"/>
                    <a:pt x="33" y="0"/>
                  </a:cubicBezTo>
                  <a:cubicBezTo>
                    <a:pt x="139" y="87"/>
                    <a:pt x="139" y="87"/>
                    <a:pt x="139" y="87"/>
                  </a:cubicBezTo>
                  <a:cubicBezTo>
                    <a:pt x="250" y="100"/>
                    <a:pt x="250" y="100"/>
                    <a:pt x="250" y="100"/>
                  </a:cubicBezTo>
                  <a:cubicBezTo>
                    <a:pt x="242" y="157"/>
                    <a:pt x="242" y="157"/>
                    <a:pt x="242" y="157"/>
                  </a:cubicBezTo>
                  <a:cubicBezTo>
                    <a:pt x="123" y="142"/>
                    <a:pt x="123" y="142"/>
                    <a:pt x="123" y="142"/>
                  </a:cubicBezTo>
                  <a:cubicBezTo>
                    <a:pt x="118" y="142"/>
                    <a:pt x="0" y="79"/>
                    <a:pt x="0" y="79"/>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3" name="Freeform 102"/>
            <p:cNvSpPr>
              <a:spLocks/>
            </p:cNvSpPr>
            <p:nvPr/>
          </p:nvSpPr>
          <p:spPr bwMode="auto">
            <a:xfrm>
              <a:off x="3914" y="3276"/>
              <a:ext cx="138" cy="70"/>
            </a:xfrm>
            <a:custGeom>
              <a:avLst/>
              <a:gdLst>
                <a:gd name="T0" fmla="*/ 1 w 138"/>
                <a:gd name="T1" fmla="*/ 0 h 70"/>
                <a:gd name="T2" fmla="*/ 1 w 138"/>
                <a:gd name="T3" fmla="*/ 0 h 70"/>
                <a:gd name="T4" fmla="*/ 0 w 138"/>
                <a:gd name="T5" fmla="*/ 17 h 70"/>
                <a:gd name="T6" fmla="*/ 67 w 138"/>
                <a:gd name="T7" fmla="*/ 62 h 70"/>
                <a:gd name="T8" fmla="*/ 137 w 138"/>
                <a:gd name="T9" fmla="*/ 70 h 70"/>
                <a:gd name="T10" fmla="*/ 138 w 138"/>
                <a:gd name="T11" fmla="*/ 63 h 70"/>
                <a:gd name="T12" fmla="*/ 68 w 138"/>
                <a:gd name="T13" fmla="*/ 55 h 70"/>
                <a:gd name="T14" fmla="*/ 1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1" y="0"/>
                  </a:moveTo>
                  <a:lnTo>
                    <a:pt x="1" y="0"/>
                  </a:lnTo>
                  <a:lnTo>
                    <a:pt x="0" y="17"/>
                  </a:lnTo>
                  <a:lnTo>
                    <a:pt x="67" y="62"/>
                  </a:lnTo>
                  <a:lnTo>
                    <a:pt x="137" y="70"/>
                  </a:lnTo>
                  <a:lnTo>
                    <a:pt x="138" y="63"/>
                  </a:lnTo>
                  <a:lnTo>
                    <a:pt x="68" y="55"/>
                  </a:lnTo>
                  <a:lnTo>
                    <a:pt x="1" y="0"/>
                  </a:lnTo>
                  <a:close/>
                </a:path>
              </a:pathLst>
            </a:custGeom>
            <a:solidFill>
              <a:srgbClr val="5B4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4" name="Freeform 103"/>
            <p:cNvSpPr>
              <a:spLocks/>
            </p:cNvSpPr>
            <p:nvPr/>
          </p:nvSpPr>
          <p:spPr bwMode="auto">
            <a:xfrm>
              <a:off x="3914" y="3276"/>
              <a:ext cx="138" cy="70"/>
            </a:xfrm>
            <a:custGeom>
              <a:avLst/>
              <a:gdLst>
                <a:gd name="T0" fmla="*/ 1 w 138"/>
                <a:gd name="T1" fmla="*/ 0 h 70"/>
                <a:gd name="T2" fmla="*/ 1 w 138"/>
                <a:gd name="T3" fmla="*/ 0 h 70"/>
                <a:gd name="T4" fmla="*/ 0 w 138"/>
                <a:gd name="T5" fmla="*/ 17 h 70"/>
                <a:gd name="T6" fmla="*/ 67 w 138"/>
                <a:gd name="T7" fmla="*/ 62 h 70"/>
                <a:gd name="T8" fmla="*/ 137 w 138"/>
                <a:gd name="T9" fmla="*/ 70 h 70"/>
                <a:gd name="T10" fmla="*/ 138 w 138"/>
                <a:gd name="T11" fmla="*/ 63 h 70"/>
                <a:gd name="T12" fmla="*/ 68 w 138"/>
                <a:gd name="T13" fmla="*/ 55 h 70"/>
                <a:gd name="T14" fmla="*/ 1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1" y="0"/>
                  </a:moveTo>
                  <a:lnTo>
                    <a:pt x="1" y="0"/>
                  </a:lnTo>
                  <a:lnTo>
                    <a:pt x="0" y="17"/>
                  </a:lnTo>
                  <a:lnTo>
                    <a:pt x="67" y="62"/>
                  </a:lnTo>
                  <a:lnTo>
                    <a:pt x="137" y="70"/>
                  </a:lnTo>
                  <a:lnTo>
                    <a:pt x="138" y="63"/>
                  </a:lnTo>
                  <a:lnTo>
                    <a:pt x="68" y="55"/>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5" name="Oval 104"/>
            <p:cNvSpPr>
              <a:spLocks noChangeArrowheads="1"/>
            </p:cNvSpPr>
            <p:nvPr/>
          </p:nvSpPr>
          <p:spPr bwMode="auto">
            <a:xfrm>
              <a:off x="3822" y="3111"/>
              <a:ext cx="60" cy="60"/>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6" name="Freeform 108"/>
            <p:cNvSpPr>
              <a:spLocks/>
            </p:cNvSpPr>
            <p:nvPr/>
          </p:nvSpPr>
          <p:spPr bwMode="auto">
            <a:xfrm>
              <a:off x="3904" y="3523"/>
              <a:ext cx="20" cy="150"/>
            </a:xfrm>
            <a:custGeom>
              <a:avLst/>
              <a:gdLst>
                <a:gd name="T0" fmla="*/ 16 w 31"/>
                <a:gd name="T1" fmla="*/ 238 h 238"/>
                <a:gd name="T2" fmla="*/ 0 w 31"/>
                <a:gd name="T3" fmla="*/ 223 h 238"/>
                <a:gd name="T4" fmla="*/ 0 w 31"/>
                <a:gd name="T5" fmla="*/ 16 h 238"/>
                <a:gd name="T6" fmla="*/ 16 w 31"/>
                <a:gd name="T7" fmla="*/ 0 h 238"/>
                <a:gd name="T8" fmla="*/ 31 w 31"/>
                <a:gd name="T9" fmla="*/ 16 h 238"/>
                <a:gd name="T10" fmla="*/ 31 w 31"/>
                <a:gd name="T11" fmla="*/ 223 h 238"/>
                <a:gd name="T12" fmla="*/ 16 w 31"/>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31" h="238">
                  <a:moveTo>
                    <a:pt x="16" y="238"/>
                  </a:moveTo>
                  <a:cubicBezTo>
                    <a:pt x="7" y="238"/>
                    <a:pt x="0" y="231"/>
                    <a:pt x="0" y="223"/>
                  </a:cubicBezTo>
                  <a:cubicBezTo>
                    <a:pt x="0" y="16"/>
                    <a:pt x="0" y="16"/>
                    <a:pt x="0" y="16"/>
                  </a:cubicBezTo>
                  <a:cubicBezTo>
                    <a:pt x="0" y="7"/>
                    <a:pt x="7" y="0"/>
                    <a:pt x="16" y="0"/>
                  </a:cubicBezTo>
                  <a:cubicBezTo>
                    <a:pt x="24" y="0"/>
                    <a:pt x="31" y="7"/>
                    <a:pt x="31" y="16"/>
                  </a:cubicBezTo>
                  <a:cubicBezTo>
                    <a:pt x="31" y="223"/>
                    <a:pt x="31" y="223"/>
                    <a:pt x="31" y="223"/>
                  </a:cubicBezTo>
                  <a:cubicBezTo>
                    <a:pt x="31" y="231"/>
                    <a:pt x="24" y="238"/>
                    <a:pt x="16" y="238"/>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7" name="Freeform 109"/>
            <p:cNvSpPr>
              <a:spLocks/>
            </p:cNvSpPr>
            <p:nvPr/>
          </p:nvSpPr>
          <p:spPr bwMode="auto">
            <a:xfrm>
              <a:off x="3848" y="3642"/>
              <a:ext cx="133" cy="46"/>
            </a:xfrm>
            <a:custGeom>
              <a:avLst/>
              <a:gdLst>
                <a:gd name="T0" fmla="*/ 192 w 210"/>
                <a:gd name="T1" fmla="*/ 70 h 72"/>
                <a:gd name="T2" fmla="*/ 181 w 210"/>
                <a:gd name="T3" fmla="*/ 65 h 72"/>
                <a:gd name="T4" fmla="*/ 105 w 210"/>
                <a:gd name="T5" fmla="*/ 31 h 72"/>
                <a:gd name="T6" fmla="*/ 29 w 210"/>
                <a:gd name="T7" fmla="*/ 65 h 72"/>
                <a:gd name="T8" fmla="*/ 7 w 210"/>
                <a:gd name="T9" fmla="*/ 66 h 72"/>
                <a:gd name="T10" fmla="*/ 6 w 210"/>
                <a:gd name="T11" fmla="*/ 44 h 72"/>
                <a:gd name="T12" fmla="*/ 105 w 210"/>
                <a:gd name="T13" fmla="*/ 0 h 72"/>
                <a:gd name="T14" fmla="*/ 204 w 210"/>
                <a:gd name="T15" fmla="*/ 44 h 72"/>
                <a:gd name="T16" fmla="*/ 203 w 210"/>
                <a:gd name="T17" fmla="*/ 66 h 72"/>
                <a:gd name="T18" fmla="*/ 192 w 210"/>
                <a:gd name="T19"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72">
                  <a:moveTo>
                    <a:pt x="192" y="70"/>
                  </a:moveTo>
                  <a:cubicBezTo>
                    <a:pt x="188" y="70"/>
                    <a:pt x="184" y="68"/>
                    <a:pt x="181" y="65"/>
                  </a:cubicBezTo>
                  <a:cubicBezTo>
                    <a:pt x="161" y="44"/>
                    <a:pt x="134" y="31"/>
                    <a:pt x="105" y="31"/>
                  </a:cubicBezTo>
                  <a:cubicBezTo>
                    <a:pt x="76" y="31"/>
                    <a:pt x="48" y="44"/>
                    <a:pt x="29" y="65"/>
                  </a:cubicBezTo>
                  <a:cubicBezTo>
                    <a:pt x="23" y="71"/>
                    <a:pt x="13" y="72"/>
                    <a:pt x="7" y="66"/>
                  </a:cubicBezTo>
                  <a:cubicBezTo>
                    <a:pt x="0" y="60"/>
                    <a:pt x="0" y="51"/>
                    <a:pt x="6" y="44"/>
                  </a:cubicBezTo>
                  <a:cubicBezTo>
                    <a:pt x="31" y="16"/>
                    <a:pt x="67" y="0"/>
                    <a:pt x="105" y="0"/>
                  </a:cubicBezTo>
                  <a:cubicBezTo>
                    <a:pt x="143" y="0"/>
                    <a:pt x="179" y="16"/>
                    <a:pt x="204" y="44"/>
                  </a:cubicBezTo>
                  <a:cubicBezTo>
                    <a:pt x="210" y="51"/>
                    <a:pt x="209" y="60"/>
                    <a:pt x="203" y="66"/>
                  </a:cubicBezTo>
                  <a:cubicBezTo>
                    <a:pt x="200" y="69"/>
                    <a:pt x="196" y="70"/>
                    <a:pt x="192" y="7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8" name="Oval 110"/>
            <p:cNvSpPr>
              <a:spLocks noChangeArrowheads="1"/>
            </p:cNvSpPr>
            <p:nvPr/>
          </p:nvSpPr>
          <p:spPr bwMode="auto">
            <a:xfrm>
              <a:off x="3848" y="3682"/>
              <a:ext cx="21" cy="22"/>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79" name="Oval 111"/>
            <p:cNvSpPr>
              <a:spLocks noChangeArrowheads="1"/>
            </p:cNvSpPr>
            <p:nvPr/>
          </p:nvSpPr>
          <p:spPr bwMode="auto">
            <a:xfrm>
              <a:off x="3958" y="3682"/>
              <a:ext cx="23" cy="22"/>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0" name="Freeform 112"/>
            <p:cNvSpPr>
              <a:spLocks/>
            </p:cNvSpPr>
            <p:nvPr/>
          </p:nvSpPr>
          <p:spPr bwMode="auto">
            <a:xfrm>
              <a:off x="3818" y="3501"/>
              <a:ext cx="194" cy="27"/>
            </a:xfrm>
            <a:custGeom>
              <a:avLst/>
              <a:gdLst>
                <a:gd name="T0" fmla="*/ 285 w 306"/>
                <a:gd name="T1" fmla="*/ 43 h 43"/>
                <a:gd name="T2" fmla="*/ 22 w 306"/>
                <a:gd name="T3" fmla="*/ 43 h 43"/>
                <a:gd name="T4" fmla="*/ 0 w 306"/>
                <a:gd name="T5" fmla="*/ 22 h 43"/>
                <a:gd name="T6" fmla="*/ 22 w 306"/>
                <a:gd name="T7" fmla="*/ 0 h 43"/>
                <a:gd name="T8" fmla="*/ 285 w 306"/>
                <a:gd name="T9" fmla="*/ 0 h 43"/>
                <a:gd name="T10" fmla="*/ 306 w 306"/>
                <a:gd name="T11" fmla="*/ 22 h 43"/>
                <a:gd name="T12" fmla="*/ 285 w 306"/>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6" h="43">
                  <a:moveTo>
                    <a:pt x="285" y="43"/>
                  </a:moveTo>
                  <a:cubicBezTo>
                    <a:pt x="22" y="43"/>
                    <a:pt x="22" y="43"/>
                    <a:pt x="22" y="43"/>
                  </a:cubicBezTo>
                  <a:cubicBezTo>
                    <a:pt x="10" y="43"/>
                    <a:pt x="0" y="33"/>
                    <a:pt x="0" y="22"/>
                  </a:cubicBezTo>
                  <a:cubicBezTo>
                    <a:pt x="0" y="10"/>
                    <a:pt x="10" y="0"/>
                    <a:pt x="22" y="0"/>
                  </a:cubicBezTo>
                  <a:cubicBezTo>
                    <a:pt x="285" y="0"/>
                    <a:pt x="285" y="0"/>
                    <a:pt x="285" y="0"/>
                  </a:cubicBezTo>
                  <a:cubicBezTo>
                    <a:pt x="296" y="0"/>
                    <a:pt x="306" y="10"/>
                    <a:pt x="306" y="22"/>
                  </a:cubicBezTo>
                  <a:cubicBezTo>
                    <a:pt x="306" y="33"/>
                    <a:pt x="296" y="43"/>
                    <a:pt x="285" y="4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1" name="Freeform 113"/>
            <p:cNvSpPr>
              <a:spLocks/>
            </p:cNvSpPr>
            <p:nvPr/>
          </p:nvSpPr>
          <p:spPr bwMode="auto">
            <a:xfrm>
              <a:off x="3818" y="3501"/>
              <a:ext cx="23" cy="27"/>
            </a:xfrm>
            <a:custGeom>
              <a:avLst/>
              <a:gdLst>
                <a:gd name="T0" fmla="*/ 16 w 37"/>
                <a:gd name="T1" fmla="*/ 22 h 43"/>
                <a:gd name="T2" fmla="*/ 37 w 37"/>
                <a:gd name="T3" fmla="*/ 0 h 43"/>
                <a:gd name="T4" fmla="*/ 22 w 37"/>
                <a:gd name="T5" fmla="*/ 0 h 43"/>
                <a:gd name="T6" fmla="*/ 0 w 37"/>
                <a:gd name="T7" fmla="*/ 22 h 43"/>
                <a:gd name="T8" fmla="*/ 22 w 37"/>
                <a:gd name="T9" fmla="*/ 43 h 43"/>
                <a:gd name="T10" fmla="*/ 37 w 37"/>
                <a:gd name="T11" fmla="*/ 43 h 43"/>
                <a:gd name="T12" fmla="*/ 16 w 37"/>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37" h="43">
                  <a:moveTo>
                    <a:pt x="16" y="22"/>
                  </a:moveTo>
                  <a:cubicBezTo>
                    <a:pt x="16" y="10"/>
                    <a:pt x="25" y="0"/>
                    <a:pt x="37" y="0"/>
                  </a:cubicBezTo>
                  <a:cubicBezTo>
                    <a:pt x="22" y="0"/>
                    <a:pt x="22" y="0"/>
                    <a:pt x="22" y="0"/>
                  </a:cubicBezTo>
                  <a:cubicBezTo>
                    <a:pt x="10" y="0"/>
                    <a:pt x="0" y="10"/>
                    <a:pt x="0" y="22"/>
                  </a:cubicBezTo>
                  <a:cubicBezTo>
                    <a:pt x="0" y="33"/>
                    <a:pt x="10" y="43"/>
                    <a:pt x="22" y="43"/>
                  </a:cubicBezTo>
                  <a:cubicBezTo>
                    <a:pt x="37" y="43"/>
                    <a:pt x="37" y="43"/>
                    <a:pt x="37" y="43"/>
                  </a:cubicBezTo>
                  <a:cubicBezTo>
                    <a:pt x="25" y="43"/>
                    <a:pt x="16" y="33"/>
                    <a:pt x="16" y="2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2" name="Freeform 114"/>
            <p:cNvSpPr>
              <a:spLocks/>
            </p:cNvSpPr>
            <p:nvPr/>
          </p:nvSpPr>
          <p:spPr bwMode="auto">
            <a:xfrm>
              <a:off x="3804" y="3327"/>
              <a:ext cx="119" cy="101"/>
            </a:xfrm>
            <a:custGeom>
              <a:avLst/>
              <a:gdLst>
                <a:gd name="T0" fmla="*/ 32 w 188"/>
                <a:gd name="T1" fmla="*/ 0 h 159"/>
                <a:gd name="T2" fmla="*/ 0 w 188"/>
                <a:gd name="T3" fmla="*/ 32 h 159"/>
                <a:gd name="T4" fmla="*/ 0 w 188"/>
                <a:gd name="T5" fmla="*/ 127 h 159"/>
                <a:gd name="T6" fmla="*/ 32 w 188"/>
                <a:gd name="T7" fmla="*/ 159 h 159"/>
                <a:gd name="T8" fmla="*/ 156 w 188"/>
                <a:gd name="T9" fmla="*/ 159 h 159"/>
                <a:gd name="T10" fmla="*/ 188 w 188"/>
                <a:gd name="T11" fmla="*/ 127 h 159"/>
                <a:gd name="T12" fmla="*/ 188 w 188"/>
                <a:gd name="T13" fmla="*/ 32 h 159"/>
                <a:gd name="T14" fmla="*/ 156 w 188"/>
                <a:gd name="T15" fmla="*/ 0 h 159"/>
                <a:gd name="T16" fmla="*/ 32 w 18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59">
                  <a:moveTo>
                    <a:pt x="32" y="0"/>
                  </a:moveTo>
                  <a:cubicBezTo>
                    <a:pt x="14" y="0"/>
                    <a:pt x="0" y="14"/>
                    <a:pt x="0" y="32"/>
                  </a:cubicBezTo>
                  <a:cubicBezTo>
                    <a:pt x="0" y="127"/>
                    <a:pt x="0" y="127"/>
                    <a:pt x="0" y="127"/>
                  </a:cubicBezTo>
                  <a:cubicBezTo>
                    <a:pt x="0" y="144"/>
                    <a:pt x="14" y="159"/>
                    <a:pt x="32" y="159"/>
                  </a:cubicBezTo>
                  <a:cubicBezTo>
                    <a:pt x="156" y="159"/>
                    <a:pt x="156" y="159"/>
                    <a:pt x="156" y="159"/>
                  </a:cubicBezTo>
                  <a:cubicBezTo>
                    <a:pt x="173" y="159"/>
                    <a:pt x="188" y="144"/>
                    <a:pt x="188" y="127"/>
                  </a:cubicBezTo>
                  <a:cubicBezTo>
                    <a:pt x="188" y="32"/>
                    <a:pt x="188" y="32"/>
                    <a:pt x="188" y="32"/>
                  </a:cubicBezTo>
                  <a:cubicBezTo>
                    <a:pt x="188" y="14"/>
                    <a:pt x="173" y="0"/>
                    <a:pt x="156" y="0"/>
                  </a:cubicBezTo>
                  <a:lnTo>
                    <a:pt x="32"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3" name="Freeform 115"/>
            <p:cNvSpPr>
              <a:spLocks/>
            </p:cNvSpPr>
            <p:nvPr/>
          </p:nvSpPr>
          <p:spPr bwMode="auto">
            <a:xfrm>
              <a:off x="3804" y="3327"/>
              <a:ext cx="27" cy="101"/>
            </a:xfrm>
            <a:custGeom>
              <a:avLst/>
              <a:gdLst>
                <a:gd name="T0" fmla="*/ 11 w 43"/>
                <a:gd name="T1" fmla="*/ 127 h 159"/>
                <a:gd name="T2" fmla="*/ 11 w 43"/>
                <a:gd name="T3" fmla="*/ 32 h 159"/>
                <a:gd name="T4" fmla="*/ 43 w 43"/>
                <a:gd name="T5" fmla="*/ 0 h 159"/>
                <a:gd name="T6" fmla="*/ 32 w 43"/>
                <a:gd name="T7" fmla="*/ 0 h 159"/>
                <a:gd name="T8" fmla="*/ 0 w 43"/>
                <a:gd name="T9" fmla="*/ 32 h 159"/>
                <a:gd name="T10" fmla="*/ 0 w 43"/>
                <a:gd name="T11" fmla="*/ 127 h 159"/>
                <a:gd name="T12" fmla="*/ 32 w 43"/>
                <a:gd name="T13" fmla="*/ 159 h 159"/>
                <a:gd name="T14" fmla="*/ 43 w 43"/>
                <a:gd name="T15" fmla="*/ 159 h 159"/>
                <a:gd name="T16" fmla="*/ 11 w 43"/>
                <a:gd name="T17" fmla="*/ 12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9">
                  <a:moveTo>
                    <a:pt x="11" y="127"/>
                  </a:moveTo>
                  <a:cubicBezTo>
                    <a:pt x="11" y="32"/>
                    <a:pt x="11" y="32"/>
                    <a:pt x="11" y="32"/>
                  </a:cubicBezTo>
                  <a:cubicBezTo>
                    <a:pt x="11" y="14"/>
                    <a:pt x="26" y="0"/>
                    <a:pt x="43" y="0"/>
                  </a:cubicBezTo>
                  <a:cubicBezTo>
                    <a:pt x="32" y="0"/>
                    <a:pt x="32" y="0"/>
                    <a:pt x="32" y="0"/>
                  </a:cubicBezTo>
                  <a:cubicBezTo>
                    <a:pt x="14" y="0"/>
                    <a:pt x="0" y="14"/>
                    <a:pt x="0" y="32"/>
                  </a:cubicBezTo>
                  <a:cubicBezTo>
                    <a:pt x="0" y="127"/>
                    <a:pt x="0" y="127"/>
                    <a:pt x="0" y="127"/>
                  </a:cubicBezTo>
                  <a:cubicBezTo>
                    <a:pt x="0" y="144"/>
                    <a:pt x="14" y="159"/>
                    <a:pt x="32" y="159"/>
                  </a:cubicBezTo>
                  <a:cubicBezTo>
                    <a:pt x="43" y="159"/>
                    <a:pt x="43" y="159"/>
                    <a:pt x="43" y="159"/>
                  </a:cubicBezTo>
                  <a:cubicBezTo>
                    <a:pt x="26" y="159"/>
                    <a:pt x="11" y="144"/>
                    <a:pt x="11" y="12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4" name="Freeform 116"/>
            <p:cNvSpPr>
              <a:spLocks/>
            </p:cNvSpPr>
            <p:nvPr/>
          </p:nvSpPr>
          <p:spPr bwMode="auto">
            <a:xfrm>
              <a:off x="3822" y="3273"/>
              <a:ext cx="137" cy="182"/>
            </a:xfrm>
            <a:custGeom>
              <a:avLst/>
              <a:gdLst>
                <a:gd name="T0" fmla="*/ 120 w 216"/>
                <a:gd name="T1" fmla="*/ 0 h 289"/>
                <a:gd name="T2" fmla="*/ 112 w 216"/>
                <a:gd name="T3" fmla="*/ 0 h 289"/>
                <a:gd name="T4" fmla="*/ 100 w 216"/>
                <a:gd name="T5" fmla="*/ 0 h 289"/>
                <a:gd name="T6" fmla="*/ 4 w 216"/>
                <a:gd name="T7" fmla="*/ 98 h 289"/>
                <a:gd name="T8" fmla="*/ 4 w 216"/>
                <a:gd name="T9" fmla="*/ 289 h 289"/>
                <a:gd name="T10" fmla="*/ 216 w 216"/>
                <a:gd name="T11" fmla="*/ 289 h 289"/>
                <a:gd name="T12" fmla="*/ 216 w 216"/>
                <a:gd name="T13" fmla="*/ 84 h 289"/>
                <a:gd name="T14" fmla="*/ 120 w 216"/>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89">
                  <a:moveTo>
                    <a:pt x="120" y="0"/>
                  </a:moveTo>
                  <a:cubicBezTo>
                    <a:pt x="120" y="0"/>
                    <a:pt x="113" y="0"/>
                    <a:pt x="112" y="0"/>
                  </a:cubicBezTo>
                  <a:cubicBezTo>
                    <a:pt x="107" y="0"/>
                    <a:pt x="100" y="0"/>
                    <a:pt x="100" y="0"/>
                  </a:cubicBezTo>
                  <a:cubicBezTo>
                    <a:pt x="0" y="6"/>
                    <a:pt x="4" y="98"/>
                    <a:pt x="4" y="98"/>
                  </a:cubicBezTo>
                  <a:cubicBezTo>
                    <a:pt x="4" y="289"/>
                    <a:pt x="4" y="289"/>
                    <a:pt x="4" y="289"/>
                  </a:cubicBezTo>
                  <a:cubicBezTo>
                    <a:pt x="216" y="289"/>
                    <a:pt x="216" y="289"/>
                    <a:pt x="216" y="289"/>
                  </a:cubicBezTo>
                  <a:cubicBezTo>
                    <a:pt x="216" y="84"/>
                    <a:pt x="216" y="84"/>
                    <a:pt x="216" y="84"/>
                  </a:cubicBezTo>
                  <a:cubicBezTo>
                    <a:pt x="216" y="84"/>
                    <a:pt x="205" y="9"/>
                    <a:pt x="120"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5" name="Freeform 117"/>
            <p:cNvSpPr>
              <a:spLocks/>
            </p:cNvSpPr>
            <p:nvPr/>
          </p:nvSpPr>
          <p:spPr bwMode="auto">
            <a:xfrm>
              <a:off x="3887" y="3273"/>
              <a:ext cx="72" cy="182"/>
            </a:xfrm>
            <a:custGeom>
              <a:avLst/>
              <a:gdLst>
                <a:gd name="T0" fmla="*/ 17 w 113"/>
                <a:gd name="T1" fmla="*/ 0 h 289"/>
                <a:gd name="T2" fmla="*/ 9 w 113"/>
                <a:gd name="T3" fmla="*/ 0 h 289"/>
                <a:gd name="T4" fmla="*/ 0 w 113"/>
                <a:gd name="T5" fmla="*/ 0 h 289"/>
                <a:gd name="T6" fmla="*/ 2 w 113"/>
                <a:gd name="T7" fmla="*/ 0 h 289"/>
                <a:gd name="T8" fmla="*/ 99 w 113"/>
                <a:gd name="T9" fmla="*/ 98 h 289"/>
                <a:gd name="T10" fmla="*/ 99 w 113"/>
                <a:gd name="T11" fmla="*/ 289 h 289"/>
                <a:gd name="T12" fmla="*/ 113 w 113"/>
                <a:gd name="T13" fmla="*/ 289 h 289"/>
                <a:gd name="T14" fmla="*/ 113 w 113"/>
                <a:gd name="T15" fmla="*/ 84 h 289"/>
                <a:gd name="T16" fmla="*/ 17 w 113"/>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89">
                  <a:moveTo>
                    <a:pt x="17" y="0"/>
                  </a:moveTo>
                  <a:cubicBezTo>
                    <a:pt x="17" y="0"/>
                    <a:pt x="10" y="0"/>
                    <a:pt x="9" y="0"/>
                  </a:cubicBezTo>
                  <a:cubicBezTo>
                    <a:pt x="6" y="0"/>
                    <a:pt x="2" y="0"/>
                    <a:pt x="0" y="0"/>
                  </a:cubicBezTo>
                  <a:cubicBezTo>
                    <a:pt x="1" y="0"/>
                    <a:pt x="2" y="0"/>
                    <a:pt x="2" y="0"/>
                  </a:cubicBezTo>
                  <a:cubicBezTo>
                    <a:pt x="88" y="9"/>
                    <a:pt x="99" y="98"/>
                    <a:pt x="99" y="98"/>
                  </a:cubicBezTo>
                  <a:cubicBezTo>
                    <a:pt x="99" y="289"/>
                    <a:pt x="99" y="289"/>
                    <a:pt x="99" y="289"/>
                  </a:cubicBezTo>
                  <a:cubicBezTo>
                    <a:pt x="113" y="289"/>
                    <a:pt x="113" y="289"/>
                    <a:pt x="113" y="289"/>
                  </a:cubicBezTo>
                  <a:cubicBezTo>
                    <a:pt x="113" y="84"/>
                    <a:pt x="113" y="84"/>
                    <a:pt x="113" y="84"/>
                  </a:cubicBezTo>
                  <a:cubicBezTo>
                    <a:pt x="113" y="84"/>
                    <a:pt x="102" y="9"/>
                    <a:pt x="17" y="0"/>
                  </a:cubicBezTo>
                  <a:close/>
                </a:path>
              </a:pathLst>
            </a:custGeom>
            <a:solidFill>
              <a:srgbClr val="400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6" name="Freeform 118"/>
            <p:cNvSpPr>
              <a:spLocks/>
            </p:cNvSpPr>
            <p:nvPr/>
          </p:nvSpPr>
          <p:spPr bwMode="auto">
            <a:xfrm>
              <a:off x="3884" y="3285"/>
              <a:ext cx="34" cy="86"/>
            </a:xfrm>
            <a:custGeom>
              <a:avLst/>
              <a:gdLst>
                <a:gd name="T0" fmla="*/ 0 w 34"/>
                <a:gd name="T1" fmla="*/ 0 h 86"/>
                <a:gd name="T2" fmla="*/ 34 w 34"/>
                <a:gd name="T3" fmla="*/ 86 h 86"/>
                <a:gd name="T4" fmla="*/ 34 w 34"/>
                <a:gd name="T5" fmla="*/ 0 h 86"/>
                <a:gd name="T6" fmla="*/ 0 w 34"/>
                <a:gd name="T7" fmla="*/ 0 h 86"/>
              </a:gdLst>
              <a:ahLst/>
              <a:cxnLst>
                <a:cxn ang="0">
                  <a:pos x="T0" y="T1"/>
                </a:cxn>
                <a:cxn ang="0">
                  <a:pos x="T2" y="T3"/>
                </a:cxn>
                <a:cxn ang="0">
                  <a:pos x="T4" y="T5"/>
                </a:cxn>
                <a:cxn ang="0">
                  <a:pos x="T6" y="T7"/>
                </a:cxn>
              </a:cxnLst>
              <a:rect l="0" t="0" r="r" b="b"/>
              <a:pathLst>
                <a:path w="34" h="86">
                  <a:moveTo>
                    <a:pt x="0" y="0"/>
                  </a:moveTo>
                  <a:lnTo>
                    <a:pt x="34" y="86"/>
                  </a:lnTo>
                  <a:lnTo>
                    <a:pt x="3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7" name="Oval 119"/>
            <p:cNvSpPr>
              <a:spLocks noChangeArrowheads="1"/>
            </p:cNvSpPr>
            <p:nvPr/>
          </p:nvSpPr>
          <p:spPr bwMode="auto">
            <a:xfrm>
              <a:off x="3907" y="3304"/>
              <a:ext cx="6" cy="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8" name="Oval 120"/>
            <p:cNvSpPr>
              <a:spLocks noChangeArrowheads="1"/>
            </p:cNvSpPr>
            <p:nvPr/>
          </p:nvSpPr>
          <p:spPr bwMode="auto">
            <a:xfrm>
              <a:off x="3907" y="3317"/>
              <a:ext cx="6" cy="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89" name="Freeform 121"/>
            <p:cNvSpPr>
              <a:spLocks/>
            </p:cNvSpPr>
            <p:nvPr/>
          </p:nvSpPr>
          <p:spPr bwMode="auto">
            <a:xfrm>
              <a:off x="3821" y="3273"/>
              <a:ext cx="75" cy="182"/>
            </a:xfrm>
            <a:custGeom>
              <a:avLst/>
              <a:gdLst>
                <a:gd name="T0" fmla="*/ 116 w 119"/>
                <a:gd name="T1" fmla="*/ 0 h 289"/>
                <a:gd name="T2" fmla="*/ 119 w 119"/>
                <a:gd name="T3" fmla="*/ 0 h 289"/>
                <a:gd name="T4" fmla="*/ 114 w 119"/>
                <a:gd name="T5" fmla="*/ 0 h 289"/>
                <a:gd name="T6" fmla="*/ 102 w 119"/>
                <a:gd name="T7" fmla="*/ 0 h 289"/>
                <a:gd name="T8" fmla="*/ 6 w 119"/>
                <a:gd name="T9" fmla="*/ 98 h 289"/>
                <a:gd name="T10" fmla="*/ 6 w 119"/>
                <a:gd name="T11" fmla="*/ 289 h 289"/>
                <a:gd name="T12" fmla="*/ 20 w 119"/>
                <a:gd name="T13" fmla="*/ 289 h 289"/>
                <a:gd name="T14" fmla="*/ 20 w 119"/>
                <a:gd name="T15" fmla="*/ 98 h 289"/>
                <a:gd name="T16" fmla="*/ 116 w 11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89">
                  <a:moveTo>
                    <a:pt x="116" y="0"/>
                  </a:moveTo>
                  <a:cubicBezTo>
                    <a:pt x="116" y="0"/>
                    <a:pt x="118" y="0"/>
                    <a:pt x="119" y="0"/>
                  </a:cubicBezTo>
                  <a:cubicBezTo>
                    <a:pt x="117" y="0"/>
                    <a:pt x="114" y="0"/>
                    <a:pt x="114" y="0"/>
                  </a:cubicBezTo>
                  <a:cubicBezTo>
                    <a:pt x="109" y="0"/>
                    <a:pt x="102" y="0"/>
                    <a:pt x="102" y="0"/>
                  </a:cubicBezTo>
                  <a:cubicBezTo>
                    <a:pt x="0" y="8"/>
                    <a:pt x="6" y="98"/>
                    <a:pt x="6" y="98"/>
                  </a:cubicBezTo>
                  <a:cubicBezTo>
                    <a:pt x="6" y="289"/>
                    <a:pt x="6" y="289"/>
                    <a:pt x="6" y="289"/>
                  </a:cubicBezTo>
                  <a:cubicBezTo>
                    <a:pt x="20" y="289"/>
                    <a:pt x="20" y="289"/>
                    <a:pt x="20" y="289"/>
                  </a:cubicBezTo>
                  <a:cubicBezTo>
                    <a:pt x="20" y="98"/>
                    <a:pt x="20" y="98"/>
                    <a:pt x="20" y="98"/>
                  </a:cubicBezTo>
                  <a:cubicBezTo>
                    <a:pt x="20" y="98"/>
                    <a:pt x="31" y="9"/>
                    <a:pt x="116" y="0"/>
                  </a:cubicBez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0" name="Freeform 122"/>
            <p:cNvSpPr>
              <a:spLocks/>
            </p:cNvSpPr>
            <p:nvPr/>
          </p:nvSpPr>
          <p:spPr bwMode="auto">
            <a:xfrm>
              <a:off x="3967" y="3466"/>
              <a:ext cx="115" cy="183"/>
            </a:xfrm>
            <a:custGeom>
              <a:avLst/>
              <a:gdLst>
                <a:gd name="T0" fmla="*/ 171 w 182"/>
                <a:gd name="T1" fmla="*/ 291 h 291"/>
                <a:gd name="T2" fmla="*/ 121 w 182"/>
                <a:gd name="T3" fmla="*/ 291 h 291"/>
                <a:gd name="T4" fmla="*/ 107 w 182"/>
                <a:gd name="T5" fmla="*/ 61 h 291"/>
                <a:gd name="T6" fmla="*/ 0 w 182"/>
                <a:gd name="T7" fmla="*/ 61 h 291"/>
                <a:gd name="T8" fmla="*/ 0 w 182"/>
                <a:gd name="T9" fmla="*/ 0 h 291"/>
                <a:gd name="T10" fmla="*/ 152 w 182"/>
                <a:gd name="T11" fmla="*/ 0 h 291"/>
                <a:gd name="T12" fmla="*/ 182 w 182"/>
                <a:gd name="T13" fmla="*/ 30 h 291"/>
                <a:gd name="T14" fmla="*/ 171 w 182"/>
                <a:gd name="T15" fmla="*/ 291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91">
                  <a:moveTo>
                    <a:pt x="171" y="291"/>
                  </a:moveTo>
                  <a:cubicBezTo>
                    <a:pt x="121" y="291"/>
                    <a:pt x="121" y="291"/>
                    <a:pt x="121" y="291"/>
                  </a:cubicBezTo>
                  <a:cubicBezTo>
                    <a:pt x="107" y="61"/>
                    <a:pt x="107" y="61"/>
                    <a:pt x="107" y="61"/>
                  </a:cubicBezTo>
                  <a:cubicBezTo>
                    <a:pt x="0" y="61"/>
                    <a:pt x="0" y="61"/>
                    <a:pt x="0" y="61"/>
                  </a:cubicBezTo>
                  <a:cubicBezTo>
                    <a:pt x="0" y="0"/>
                    <a:pt x="0" y="0"/>
                    <a:pt x="0" y="0"/>
                  </a:cubicBezTo>
                  <a:cubicBezTo>
                    <a:pt x="152" y="0"/>
                    <a:pt x="152" y="0"/>
                    <a:pt x="152" y="0"/>
                  </a:cubicBezTo>
                  <a:cubicBezTo>
                    <a:pt x="168" y="0"/>
                    <a:pt x="182" y="14"/>
                    <a:pt x="182" y="30"/>
                  </a:cubicBezTo>
                  <a:lnTo>
                    <a:pt x="171" y="29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1" name="Freeform 123"/>
            <p:cNvSpPr>
              <a:spLocks/>
            </p:cNvSpPr>
            <p:nvPr/>
          </p:nvSpPr>
          <p:spPr bwMode="auto">
            <a:xfrm>
              <a:off x="4036" y="3466"/>
              <a:ext cx="46" cy="26"/>
            </a:xfrm>
            <a:custGeom>
              <a:avLst/>
              <a:gdLst>
                <a:gd name="T0" fmla="*/ 71 w 72"/>
                <a:gd name="T1" fmla="*/ 41 h 41"/>
                <a:gd name="T2" fmla="*/ 72 w 72"/>
                <a:gd name="T3" fmla="*/ 30 h 41"/>
                <a:gd name="T4" fmla="*/ 42 w 72"/>
                <a:gd name="T5" fmla="*/ 0 h 41"/>
                <a:gd name="T6" fmla="*/ 0 w 72"/>
                <a:gd name="T7" fmla="*/ 0 h 41"/>
                <a:gd name="T8" fmla="*/ 9 w 72"/>
                <a:gd name="T9" fmla="*/ 15 h 41"/>
                <a:gd name="T10" fmla="*/ 42 w 72"/>
                <a:gd name="T11" fmla="*/ 15 h 41"/>
                <a:gd name="T12" fmla="*/ 71 w 7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72" h="41">
                  <a:moveTo>
                    <a:pt x="71" y="41"/>
                  </a:moveTo>
                  <a:cubicBezTo>
                    <a:pt x="72" y="30"/>
                    <a:pt x="72" y="30"/>
                    <a:pt x="72" y="30"/>
                  </a:cubicBezTo>
                  <a:cubicBezTo>
                    <a:pt x="72" y="14"/>
                    <a:pt x="58" y="0"/>
                    <a:pt x="42" y="0"/>
                  </a:cubicBezTo>
                  <a:cubicBezTo>
                    <a:pt x="0" y="0"/>
                    <a:pt x="0" y="0"/>
                    <a:pt x="0" y="0"/>
                  </a:cubicBezTo>
                  <a:cubicBezTo>
                    <a:pt x="9" y="15"/>
                    <a:pt x="9" y="15"/>
                    <a:pt x="9" y="15"/>
                  </a:cubicBezTo>
                  <a:cubicBezTo>
                    <a:pt x="42" y="15"/>
                    <a:pt x="42" y="15"/>
                    <a:pt x="42" y="15"/>
                  </a:cubicBezTo>
                  <a:cubicBezTo>
                    <a:pt x="57" y="15"/>
                    <a:pt x="69" y="26"/>
                    <a:pt x="71" y="41"/>
                  </a:cubicBez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2" name="Freeform 124"/>
            <p:cNvSpPr>
              <a:spLocks/>
            </p:cNvSpPr>
            <p:nvPr/>
          </p:nvSpPr>
          <p:spPr bwMode="auto">
            <a:xfrm>
              <a:off x="4041" y="3632"/>
              <a:ext cx="96" cy="47"/>
            </a:xfrm>
            <a:custGeom>
              <a:avLst/>
              <a:gdLst>
                <a:gd name="T0" fmla="*/ 140 w 152"/>
                <a:gd name="T1" fmla="*/ 36 h 75"/>
                <a:gd name="T2" fmla="*/ 66 w 152"/>
                <a:gd name="T3" fmla="*/ 1 h 75"/>
                <a:gd name="T4" fmla="*/ 66 w 152"/>
                <a:gd name="T5" fmla="*/ 1 h 75"/>
                <a:gd name="T6" fmla="*/ 62 w 152"/>
                <a:gd name="T7" fmla="*/ 0 h 75"/>
                <a:gd name="T8" fmla="*/ 54 w 152"/>
                <a:gd name="T9" fmla="*/ 6 h 75"/>
                <a:gd name="T10" fmla="*/ 54 w 152"/>
                <a:gd name="T11" fmla="*/ 6 h 75"/>
                <a:gd name="T12" fmla="*/ 27 w 152"/>
                <a:gd name="T13" fmla="*/ 25 h 75"/>
                <a:gd name="T14" fmla="*/ 2 w 152"/>
                <a:gd name="T15" fmla="*/ 9 h 75"/>
                <a:gd name="T16" fmla="*/ 1 w 152"/>
                <a:gd name="T17" fmla="*/ 62 h 75"/>
                <a:gd name="T18" fmla="*/ 12 w 152"/>
                <a:gd name="T19" fmla="*/ 72 h 75"/>
                <a:gd name="T20" fmla="*/ 142 w 152"/>
                <a:gd name="T21" fmla="*/ 74 h 75"/>
                <a:gd name="T22" fmla="*/ 150 w 152"/>
                <a:gd name="T23" fmla="*/ 65 h 75"/>
                <a:gd name="T24" fmla="*/ 150 w 152"/>
                <a:gd name="T25" fmla="*/ 48 h 75"/>
                <a:gd name="T26" fmla="*/ 140 w 152"/>
                <a:gd name="T2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5">
                  <a:moveTo>
                    <a:pt x="140" y="36"/>
                  </a:moveTo>
                  <a:cubicBezTo>
                    <a:pt x="128" y="29"/>
                    <a:pt x="66" y="1"/>
                    <a:pt x="66" y="1"/>
                  </a:cubicBezTo>
                  <a:cubicBezTo>
                    <a:pt x="66" y="1"/>
                    <a:pt x="66" y="1"/>
                    <a:pt x="66" y="1"/>
                  </a:cubicBezTo>
                  <a:cubicBezTo>
                    <a:pt x="65" y="0"/>
                    <a:pt x="63" y="0"/>
                    <a:pt x="62" y="0"/>
                  </a:cubicBezTo>
                  <a:cubicBezTo>
                    <a:pt x="58" y="0"/>
                    <a:pt x="55" y="2"/>
                    <a:pt x="54" y="6"/>
                  </a:cubicBezTo>
                  <a:cubicBezTo>
                    <a:pt x="54" y="6"/>
                    <a:pt x="54" y="6"/>
                    <a:pt x="54" y="6"/>
                  </a:cubicBezTo>
                  <a:cubicBezTo>
                    <a:pt x="53" y="13"/>
                    <a:pt x="45" y="25"/>
                    <a:pt x="27" y="25"/>
                  </a:cubicBezTo>
                  <a:cubicBezTo>
                    <a:pt x="2" y="9"/>
                    <a:pt x="2" y="9"/>
                    <a:pt x="2" y="9"/>
                  </a:cubicBezTo>
                  <a:cubicBezTo>
                    <a:pt x="1" y="62"/>
                    <a:pt x="1" y="62"/>
                    <a:pt x="1" y="62"/>
                  </a:cubicBezTo>
                  <a:cubicBezTo>
                    <a:pt x="1" y="62"/>
                    <a:pt x="0" y="72"/>
                    <a:pt x="12" y="72"/>
                  </a:cubicBezTo>
                  <a:cubicBezTo>
                    <a:pt x="142" y="74"/>
                    <a:pt x="142" y="74"/>
                    <a:pt x="142" y="74"/>
                  </a:cubicBezTo>
                  <a:cubicBezTo>
                    <a:pt x="142" y="74"/>
                    <a:pt x="150" y="75"/>
                    <a:pt x="150" y="65"/>
                  </a:cubicBezTo>
                  <a:cubicBezTo>
                    <a:pt x="150" y="48"/>
                    <a:pt x="150" y="48"/>
                    <a:pt x="150" y="48"/>
                  </a:cubicBezTo>
                  <a:cubicBezTo>
                    <a:pt x="150" y="48"/>
                    <a:pt x="152" y="42"/>
                    <a:pt x="140"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3" name="Freeform 125"/>
            <p:cNvSpPr>
              <a:spLocks/>
            </p:cNvSpPr>
            <p:nvPr/>
          </p:nvSpPr>
          <p:spPr bwMode="auto">
            <a:xfrm>
              <a:off x="3825" y="3455"/>
              <a:ext cx="282" cy="206"/>
            </a:xfrm>
            <a:custGeom>
              <a:avLst/>
              <a:gdLst>
                <a:gd name="T0" fmla="*/ 353 w 445"/>
                <a:gd name="T1" fmla="*/ 43 h 326"/>
                <a:gd name="T2" fmla="*/ 317 w 445"/>
                <a:gd name="T3" fmla="*/ 0 h 326"/>
                <a:gd name="T4" fmla="*/ 257 w 445"/>
                <a:gd name="T5" fmla="*/ 0 h 326"/>
                <a:gd name="T6" fmla="*/ 0 w 445"/>
                <a:gd name="T7" fmla="*/ 0 h 326"/>
                <a:gd name="T8" fmla="*/ 0 w 445"/>
                <a:gd name="T9" fmla="*/ 0 h 326"/>
                <a:gd name="T10" fmla="*/ 74 w 445"/>
                <a:gd name="T11" fmla="*/ 78 h 326"/>
                <a:gd name="T12" fmla="*/ 74 w 445"/>
                <a:gd name="T13" fmla="*/ 78 h 326"/>
                <a:gd name="T14" fmla="*/ 280 w 445"/>
                <a:gd name="T15" fmla="*/ 78 h 326"/>
                <a:gd name="T16" fmla="*/ 386 w 445"/>
                <a:gd name="T17" fmla="*/ 326 h 326"/>
                <a:gd name="T18" fmla="*/ 445 w 445"/>
                <a:gd name="T19" fmla="*/ 326 h 326"/>
                <a:gd name="T20" fmla="*/ 353 w 445"/>
                <a:gd name="T21" fmla="*/ 4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5" h="326">
                  <a:moveTo>
                    <a:pt x="353" y="43"/>
                  </a:moveTo>
                  <a:cubicBezTo>
                    <a:pt x="344" y="16"/>
                    <a:pt x="327" y="0"/>
                    <a:pt x="317" y="0"/>
                  </a:cubicBezTo>
                  <a:cubicBezTo>
                    <a:pt x="257" y="0"/>
                    <a:pt x="257" y="0"/>
                    <a:pt x="257" y="0"/>
                  </a:cubicBezTo>
                  <a:cubicBezTo>
                    <a:pt x="0" y="0"/>
                    <a:pt x="0" y="0"/>
                    <a:pt x="0" y="0"/>
                  </a:cubicBezTo>
                  <a:cubicBezTo>
                    <a:pt x="0" y="0"/>
                    <a:pt x="0" y="0"/>
                    <a:pt x="0" y="0"/>
                  </a:cubicBezTo>
                  <a:cubicBezTo>
                    <a:pt x="0" y="42"/>
                    <a:pt x="33" y="76"/>
                    <a:pt x="74" y="78"/>
                  </a:cubicBezTo>
                  <a:cubicBezTo>
                    <a:pt x="74" y="78"/>
                    <a:pt x="74" y="78"/>
                    <a:pt x="74" y="78"/>
                  </a:cubicBezTo>
                  <a:cubicBezTo>
                    <a:pt x="75" y="78"/>
                    <a:pt x="280" y="78"/>
                    <a:pt x="280" y="78"/>
                  </a:cubicBezTo>
                  <a:cubicBezTo>
                    <a:pt x="386" y="326"/>
                    <a:pt x="386" y="326"/>
                    <a:pt x="386" y="326"/>
                  </a:cubicBezTo>
                  <a:cubicBezTo>
                    <a:pt x="445" y="326"/>
                    <a:pt x="445" y="326"/>
                    <a:pt x="445" y="326"/>
                  </a:cubicBezTo>
                  <a:lnTo>
                    <a:pt x="353" y="43"/>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4" name="Freeform 126"/>
            <p:cNvSpPr>
              <a:spLocks/>
            </p:cNvSpPr>
            <p:nvPr/>
          </p:nvSpPr>
          <p:spPr bwMode="auto">
            <a:xfrm>
              <a:off x="3845" y="3495"/>
              <a:ext cx="227" cy="166"/>
            </a:xfrm>
            <a:custGeom>
              <a:avLst/>
              <a:gdLst>
                <a:gd name="T0" fmla="*/ 354 w 359"/>
                <a:gd name="T1" fmla="*/ 263 h 263"/>
                <a:gd name="T2" fmla="*/ 359 w 359"/>
                <a:gd name="T3" fmla="*/ 263 h 263"/>
                <a:gd name="T4" fmla="*/ 288 w 359"/>
                <a:gd name="T5" fmla="*/ 43 h 263"/>
                <a:gd name="T6" fmla="*/ 252 w 359"/>
                <a:gd name="T7" fmla="*/ 0 h 263"/>
                <a:gd name="T8" fmla="*/ 192 w 359"/>
                <a:gd name="T9" fmla="*/ 0 h 263"/>
                <a:gd name="T10" fmla="*/ 0 w 359"/>
                <a:gd name="T11" fmla="*/ 0 h 263"/>
                <a:gd name="T12" fmla="*/ 42 w 359"/>
                <a:gd name="T13" fmla="*/ 15 h 263"/>
                <a:gd name="T14" fmla="*/ 42 w 359"/>
                <a:gd name="T15" fmla="*/ 15 h 263"/>
                <a:gd name="T16" fmla="*/ 248 w 359"/>
                <a:gd name="T17" fmla="*/ 15 h 263"/>
                <a:gd name="T18" fmla="*/ 354 w 359"/>
                <a:gd name="T1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263">
                  <a:moveTo>
                    <a:pt x="354" y="263"/>
                  </a:moveTo>
                  <a:cubicBezTo>
                    <a:pt x="359" y="263"/>
                    <a:pt x="359" y="263"/>
                    <a:pt x="359" y="263"/>
                  </a:cubicBezTo>
                  <a:cubicBezTo>
                    <a:pt x="288" y="43"/>
                    <a:pt x="288" y="43"/>
                    <a:pt x="288" y="43"/>
                  </a:cubicBezTo>
                  <a:cubicBezTo>
                    <a:pt x="279" y="15"/>
                    <a:pt x="262" y="0"/>
                    <a:pt x="252" y="0"/>
                  </a:cubicBezTo>
                  <a:cubicBezTo>
                    <a:pt x="192" y="0"/>
                    <a:pt x="192" y="0"/>
                    <a:pt x="192" y="0"/>
                  </a:cubicBezTo>
                  <a:cubicBezTo>
                    <a:pt x="0" y="0"/>
                    <a:pt x="0" y="0"/>
                    <a:pt x="0" y="0"/>
                  </a:cubicBezTo>
                  <a:cubicBezTo>
                    <a:pt x="12" y="9"/>
                    <a:pt x="26" y="14"/>
                    <a:pt x="42" y="15"/>
                  </a:cubicBezTo>
                  <a:cubicBezTo>
                    <a:pt x="42" y="15"/>
                    <a:pt x="42" y="15"/>
                    <a:pt x="42" y="15"/>
                  </a:cubicBezTo>
                  <a:cubicBezTo>
                    <a:pt x="43" y="15"/>
                    <a:pt x="248" y="15"/>
                    <a:pt x="248" y="15"/>
                  </a:cubicBezTo>
                  <a:lnTo>
                    <a:pt x="354" y="263"/>
                  </a:ln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5" name="Freeform 127"/>
            <p:cNvSpPr>
              <a:spLocks/>
            </p:cNvSpPr>
            <p:nvPr/>
          </p:nvSpPr>
          <p:spPr bwMode="auto">
            <a:xfrm>
              <a:off x="4062" y="3639"/>
              <a:ext cx="97" cy="48"/>
            </a:xfrm>
            <a:custGeom>
              <a:avLst/>
              <a:gdLst>
                <a:gd name="T0" fmla="*/ 141 w 153"/>
                <a:gd name="T1" fmla="*/ 36 h 76"/>
                <a:gd name="T2" fmla="*/ 66 w 153"/>
                <a:gd name="T3" fmla="*/ 1 h 76"/>
                <a:gd name="T4" fmla="*/ 66 w 153"/>
                <a:gd name="T5" fmla="*/ 1 h 76"/>
                <a:gd name="T6" fmla="*/ 62 w 153"/>
                <a:gd name="T7" fmla="*/ 0 h 76"/>
                <a:gd name="T8" fmla="*/ 55 w 153"/>
                <a:gd name="T9" fmla="*/ 7 h 76"/>
                <a:gd name="T10" fmla="*/ 54 w 153"/>
                <a:gd name="T11" fmla="*/ 7 h 76"/>
                <a:gd name="T12" fmla="*/ 28 w 153"/>
                <a:gd name="T13" fmla="*/ 26 h 76"/>
                <a:gd name="T14" fmla="*/ 2 w 153"/>
                <a:gd name="T15" fmla="*/ 10 h 76"/>
                <a:gd name="T16" fmla="*/ 2 w 153"/>
                <a:gd name="T17" fmla="*/ 63 h 76"/>
                <a:gd name="T18" fmla="*/ 12 w 153"/>
                <a:gd name="T19" fmla="*/ 73 h 76"/>
                <a:gd name="T20" fmla="*/ 142 w 153"/>
                <a:gd name="T21" fmla="*/ 74 h 76"/>
                <a:gd name="T22" fmla="*/ 151 w 153"/>
                <a:gd name="T23" fmla="*/ 66 h 76"/>
                <a:gd name="T24" fmla="*/ 151 w 153"/>
                <a:gd name="T25" fmla="*/ 49 h 76"/>
                <a:gd name="T26" fmla="*/ 141 w 153"/>
                <a:gd name="T27"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76">
                  <a:moveTo>
                    <a:pt x="141" y="36"/>
                  </a:moveTo>
                  <a:cubicBezTo>
                    <a:pt x="128" y="30"/>
                    <a:pt x="66" y="1"/>
                    <a:pt x="66" y="1"/>
                  </a:cubicBezTo>
                  <a:cubicBezTo>
                    <a:pt x="66" y="1"/>
                    <a:pt x="66" y="1"/>
                    <a:pt x="66" y="1"/>
                  </a:cubicBezTo>
                  <a:cubicBezTo>
                    <a:pt x="65" y="1"/>
                    <a:pt x="64" y="0"/>
                    <a:pt x="62" y="0"/>
                  </a:cubicBezTo>
                  <a:cubicBezTo>
                    <a:pt x="59" y="0"/>
                    <a:pt x="55" y="3"/>
                    <a:pt x="55" y="7"/>
                  </a:cubicBezTo>
                  <a:cubicBezTo>
                    <a:pt x="54" y="7"/>
                    <a:pt x="54" y="7"/>
                    <a:pt x="54" y="7"/>
                  </a:cubicBezTo>
                  <a:cubicBezTo>
                    <a:pt x="53" y="14"/>
                    <a:pt x="46" y="26"/>
                    <a:pt x="28" y="26"/>
                  </a:cubicBezTo>
                  <a:cubicBezTo>
                    <a:pt x="2" y="10"/>
                    <a:pt x="2" y="10"/>
                    <a:pt x="2" y="10"/>
                  </a:cubicBezTo>
                  <a:cubicBezTo>
                    <a:pt x="2" y="63"/>
                    <a:pt x="2" y="63"/>
                    <a:pt x="2" y="63"/>
                  </a:cubicBezTo>
                  <a:cubicBezTo>
                    <a:pt x="2" y="63"/>
                    <a:pt x="0" y="73"/>
                    <a:pt x="12" y="73"/>
                  </a:cubicBezTo>
                  <a:cubicBezTo>
                    <a:pt x="142" y="74"/>
                    <a:pt x="142" y="74"/>
                    <a:pt x="142" y="74"/>
                  </a:cubicBezTo>
                  <a:cubicBezTo>
                    <a:pt x="142" y="74"/>
                    <a:pt x="150" y="76"/>
                    <a:pt x="151" y="66"/>
                  </a:cubicBezTo>
                  <a:cubicBezTo>
                    <a:pt x="151" y="49"/>
                    <a:pt x="151" y="49"/>
                    <a:pt x="151" y="49"/>
                  </a:cubicBezTo>
                  <a:cubicBezTo>
                    <a:pt x="151" y="49"/>
                    <a:pt x="153" y="43"/>
                    <a:pt x="141"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6" name="Freeform 128"/>
            <p:cNvSpPr>
              <a:spLocks/>
            </p:cNvSpPr>
            <p:nvPr/>
          </p:nvSpPr>
          <p:spPr bwMode="auto">
            <a:xfrm>
              <a:off x="3856" y="3406"/>
              <a:ext cx="581" cy="357"/>
            </a:xfrm>
            <a:custGeom>
              <a:avLst/>
              <a:gdLst>
                <a:gd name="T0" fmla="*/ 540 w 916"/>
                <a:gd name="T1" fmla="*/ 67 h 568"/>
                <a:gd name="T2" fmla="*/ 916 w 916"/>
                <a:gd name="T3" fmla="*/ 34 h 568"/>
                <a:gd name="T4" fmla="*/ 458 w 916"/>
                <a:gd name="T5" fmla="*/ 0 h 568"/>
                <a:gd name="T6" fmla="*/ 0 w 916"/>
                <a:gd name="T7" fmla="*/ 34 h 568"/>
                <a:gd name="T8" fmla="*/ 375 w 916"/>
                <a:gd name="T9" fmla="*/ 67 h 568"/>
                <a:gd name="T10" fmla="*/ 434 w 916"/>
                <a:gd name="T11" fmla="*/ 178 h 568"/>
                <a:gd name="T12" fmla="*/ 434 w 916"/>
                <a:gd name="T13" fmla="*/ 436 h 568"/>
                <a:gd name="T14" fmla="*/ 330 w 916"/>
                <a:gd name="T15" fmla="*/ 505 h 568"/>
                <a:gd name="T16" fmla="*/ 246 w 916"/>
                <a:gd name="T17" fmla="*/ 533 h 568"/>
                <a:gd name="T18" fmla="*/ 458 w 916"/>
                <a:gd name="T19" fmla="*/ 568 h 568"/>
                <a:gd name="T20" fmla="*/ 670 w 916"/>
                <a:gd name="T21" fmla="*/ 533 h 568"/>
                <a:gd name="T22" fmla="*/ 586 w 916"/>
                <a:gd name="T23" fmla="*/ 505 h 568"/>
                <a:gd name="T24" fmla="*/ 482 w 916"/>
                <a:gd name="T25" fmla="*/ 436 h 568"/>
                <a:gd name="T26" fmla="*/ 482 w 916"/>
                <a:gd name="T27" fmla="*/ 178 h 568"/>
                <a:gd name="T28" fmla="*/ 540 w 916"/>
                <a:gd name="T29" fmla="*/ 6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6" h="568">
                  <a:moveTo>
                    <a:pt x="540" y="67"/>
                  </a:moveTo>
                  <a:cubicBezTo>
                    <a:pt x="754" y="64"/>
                    <a:pt x="916" y="50"/>
                    <a:pt x="916" y="34"/>
                  </a:cubicBezTo>
                  <a:cubicBezTo>
                    <a:pt x="916" y="15"/>
                    <a:pt x="711" y="0"/>
                    <a:pt x="458" y="0"/>
                  </a:cubicBezTo>
                  <a:cubicBezTo>
                    <a:pt x="205" y="0"/>
                    <a:pt x="0" y="15"/>
                    <a:pt x="0" y="34"/>
                  </a:cubicBezTo>
                  <a:cubicBezTo>
                    <a:pt x="0" y="50"/>
                    <a:pt x="162" y="64"/>
                    <a:pt x="375" y="67"/>
                  </a:cubicBezTo>
                  <a:cubicBezTo>
                    <a:pt x="394" y="83"/>
                    <a:pt x="423" y="117"/>
                    <a:pt x="434" y="178"/>
                  </a:cubicBezTo>
                  <a:cubicBezTo>
                    <a:pt x="434" y="436"/>
                    <a:pt x="434" y="436"/>
                    <a:pt x="434" y="436"/>
                  </a:cubicBezTo>
                  <a:cubicBezTo>
                    <a:pt x="424" y="461"/>
                    <a:pt x="396" y="490"/>
                    <a:pt x="330" y="505"/>
                  </a:cubicBezTo>
                  <a:cubicBezTo>
                    <a:pt x="279" y="512"/>
                    <a:pt x="246" y="522"/>
                    <a:pt x="246" y="533"/>
                  </a:cubicBezTo>
                  <a:cubicBezTo>
                    <a:pt x="246" y="553"/>
                    <a:pt x="341" y="568"/>
                    <a:pt x="458" y="568"/>
                  </a:cubicBezTo>
                  <a:cubicBezTo>
                    <a:pt x="575" y="568"/>
                    <a:pt x="670" y="553"/>
                    <a:pt x="670" y="533"/>
                  </a:cubicBezTo>
                  <a:cubicBezTo>
                    <a:pt x="670" y="522"/>
                    <a:pt x="637" y="512"/>
                    <a:pt x="586" y="505"/>
                  </a:cubicBezTo>
                  <a:cubicBezTo>
                    <a:pt x="519" y="490"/>
                    <a:pt x="492" y="461"/>
                    <a:pt x="482" y="436"/>
                  </a:cubicBezTo>
                  <a:cubicBezTo>
                    <a:pt x="482" y="178"/>
                    <a:pt x="482" y="178"/>
                    <a:pt x="482" y="178"/>
                  </a:cubicBezTo>
                  <a:cubicBezTo>
                    <a:pt x="493" y="117"/>
                    <a:pt x="522" y="83"/>
                    <a:pt x="54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7" name="Freeform 129"/>
            <p:cNvSpPr>
              <a:spLocks/>
            </p:cNvSpPr>
            <p:nvPr/>
          </p:nvSpPr>
          <p:spPr bwMode="auto">
            <a:xfrm>
              <a:off x="3985" y="3440"/>
              <a:ext cx="322" cy="49"/>
            </a:xfrm>
            <a:custGeom>
              <a:avLst/>
              <a:gdLst>
                <a:gd name="T0" fmla="*/ 255 w 509"/>
                <a:gd name="T1" fmla="*/ 0 h 78"/>
                <a:gd name="T2" fmla="*/ 0 w 509"/>
                <a:gd name="T3" fmla="*/ 6 h 78"/>
                <a:gd name="T4" fmla="*/ 172 w 509"/>
                <a:gd name="T5" fmla="*/ 12 h 78"/>
                <a:gd name="T6" fmla="*/ 218 w 509"/>
                <a:gd name="T7" fmla="*/ 78 h 78"/>
                <a:gd name="T8" fmla="*/ 255 w 509"/>
                <a:gd name="T9" fmla="*/ 78 h 78"/>
                <a:gd name="T10" fmla="*/ 292 w 509"/>
                <a:gd name="T11" fmla="*/ 78 h 78"/>
                <a:gd name="T12" fmla="*/ 337 w 509"/>
                <a:gd name="T13" fmla="*/ 12 h 78"/>
                <a:gd name="T14" fmla="*/ 509 w 509"/>
                <a:gd name="T15" fmla="*/ 6 h 78"/>
                <a:gd name="T16" fmla="*/ 255 w 509"/>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 h="78">
                  <a:moveTo>
                    <a:pt x="255" y="0"/>
                  </a:moveTo>
                  <a:cubicBezTo>
                    <a:pt x="161" y="0"/>
                    <a:pt x="73" y="2"/>
                    <a:pt x="0" y="6"/>
                  </a:cubicBezTo>
                  <a:cubicBezTo>
                    <a:pt x="51" y="9"/>
                    <a:pt x="110" y="11"/>
                    <a:pt x="172" y="12"/>
                  </a:cubicBezTo>
                  <a:cubicBezTo>
                    <a:pt x="186" y="23"/>
                    <a:pt x="204" y="44"/>
                    <a:pt x="218" y="78"/>
                  </a:cubicBezTo>
                  <a:cubicBezTo>
                    <a:pt x="230" y="78"/>
                    <a:pt x="242" y="78"/>
                    <a:pt x="255" y="78"/>
                  </a:cubicBezTo>
                  <a:cubicBezTo>
                    <a:pt x="267" y="78"/>
                    <a:pt x="280" y="78"/>
                    <a:pt x="292" y="78"/>
                  </a:cubicBezTo>
                  <a:cubicBezTo>
                    <a:pt x="305" y="44"/>
                    <a:pt x="324" y="23"/>
                    <a:pt x="337" y="12"/>
                  </a:cubicBezTo>
                  <a:cubicBezTo>
                    <a:pt x="400" y="11"/>
                    <a:pt x="458" y="9"/>
                    <a:pt x="509" y="6"/>
                  </a:cubicBezTo>
                  <a:cubicBezTo>
                    <a:pt x="436" y="2"/>
                    <a:pt x="349" y="0"/>
                    <a:pt x="255" y="0"/>
                  </a:cubicBez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8" name="Rectangle 130"/>
            <p:cNvSpPr>
              <a:spLocks noChangeArrowheads="1"/>
            </p:cNvSpPr>
            <p:nvPr/>
          </p:nvSpPr>
          <p:spPr bwMode="auto">
            <a:xfrm>
              <a:off x="3852" y="3426"/>
              <a:ext cx="588" cy="9"/>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99" name="Oval 131"/>
            <p:cNvSpPr>
              <a:spLocks noChangeArrowheads="1"/>
            </p:cNvSpPr>
            <p:nvPr/>
          </p:nvSpPr>
          <p:spPr bwMode="auto">
            <a:xfrm>
              <a:off x="3852" y="3411"/>
              <a:ext cx="588" cy="48"/>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0" name="Oval 132"/>
            <p:cNvSpPr>
              <a:spLocks noChangeArrowheads="1"/>
            </p:cNvSpPr>
            <p:nvPr/>
          </p:nvSpPr>
          <p:spPr bwMode="auto">
            <a:xfrm>
              <a:off x="3852" y="3401"/>
              <a:ext cx="588" cy="4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1" name="Freeform 133"/>
            <p:cNvSpPr>
              <a:spLocks/>
            </p:cNvSpPr>
            <p:nvPr/>
          </p:nvSpPr>
          <p:spPr bwMode="auto">
            <a:xfrm>
              <a:off x="3935" y="3387"/>
              <a:ext cx="59" cy="29"/>
            </a:xfrm>
            <a:custGeom>
              <a:avLst/>
              <a:gdLst>
                <a:gd name="T0" fmla="*/ 88 w 93"/>
                <a:gd name="T1" fmla="*/ 36 h 46"/>
                <a:gd name="T2" fmla="*/ 87 w 93"/>
                <a:gd name="T3" fmla="*/ 36 h 46"/>
                <a:gd name="T4" fmla="*/ 88 w 93"/>
                <a:gd name="T5" fmla="*/ 39 h 46"/>
                <a:gd name="T6" fmla="*/ 85 w 93"/>
                <a:gd name="T7" fmla="*/ 46 h 46"/>
                <a:gd name="T8" fmla="*/ 4 w 93"/>
                <a:gd name="T9" fmla="*/ 46 h 46"/>
                <a:gd name="T10" fmla="*/ 0 w 93"/>
                <a:gd name="T11" fmla="*/ 2 h 46"/>
                <a:gd name="T12" fmla="*/ 28 w 93"/>
                <a:gd name="T13" fmla="*/ 1 h 46"/>
                <a:gd name="T14" fmla="*/ 65 w 93"/>
                <a:gd name="T15" fmla="*/ 1 h 46"/>
                <a:gd name="T16" fmla="*/ 83 w 93"/>
                <a:gd name="T17" fmla="*/ 8 h 46"/>
                <a:gd name="T18" fmla="*/ 90 w 93"/>
                <a:gd name="T19" fmla="*/ 18 h 46"/>
                <a:gd name="T20" fmla="*/ 88 w 93"/>
                <a:gd name="T21"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6">
                  <a:moveTo>
                    <a:pt x="88" y="36"/>
                  </a:moveTo>
                  <a:cubicBezTo>
                    <a:pt x="87" y="36"/>
                    <a:pt x="87" y="36"/>
                    <a:pt x="87" y="36"/>
                  </a:cubicBezTo>
                  <a:cubicBezTo>
                    <a:pt x="88" y="37"/>
                    <a:pt x="88" y="38"/>
                    <a:pt x="88" y="39"/>
                  </a:cubicBezTo>
                  <a:cubicBezTo>
                    <a:pt x="88" y="42"/>
                    <a:pt x="87" y="44"/>
                    <a:pt x="85" y="46"/>
                  </a:cubicBezTo>
                  <a:cubicBezTo>
                    <a:pt x="4" y="46"/>
                    <a:pt x="4" y="46"/>
                    <a:pt x="4" y="46"/>
                  </a:cubicBezTo>
                  <a:cubicBezTo>
                    <a:pt x="0" y="2"/>
                    <a:pt x="0" y="2"/>
                    <a:pt x="0" y="2"/>
                  </a:cubicBezTo>
                  <a:cubicBezTo>
                    <a:pt x="28" y="1"/>
                    <a:pt x="28" y="1"/>
                    <a:pt x="28" y="1"/>
                  </a:cubicBezTo>
                  <a:cubicBezTo>
                    <a:pt x="44" y="0"/>
                    <a:pt x="56" y="0"/>
                    <a:pt x="65" y="1"/>
                  </a:cubicBezTo>
                  <a:cubicBezTo>
                    <a:pt x="83" y="8"/>
                    <a:pt x="83" y="8"/>
                    <a:pt x="83" y="8"/>
                  </a:cubicBezTo>
                  <a:cubicBezTo>
                    <a:pt x="88" y="9"/>
                    <a:pt x="91" y="13"/>
                    <a:pt x="90" y="18"/>
                  </a:cubicBezTo>
                  <a:cubicBezTo>
                    <a:pt x="90" y="18"/>
                    <a:pt x="93" y="36"/>
                    <a:pt x="88" y="36"/>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2" name="Freeform 134"/>
            <p:cNvSpPr>
              <a:spLocks/>
            </p:cNvSpPr>
            <p:nvPr/>
          </p:nvSpPr>
          <p:spPr bwMode="auto">
            <a:xfrm>
              <a:off x="3832" y="3289"/>
              <a:ext cx="121" cy="128"/>
            </a:xfrm>
            <a:custGeom>
              <a:avLst/>
              <a:gdLst>
                <a:gd name="T0" fmla="*/ 74 w 191"/>
                <a:gd name="T1" fmla="*/ 142 h 203"/>
                <a:gd name="T2" fmla="*/ 58 w 191"/>
                <a:gd name="T3" fmla="*/ 36 h 203"/>
                <a:gd name="T4" fmla="*/ 33 w 191"/>
                <a:gd name="T5" fmla="*/ 3 h 203"/>
                <a:gd name="T6" fmla="*/ 0 w 191"/>
                <a:gd name="T7" fmla="*/ 27 h 203"/>
                <a:gd name="T8" fmla="*/ 12 w 191"/>
                <a:gd name="T9" fmla="*/ 168 h 203"/>
                <a:gd name="T10" fmla="*/ 19 w 191"/>
                <a:gd name="T11" fmla="*/ 192 h 203"/>
                <a:gd name="T12" fmla="*/ 22 w 191"/>
                <a:gd name="T13" fmla="*/ 195 h 203"/>
                <a:gd name="T14" fmla="*/ 42 w 191"/>
                <a:gd name="T15" fmla="*/ 202 h 203"/>
                <a:gd name="T16" fmla="*/ 191 w 191"/>
                <a:gd name="T17" fmla="*/ 203 h 203"/>
                <a:gd name="T18" fmla="*/ 191 w 191"/>
                <a:gd name="T19" fmla="*/ 151 h 203"/>
                <a:gd name="T20" fmla="*/ 75 w 191"/>
                <a:gd name="T21" fmla="*/ 14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203">
                  <a:moveTo>
                    <a:pt x="74" y="142"/>
                  </a:moveTo>
                  <a:cubicBezTo>
                    <a:pt x="58" y="36"/>
                    <a:pt x="58" y="36"/>
                    <a:pt x="58" y="36"/>
                  </a:cubicBezTo>
                  <a:cubicBezTo>
                    <a:pt x="60" y="20"/>
                    <a:pt x="49" y="5"/>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cubicBezTo>
                    <a:pt x="42" y="202"/>
                    <a:pt x="190" y="203"/>
                    <a:pt x="191" y="203"/>
                  </a:cubicBezTo>
                  <a:cubicBezTo>
                    <a:pt x="191" y="151"/>
                    <a:pt x="191" y="151"/>
                    <a:pt x="191" y="151"/>
                  </a:cubicBezTo>
                  <a:cubicBezTo>
                    <a:pt x="75" y="143"/>
                    <a:pt x="75" y="143"/>
                    <a:pt x="75" y="143"/>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3" name="Freeform 135"/>
            <p:cNvSpPr>
              <a:spLocks/>
            </p:cNvSpPr>
            <p:nvPr/>
          </p:nvSpPr>
          <p:spPr bwMode="auto">
            <a:xfrm>
              <a:off x="3839" y="3394"/>
              <a:ext cx="114" cy="23"/>
            </a:xfrm>
            <a:custGeom>
              <a:avLst/>
              <a:gdLst>
                <a:gd name="T0" fmla="*/ 180 w 181"/>
                <a:gd name="T1" fmla="*/ 26 h 36"/>
                <a:gd name="T2" fmla="*/ 32 w 181"/>
                <a:gd name="T3" fmla="*/ 25 h 36"/>
                <a:gd name="T4" fmla="*/ 12 w 181"/>
                <a:gd name="T5" fmla="*/ 18 h 36"/>
                <a:gd name="T6" fmla="*/ 9 w 181"/>
                <a:gd name="T7" fmla="*/ 15 h 36"/>
                <a:gd name="T8" fmla="*/ 2 w 181"/>
                <a:gd name="T9" fmla="*/ 0 h 36"/>
                <a:gd name="T10" fmla="*/ 2 w 181"/>
                <a:gd name="T11" fmla="*/ 0 h 36"/>
                <a:gd name="T12" fmla="*/ 2 w 181"/>
                <a:gd name="T13" fmla="*/ 1 h 36"/>
                <a:gd name="T14" fmla="*/ 9 w 181"/>
                <a:gd name="T15" fmla="*/ 25 h 36"/>
                <a:gd name="T16" fmla="*/ 12 w 181"/>
                <a:gd name="T17" fmla="*/ 28 h 36"/>
                <a:gd name="T18" fmla="*/ 32 w 181"/>
                <a:gd name="T19" fmla="*/ 35 h 36"/>
                <a:gd name="T20" fmla="*/ 181 w 181"/>
                <a:gd name="T21" fmla="*/ 36 h 36"/>
                <a:gd name="T22" fmla="*/ 180 w 181"/>
                <a:gd name="T2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36">
                  <a:moveTo>
                    <a:pt x="180" y="26"/>
                  </a:moveTo>
                  <a:cubicBezTo>
                    <a:pt x="170" y="26"/>
                    <a:pt x="32" y="25"/>
                    <a:pt x="32" y="25"/>
                  </a:cubicBezTo>
                  <a:cubicBezTo>
                    <a:pt x="24" y="25"/>
                    <a:pt x="17" y="22"/>
                    <a:pt x="12" y="18"/>
                  </a:cubicBezTo>
                  <a:cubicBezTo>
                    <a:pt x="11" y="17"/>
                    <a:pt x="10" y="16"/>
                    <a:pt x="9" y="15"/>
                  </a:cubicBezTo>
                  <a:cubicBezTo>
                    <a:pt x="5" y="11"/>
                    <a:pt x="3" y="6"/>
                    <a:pt x="2" y="0"/>
                  </a:cubicBezTo>
                  <a:cubicBezTo>
                    <a:pt x="2" y="0"/>
                    <a:pt x="2" y="0"/>
                    <a:pt x="2" y="0"/>
                  </a:cubicBezTo>
                  <a:cubicBezTo>
                    <a:pt x="2" y="1"/>
                    <a:pt x="2" y="1"/>
                    <a:pt x="2" y="1"/>
                  </a:cubicBezTo>
                  <a:cubicBezTo>
                    <a:pt x="0" y="10"/>
                    <a:pt x="3" y="19"/>
                    <a:pt x="9" y="25"/>
                  </a:cubicBezTo>
                  <a:cubicBezTo>
                    <a:pt x="10" y="26"/>
                    <a:pt x="11" y="27"/>
                    <a:pt x="12" y="28"/>
                  </a:cubicBezTo>
                  <a:cubicBezTo>
                    <a:pt x="17" y="32"/>
                    <a:pt x="24" y="35"/>
                    <a:pt x="32" y="35"/>
                  </a:cubicBezTo>
                  <a:cubicBezTo>
                    <a:pt x="32" y="35"/>
                    <a:pt x="180" y="36"/>
                    <a:pt x="181" y="36"/>
                  </a:cubicBezTo>
                  <a:lnTo>
                    <a:pt x="180" y="2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4" name="Freeform 136"/>
            <p:cNvSpPr>
              <a:spLocks/>
            </p:cNvSpPr>
            <p:nvPr/>
          </p:nvSpPr>
          <p:spPr bwMode="auto">
            <a:xfrm>
              <a:off x="3832" y="3289"/>
              <a:ext cx="33" cy="127"/>
            </a:xfrm>
            <a:custGeom>
              <a:avLst/>
              <a:gdLst>
                <a:gd name="T0" fmla="*/ 51 w 51"/>
                <a:gd name="T1" fmla="*/ 202 h 202"/>
                <a:gd name="T2" fmla="*/ 31 w 51"/>
                <a:gd name="T3" fmla="*/ 195 h 202"/>
                <a:gd name="T4" fmla="*/ 28 w 51"/>
                <a:gd name="T5" fmla="*/ 192 h 202"/>
                <a:gd name="T6" fmla="*/ 21 w 51"/>
                <a:gd name="T7" fmla="*/ 168 h 202"/>
                <a:gd name="T8" fmla="*/ 9 w 51"/>
                <a:gd name="T9" fmla="*/ 27 h 202"/>
                <a:gd name="T10" fmla="*/ 33 w 51"/>
                <a:gd name="T11" fmla="*/ 3 h 202"/>
                <a:gd name="T12" fmla="*/ 33 w 51"/>
                <a:gd name="T13" fmla="*/ 3 h 202"/>
                <a:gd name="T14" fmla="*/ 0 w 51"/>
                <a:gd name="T15" fmla="*/ 27 h 202"/>
                <a:gd name="T16" fmla="*/ 12 w 51"/>
                <a:gd name="T17" fmla="*/ 168 h 202"/>
                <a:gd name="T18" fmla="*/ 19 w 51"/>
                <a:gd name="T19" fmla="*/ 192 h 202"/>
                <a:gd name="T20" fmla="*/ 22 w 51"/>
                <a:gd name="T21" fmla="*/ 195 h 202"/>
                <a:gd name="T22" fmla="*/ 42 w 51"/>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202">
                  <a:moveTo>
                    <a:pt x="51" y="202"/>
                  </a:moveTo>
                  <a:cubicBezTo>
                    <a:pt x="44" y="202"/>
                    <a:pt x="37" y="199"/>
                    <a:pt x="31" y="195"/>
                  </a:cubicBezTo>
                  <a:cubicBezTo>
                    <a:pt x="30" y="194"/>
                    <a:pt x="29" y="193"/>
                    <a:pt x="28" y="192"/>
                  </a:cubicBezTo>
                  <a:cubicBezTo>
                    <a:pt x="23" y="186"/>
                    <a:pt x="20" y="177"/>
                    <a:pt x="21" y="168"/>
                  </a:cubicBezTo>
                  <a:cubicBezTo>
                    <a:pt x="9" y="27"/>
                    <a:pt x="9" y="27"/>
                    <a:pt x="9" y="27"/>
                  </a:cubicBezTo>
                  <a:cubicBezTo>
                    <a:pt x="11" y="14"/>
                    <a:pt x="21" y="5"/>
                    <a:pt x="33" y="3"/>
                  </a:cubicBezTo>
                  <a:cubicBezTo>
                    <a:pt x="33" y="3"/>
                    <a:pt x="33" y="3"/>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path>
              </a:pathLst>
            </a:custGeom>
            <a:solidFill>
              <a:srgbClr val="654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5" name="Freeform 137"/>
            <p:cNvSpPr>
              <a:spLocks/>
            </p:cNvSpPr>
            <p:nvPr/>
          </p:nvSpPr>
          <p:spPr bwMode="auto">
            <a:xfrm>
              <a:off x="3884" y="3241"/>
              <a:ext cx="35" cy="58"/>
            </a:xfrm>
            <a:custGeom>
              <a:avLst/>
              <a:gdLst>
                <a:gd name="T0" fmla="*/ 0 w 55"/>
                <a:gd name="T1" fmla="*/ 0 h 92"/>
                <a:gd name="T2" fmla="*/ 0 w 55"/>
                <a:gd name="T3" fmla="*/ 65 h 92"/>
                <a:gd name="T4" fmla="*/ 27 w 55"/>
                <a:gd name="T5" fmla="*/ 92 h 92"/>
                <a:gd name="T6" fmla="*/ 55 w 55"/>
                <a:gd name="T7" fmla="*/ 65 h 92"/>
                <a:gd name="T8" fmla="*/ 55 w 55"/>
                <a:gd name="T9" fmla="*/ 0 h 92"/>
                <a:gd name="T10" fmla="*/ 0 w 55"/>
                <a:gd name="T11" fmla="*/ 0 h 92"/>
              </a:gdLst>
              <a:ahLst/>
              <a:cxnLst>
                <a:cxn ang="0">
                  <a:pos x="T0" y="T1"/>
                </a:cxn>
                <a:cxn ang="0">
                  <a:pos x="T2" y="T3"/>
                </a:cxn>
                <a:cxn ang="0">
                  <a:pos x="T4" y="T5"/>
                </a:cxn>
                <a:cxn ang="0">
                  <a:pos x="T6" y="T7"/>
                </a:cxn>
                <a:cxn ang="0">
                  <a:pos x="T8" y="T9"/>
                </a:cxn>
                <a:cxn ang="0">
                  <a:pos x="T10" y="T11"/>
                </a:cxn>
              </a:cxnLst>
              <a:rect l="0" t="0" r="r" b="b"/>
              <a:pathLst>
                <a:path w="55" h="92">
                  <a:moveTo>
                    <a:pt x="0" y="0"/>
                  </a:moveTo>
                  <a:cubicBezTo>
                    <a:pt x="0" y="65"/>
                    <a:pt x="0" y="65"/>
                    <a:pt x="0" y="65"/>
                  </a:cubicBezTo>
                  <a:cubicBezTo>
                    <a:pt x="0" y="80"/>
                    <a:pt x="12" y="92"/>
                    <a:pt x="27" y="92"/>
                  </a:cubicBezTo>
                  <a:cubicBezTo>
                    <a:pt x="42" y="92"/>
                    <a:pt x="55" y="80"/>
                    <a:pt x="55" y="65"/>
                  </a:cubicBezTo>
                  <a:cubicBezTo>
                    <a:pt x="55" y="0"/>
                    <a:pt x="55" y="0"/>
                    <a:pt x="55"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6" name="Freeform 138"/>
            <p:cNvSpPr>
              <a:spLocks/>
            </p:cNvSpPr>
            <p:nvPr/>
          </p:nvSpPr>
          <p:spPr bwMode="auto">
            <a:xfrm>
              <a:off x="3841" y="3138"/>
              <a:ext cx="121" cy="120"/>
            </a:xfrm>
            <a:custGeom>
              <a:avLst/>
              <a:gdLst>
                <a:gd name="T0" fmla="*/ 189 w 191"/>
                <a:gd name="T1" fmla="*/ 99 h 191"/>
                <a:gd name="T2" fmla="*/ 92 w 191"/>
                <a:gd name="T3" fmla="*/ 189 h 191"/>
                <a:gd name="T4" fmla="*/ 2 w 191"/>
                <a:gd name="T5" fmla="*/ 92 h 191"/>
                <a:gd name="T6" fmla="*/ 99 w 191"/>
                <a:gd name="T7" fmla="*/ 2 h 191"/>
                <a:gd name="T8" fmla="*/ 189 w 191"/>
                <a:gd name="T9" fmla="*/ 99 h 191"/>
              </a:gdLst>
              <a:ahLst/>
              <a:cxnLst>
                <a:cxn ang="0">
                  <a:pos x="T0" y="T1"/>
                </a:cxn>
                <a:cxn ang="0">
                  <a:pos x="T2" y="T3"/>
                </a:cxn>
                <a:cxn ang="0">
                  <a:pos x="T4" y="T5"/>
                </a:cxn>
                <a:cxn ang="0">
                  <a:pos x="T6" y="T7"/>
                </a:cxn>
                <a:cxn ang="0">
                  <a:pos x="T8" y="T9"/>
                </a:cxn>
              </a:cxnLst>
              <a:rect l="0" t="0" r="r" b="b"/>
              <a:pathLst>
                <a:path w="191" h="191">
                  <a:moveTo>
                    <a:pt x="189" y="99"/>
                  </a:moveTo>
                  <a:cubicBezTo>
                    <a:pt x="187" y="151"/>
                    <a:pt x="143" y="191"/>
                    <a:pt x="92" y="189"/>
                  </a:cubicBezTo>
                  <a:cubicBezTo>
                    <a:pt x="40" y="187"/>
                    <a:pt x="0" y="144"/>
                    <a:pt x="2" y="92"/>
                  </a:cubicBezTo>
                  <a:cubicBezTo>
                    <a:pt x="3" y="40"/>
                    <a:pt x="47" y="0"/>
                    <a:pt x="99" y="2"/>
                  </a:cubicBezTo>
                  <a:cubicBezTo>
                    <a:pt x="150" y="4"/>
                    <a:pt x="191" y="47"/>
                    <a:pt x="189" y="99"/>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7" name="Oval 139"/>
            <p:cNvSpPr>
              <a:spLocks noChangeArrowheads="1"/>
            </p:cNvSpPr>
            <p:nvPr/>
          </p:nvSpPr>
          <p:spPr bwMode="auto">
            <a:xfrm>
              <a:off x="3848" y="3202"/>
              <a:ext cx="24" cy="23"/>
            </a:xfrm>
            <a:prstGeom prst="ellipse">
              <a:avLst/>
            </a:pr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8" name="Freeform 140"/>
            <p:cNvSpPr>
              <a:spLocks/>
            </p:cNvSpPr>
            <p:nvPr/>
          </p:nvSpPr>
          <p:spPr bwMode="auto">
            <a:xfrm>
              <a:off x="3848" y="3202"/>
              <a:ext cx="23" cy="19"/>
            </a:xfrm>
            <a:custGeom>
              <a:avLst/>
              <a:gdLst>
                <a:gd name="T0" fmla="*/ 22 w 36"/>
                <a:gd name="T1" fmla="*/ 4 h 30"/>
                <a:gd name="T2" fmla="*/ 3 w 36"/>
                <a:gd name="T3" fmla="*/ 22 h 30"/>
                <a:gd name="T4" fmla="*/ 4 w 36"/>
                <a:gd name="T5" fmla="*/ 30 h 30"/>
                <a:gd name="T6" fmla="*/ 0 w 36"/>
                <a:gd name="T7" fmla="*/ 18 h 30"/>
                <a:gd name="T8" fmla="*/ 19 w 36"/>
                <a:gd name="T9" fmla="*/ 0 h 30"/>
                <a:gd name="T10" fmla="*/ 36 w 36"/>
                <a:gd name="T11" fmla="*/ 11 h 30"/>
                <a:gd name="T12" fmla="*/ 22 w 36"/>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2" y="4"/>
                  </a:moveTo>
                  <a:cubicBezTo>
                    <a:pt x="11" y="4"/>
                    <a:pt x="3" y="12"/>
                    <a:pt x="3" y="22"/>
                  </a:cubicBezTo>
                  <a:cubicBezTo>
                    <a:pt x="3" y="25"/>
                    <a:pt x="3" y="27"/>
                    <a:pt x="4" y="30"/>
                  </a:cubicBezTo>
                  <a:cubicBezTo>
                    <a:pt x="2" y="26"/>
                    <a:pt x="0" y="22"/>
                    <a:pt x="0" y="18"/>
                  </a:cubicBezTo>
                  <a:cubicBezTo>
                    <a:pt x="0" y="8"/>
                    <a:pt x="9" y="0"/>
                    <a:pt x="19" y="0"/>
                  </a:cubicBezTo>
                  <a:cubicBezTo>
                    <a:pt x="27" y="0"/>
                    <a:pt x="33" y="4"/>
                    <a:pt x="36" y="11"/>
                  </a:cubicBezTo>
                  <a:cubicBezTo>
                    <a:pt x="33" y="7"/>
                    <a:pt x="27" y="4"/>
                    <a:pt x="22" y="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09" name="Freeform 141"/>
            <p:cNvSpPr>
              <a:spLocks/>
            </p:cNvSpPr>
            <p:nvPr/>
          </p:nvSpPr>
          <p:spPr bwMode="auto">
            <a:xfrm>
              <a:off x="3867" y="3182"/>
              <a:ext cx="87" cy="91"/>
            </a:xfrm>
            <a:custGeom>
              <a:avLst/>
              <a:gdLst>
                <a:gd name="T0" fmla="*/ 138 w 138"/>
                <a:gd name="T1" fmla="*/ 11 h 144"/>
                <a:gd name="T2" fmla="*/ 129 w 138"/>
                <a:gd name="T3" fmla="*/ 1 h 144"/>
                <a:gd name="T4" fmla="*/ 9 w 138"/>
                <a:gd name="T5" fmla="*/ 0 h 144"/>
                <a:gd name="T6" fmla="*/ 0 w 138"/>
                <a:gd name="T7" fmla="*/ 10 h 144"/>
                <a:gd name="T8" fmla="*/ 0 w 138"/>
                <a:gd name="T9" fmla="*/ 91 h 144"/>
                <a:gd name="T10" fmla="*/ 0 w 138"/>
                <a:gd name="T11" fmla="*/ 93 h 144"/>
                <a:gd name="T12" fmla="*/ 0 w 138"/>
                <a:gd name="T13" fmla="*/ 94 h 144"/>
                <a:gd name="T14" fmla="*/ 6 w 138"/>
                <a:gd name="T15" fmla="*/ 109 h 144"/>
                <a:gd name="T16" fmla="*/ 6 w 138"/>
                <a:gd name="T17" fmla="*/ 109 h 144"/>
                <a:gd name="T18" fmla="*/ 6 w 138"/>
                <a:gd name="T19" fmla="*/ 109 h 144"/>
                <a:gd name="T20" fmla="*/ 11 w 138"/>
                <a:gd name="T21" fmla="*/ 112 h 144"/>
                <a:gd name="T22" fmla="*/ 55 w 138"/>
                <a:gd name="T23" fmla="*/ 139 h 144"/>
                <a:gd name="T24" fmla="*/ 92 w 138"/>
                <a:gd name="T25" fmla="*/ 139 h 144"/>
                <a:gd name="T26" fmla="*/ 126 w 138"/>
                <a:gd name="T27" fmla="*/ 113 h 144"/>
                <a:gd name="T28" fmla="*/ 132 w 138"/>
                <a:gd name="T29" fmla="*/ 108 h 144"/>
                <a:gd name="T30" fmla="*/ 132 w 138"/>
                <a:gd name="T31" fmla="*/ 108 h 144"/>
                <a:gd name="T32" fmla="*/ 132 w 138"/>
                <a:gd name="T33" fmla="*/ 108 h 144"/>
                <a:gd name="T34" fmla="*/ 138 w 138"/>
                <a:gd name="T35" fmla="*/ 95 h 144"/>
                <a:gd name="T36" fmla="*/ 138 w 138"/>
                <a:gd name="T37" fmla="*/ 94 h 144"/>
                <a:gd name="T38" fmla="*/ 138 w 138"/>
                <a:gd name="T39" fmla="*/ 92 h 144"/>
                <a:gd name="T40" fmla="*/ 138 w 138"/>
                <a:gd name="T41"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44">
                  <a:moveTo>
                    <a:pt x="138" y="11"/>
                  </a:moveTo>
                  <a:cubicBezTo>
                    <a:pt x="138" y="6"/>
                    <a:pt x="134" y="1"/>
                    <a:pt x="129" y="1"/>
                  </a:cubicBezTo>
                  <a:cubicBezTo>
                    <a:pt x="9" y="0"/>
                    <a:pt x="9" y="0"/>
                    <a:pt x="9" y="0"/>
                  </a:cubicBezTo>
                  <a:cubicBezTo>
                    <a:pt x="4" y="0"/>
                    <a:pt x="0" y="5"/>
                    <a:pt x="0" y="10"/>
                  </a:cubicBezTo>
                  <a:cubicBezTo>
                    <a:pt x="0" y="91"/>
                    <a:pt x="0" y="91"/>
                    <a:pt x="0" y="91"/>
                  </a:cubicBezTo>
                  <a:cubicBezTo>
                    <a:pt x="0" y="92"/>
                    <a:pt x="0" y="92"/>
                    <a:pt x="0" y="93"/>
                  </a:cubicBezTo>
                  <a:cubicBezTo>
                    <a:pt x="0" y="93"/>
                    <a:pt x="0" y="94"/>
                    <a:pt x="0" y="94"/>
                  </a:cubicBezTo>
                  <a:cubicBezTo>
                    <a:pt x="0" y="100"/>
                    <a:pt x="2" y="105"/>
                    <a:pt x="6" y="109"/>
                  </a:cubicBezTo>
                  <a:cubicBezTo>
                    <a:pt x="6" y="109"/>
                    <a:pt x="6" y="109"/>
                    <a:pt x="6" y="109"/>
                  </a:cubicBezTo>
                  <a:cubicBezTo>
                    <a:pt x="6" y="109"/>
                    <a:pt x="6" y="109"/>
                    <a:pt x="6" y="109"/>
                  </a:cubicBezTo>
                  <a:cubicBezTo>
                    <a:pt x="7" y="110"/>
                    <a:pt x="9" y="111"/>
                    <a:pt x="11" y="112"/>
                  </a:cubicBezTo>
                  <a:cubicBezTo>
                    <a:pt x="55" y="139"/>
                    <a:pt x="55" y="139"/>
                    <a:pt x="55" y="139"/>
                  </a:cubicBezTo>
                  <a:cubicBezTo>
                    <a:pt x="57" y="143"/>
                    <a:pt x="90" y="144"/>
                    <a:pt x="92" y="139"/>
                  </a:cubicBezTo>
                  <a:cubicBezTo>
                    <a:pt x="126" y="113"/>
                    <a:pt x="126" y="113"/>
                    <a:pt x="126" y="113"/>
                  </a:cubicBezTo>
                  <a:cubicBezTo>
                    <a:pt x="128" y="112"/>
                    <a:pt x="130" y="110"/>
                    <a:pt x="132" y="108"/>
                  </a:cubicBezTo>
                  <a:cubicBezTo>
                    <a:pt x="132" y="108"/>
                    <a:pt x="132" y="108"/>
                    <a:pt x="132" y="108"/>
                  </a:cubicBezTo>
                  <a:cubicBezTo>
                    <a:pt x="132" y="108"/>
                    <a:pt x="132" y="108"/>
                    <a:pt x="132" y="108"/>
                  </a:cubicBezTo>
                  <a:cubicBezTo>
                    <a:pt x="136" y="105"/>
                    <a:pt x="138" y="101"/>
                    <a:pt x="138" y="95"/>
                  </a:cubicBezTo>
                  <a:cubicBezTo>
                    <a:pt x="138" y="95"/>
                    <a:pt x="138" y="94"/>
                    <a:pt x="138" y="94"/>
                  </a:cubicBezTo>
                  <a:cubicBezTo>
                    <a:pt x="138" y="93"/>
                    <a:pt x="138" y="93"/>
                    <a:pt x="138" y="92"/>
                  </a:cubicBezTo>
                  <a:lnTo>
                    <a:pt x="138" y="1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0" name="Freeform 142"/>
            <p:cNvSpPr>
              <a:spLocks/>
            </p:cNvSpPr>
            <p:nvPr/>
          </p:nvSpPr>
          <p:spPr bwMode="auto">
            <a:xfrm>
              <a:off x="3911" y="3188"/>
              <a:ext cx="43" cy="84"/>
            </a:xfrm>
            <a:custGeom>
              <a:avLst/>
              <a:gdLst>
                <a:gd name="T0" fmla="*/ 61 w 68"/>
                <a:gd name="T1" fmla="*/ 0 h 133"/>
                <a:gd name="T2" fmla="*/ 61 w 68"/>
                <a:gd name="T3" fmla="*/ 81 h 133"/>
                <a:gd name="T4" fmla="*/ 61 w 68"/>
                <a:gd name="T5" fmla="*/ 82 h 133"/>
                <a:gd name="T6" fmla="*/ 61 w 68"/>
                <a:gd name="T7" fmla="*/ 84 h 133"/>
                <a:gd name="T8" fmla="*/ 54 w 68"/>
                <a:gd name="T9" fmla="*/ 98 h 133"/>
                <a:gd name="T10" fmla="*/ 54 w 68"/>
                <a:gd name="T11" fmla="*/ 98 h 133"/>
                <a:gd name="T12" fmla="*/ 53 w 68"/>
                <a:gd name="T13" fmla="*/ 98 h 133"/>
                <a:gd name="T14" fmla="*/ 48 w 68"/>
                <a:gd name="T15" fmla="*/ 103 h 133"/>
                <a:gd name="T16" fmla="*/ 14 w 68"/>
                <a:gd name="T17" fmla="*/ 129 h 133"/>
                <a:gd name="T18" fmla="*/ 0 w 68"/>
                <a:gd name="T19" fmla="*/ 132 h 133"/>
                <a:gd name="T20" fmla="*/ 22 w 68"/>
                <a:gd name="T21" fmla="*/ 129 h 133"/>
                <a:gd name="T22" fmla="*/ 56 w 68"/>
                <a:gd name="T23" fmla="*/ 103 h 133"/>
                <a:gd name="T24" fmla="*/ 62 w 68"/>
                <a:gd name="T25" fmla="*/ 98 h 133"/>
                <a:gd name="T26" fmla="*/ 62 w 68"/>
                <a:gd name="T27" fmla="*/ 98 h 133"/>
                <a:gd name="T28" fmla="*/ 62 w 68"/>
                <a:gd name="T29" fmla="*/ 98 h 133"/>
                <a:gd name="T30" fmla="*/ 68 w 68"/>
                <a:gd name="T31" fmla="*/ 85 h 133"/>
                <a:gd name="T32" fmla="*/ 68 w 68"/>
                <a:gd name="T33" fmla="*/ 84 h 133"/>
                <a:gd name="T34" fmla="*/ 68 w 68"/>
                <a:gd name="T35" fmla="*/ 82 h 133"/>
                <a:gd name="T36" fmla="*/ 68 w 68"/>
                <a:gd name="T37" fmla="*/ 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33">
                  <a:moveTo>
                    <a:pt x="61" y="0"/>
                  </a:moveTo>
                  <a:cubicBezTo>
                    <a:pt x="61" y="81"/>
                    <a:pt x="61" y="81"/>
                    <a:pt x="61" y="81"/>
                  </a:cubicBezTo>
                  <a:cubicBezTo>
                    <a:pt x="61" y="81"/>
                    <a:pt x="61" y="82"/>
                    <a:pt x="61" y="82"/>
                  </a:cubicBezTo>
                  <a:cubicBezTo>
                    <a:pt x="61" y="83"/>
                    <a:pt x="61" y="83"/>
                    <a:pt x="61" y="84"/>
                  </a:cubicBezTo>
                  <a:cubicBezTo>
                    <a:pt x="61" y="89"/>
                    <a:pt x="57" y="95"/>
                    <a:pt x="54" y="98"/>
                  </a:cubicBezTo>
                  <a:cubicBezTo>
                    <a:pt x="54" y="98"/>
                    <a:pt x="54" y="98"/>
                    <a:pt x="54" y="98"/>
                  </a:cubicBezTo>
                  <a:cubicBezTo>
                    <a:pt x="53" y="98"/>
                    <a:pt x="53" y="98"/>
                    <a:pt x="53" y="98"/>
                  </a:cubicBezTo>
                  <a:cubicBezTo>
                    <a:pt x="52" y="100"/>
                    <a:pt x="50" y="102"/>
                    <a:pt x="48" y="103"/>
                  </a:cubicBezTo>
                  <a:cubicBezTo>
                    <a:pt x="14" y="129"/>
                    <a:pt x="14" y="129"/>
                    <a:pt x="14" y="129"/>
                  </a:cubicBezTo>
                  <a:cubicBezTo>
                    <a:pt x="13" y="131"/>
                    <a:pt x="7" y="132"/>
                    <a:pt x="0" y="132"/>
                  </a:cubicBezTo>
                  <a:cubicBezTo>
                    <a:pt x="10" y="133"/>
                    <a:pt x="21" y="132"/>
                    <a:pt x="22" y="129"/>
                  </a:cubicBezTo>
                  <a:cubicBezTo>
                    <a:pt x="56" y="103"/>
                    <a:pt x="56" y="103"/>
                    <a:pt x="56" y="103"/>
                  </a:cubicBezTo>
                  <a:cubicBezTo>
                    <a:pt x="58" y="102"/>
                    <a:pt x="60" y="100"/>
                    <a:pt x="62" y="98"/>
                  </a:cubicBezTo>
                  <a:cubicBezTo>
                    <a:pt x="62" y="98"/>
                    <a:pt x="62" y="98"/>
                    <a:pt x="62" y="98"/>
                  </a:cubicBezTo>
                  <a:cubicBezTo>
                    <a:pt x="62" y="98"/>
                    <a:pt x="62" y="98"/>
                    <a:pt x="62" y="98"/>
                  </a:cubicBezTo>
                  <a:cubicBezTo>
                    <a:pt x="66" y="95"/>
                    <a:pt x="68" y="91"/>
                    <a:pt x="68" y="85"/>
                  </a:cubicBezTo>
                  <a:cubicBezTo>
                    <a:pt x="68" y="85"/>
                    <a:pt x="68" y="84"/>
                    <a:pt x="68" y="84"/>
                  </a:cubicBezTo>
                  <a:cubicBezTo>
                    <a:pt x="68" y="83"/>
                    <a:pt x="68" y="83"/>
                    <a:pt x="68" y="82"/>
                  </a:cubicBezTo>
                  <a:cubicBezTo>
                    <a:pt x="68" y="1"/>
                    <a:pt x="68" y="1"/>
                    <a:pt x="68" y="1"/>
                  </a:cubicBezTo>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1" name="Freeform 143"/>
            <p:cNvSpPr>
              <a:spLocks/>
            </p:cNvSpPr>
            <p:nvPr/>
          </p:nvSpPr>
          <p:spPr bwMode="auto">
            <a:xfrm>
              <a:off x="3899" y="3213"/>
              <a:ext cx="11" cy="9"/>
            </a:xfrm>
            <a:custGeom>
              <a:avLst/>
              <a:gdLst>
                <a:gd name="T0" fmla="*/ 8 w 17"/>
                <a:gd name="T1" fmla="*/ 13 h 14"/>
                <a:gd name="T2" fmla="*/ 15 w 17"/>
                <a:gd name="T3" fmla="*/ 14 h 14"/>
                <a:gd name="T4" fmla="*/ 17 w 17"/>
                <a:gd name="T5" fmla="*/ 8 h 14"/>
                <a:gd name="T6" fmla="*/ 8 w 17"/>
                <a:gd name="T7" fmla="*/ 0 h 14"/>
                <a:gd name="T8" fmla="*/ 0 w 17"/>
                <a:gd name="T9" fmla="*/ 8 h 14"/>
                <a:gd name="T10" fmla="*/ 2 w 17"/>
                <a:gd name="T11" fmla="*/ 14 h 14"/>
                <a:gd name="T12" fmla="*/ 8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8" y="13"/>
                  </a:moveTo>
                  <a:cubicBezTo>
                    <a:pt x="11" y="13"/>
                    <a:pt x="13" y="13"/>
                    <a:pt x="15" y="14"/>
                  </a:cubicBezTo>
                  <a:cubicBezTo>
                    <a:pt x="16" y="12"/>
                    <a:pt x="17" y="11"/>
                    <a:pt x="17" y="8"/>
                  </a:cubicBezTo>
                  <a:cubicBezTo>
                    <a:pt x="17" y="4"/>
                    <a:pt x="13" y="0"/>
                    <a:pt x="8" y="0"/>
                  </a:cubicBezTo>
                  <a:cubicBezTo>
                    <a:pt x="4" y="0"/>
                    <a:pt x="0" y="4"/>
                    <a:pt x="0" y="8"/>
                  </a:cubicBezTo>
                  <a:cubicBezTo>
                    <a:pt x="0" y="10"/>
                    <a:pt x="0" y="12"/>
                    <a:pt x="2" y="14"/>
                  </a:cubicBezTo>
                  <a:cubicBezTo>
                    <a:pt x="4" y="13"/>
                    <a:pt x="6" y="13"/>
                    <a:pt x="8"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2" name="Freeform 144"/>
            <p:cNvSpPr>
              <a:spLocks/>
            </p:cNvSpPr>
            <p:nvPr/>
          </p:nvSpPr>
          <p:spPr bwMode="auto">
            <a:xfrm>
              <a:off x="3932" y="3213"/>
              <a:ext cx="11" cy="9"/>
            </a:xfrm>
            <a:custGeom>
              <a:avLst/>
              <a:gdLst>
                <a:gd name="T0" fmla="*/ 9 w 17"/>
                <a:gd name="T1" fmla="*/ 13 h 14"/>
                <a:gd name="T2" fmla="*/ 15 w 17"/>
                <a:gd name="T3" fmla="*/ 14 h 14"/>
                <a:gd name="T4" fmla="*/ 17 w 17"/>
                <a:gd name="T5" fmla="*/ 8 h 14"/>
                <a:gd name="T6" fmla="*/ 9 w 17"/>
                <a:gd name="T7" fmla="*/ 0 h 14"/>
                <a:gd name="T8" fmla="*/ 0 w 17"/>
                <a:gd name="T9" fmla="*/ 8 h 14"/>
                <a:gd name="T10" fmla="*/ 3 w 17"/>
                <a:gd name="T11" fmla="*/ 14 h 14"/>
                <a:gd name="T12" fmla="*/ 9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9" y="13"/>
                  </a:moveTo>
                  <a:cubicBezTo>
                    <a:pt x="11" y="13"/>
                    <a:pt x="13" y="13"/>
                    <a:pt x="15" y="14"/>
                  </a:cubicBezTo>
                  <a:cubicBezTo>
                    <a:pt x="17" y="12"/>
                    <a:pt x="17" y="11"/>
                    <a:pt x="17" y="8"/>
                  </a:cubicBezTo>
                  <a:cubicBezTo>
                    <a:pt x="17" y="4"/>
                    <a:pt x="14" y="0"/>
                    <a:pt x="9" y="0"/>
                  </a:cubicBezTo>
                  <a:cubicBezTo>
                    <a:pt x="4" y="0"/>
                    <a:pt x="0" y="4"/>
                    <a:pt x="0" y="8"/>
                  </a:cubicBezTo>
                  <a:cubicBezTo>
                    <a:pt x="0" y="10"/>
                    <a:pt x="1" y="12"/>
                    <a:pt x="3" y="14"/>
                  </a:cubicBezTo>
                  <a:cubicBezTo>
                    <a:pt x="5" y="13"/>
                    <a:pt x="7" y="13"/>
                    <a:pt x="9"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3" name="Freeform 145"/>
            <p:cNvSpPr>
              <a:spLocks/>
            </p:cNvSpPr>
            <p:nvPr/>
          </p:nvSpPr>
          <p:spPr bwMode="auto">
            <a:xfrm>
              <a:off x="3875" y="3175"/>
              <a:ext cx="81" cy="33"/>
            </a:xfrm>
            <a:custGeom>
              <a:avLst/>
              <a:gdLst>
                <a:gd name="T0" fmla="*/ 129 w 129"/>
                <a:gd name="T1" fmla="*/ 19 h 52"/>
                <a:gd name="T2" fmla="*/ 129 w 129"/>
                <a:gd name="T3" fmla="*/ 50 h 52"/>
                <a:gd name="T4" fmla="*/ 0 w 129"/>
                <a:gd name="T5" fmla="*/ 0 h 52"/>
                <a:gd name="T6" fmla="*/ 120 w 129"/>
                <a:gd name="T7" fmla="*/ 1 h 52"/>
              </a:gdLst>
              <a:ahLst/>
              <a:cxnLst>
                <a:cxn ang="0">
                  <a:pos x="T0" y="T1"/>
                </a:cxn>
                <a:cxn ang="0">
                  <a:pos x="T2" y="T3"/>
                </a:cxn>
                <a:cxn ang="0">
                  <a:pos x="T4" y="T5"/>
                </a:cxn>
                <a:cxn ang="0">
                  <a:pos x="T6" y="T7"/>
                </a:cxn>
              </a:cxnLst>
              <a:rect l="0" t="0" r="r" b="b"/>
              <a:pathLst>
                <a:path w="129" h="52">
                  <a:moveTo>
                    <a:pt x="129" y="19"/>
                  </a:moveTo>
                  <a:cubicBezTo>
                    <a:pt x="129" y="50"/>
                    <a:pt x="129" y="50"/>
                    <a:pt x="129" y="50"/>
                  </a:cubicBezTo>
                  <a:cubicBezTo>
                    <a:pt x="129" y="50"/>
                    <a:pt x="6" y="52"/>
                    <a:pt x="0" y="0"/>
                  </a:cubicBezTo>
                  <a:cubicBezTo>
                    <a:pt x="89" y="9"/>
                    <a:pt x="120" y="1"/>
                    <a:pt x="120" y="1"/>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4" name="Freeform 146"/>
            <p:cNvSpPr>
              <a:spLocks/>
            </p:cNvSpPr>
            <p:nvPr/>
          </p:nvSpPr>
          <p:spPr bwMode="auto">
            <a:xfrm>
              <a:off x="3907" y="3243"/>
              <a:ext cx="28" cy="8"/>
            </a:xfrm>
            <a:custGeom>
              <a:avLst/>
              <a:gdLst>
                <a:gd name="T0" fmla="*/ 0 w 44"/>
                <a:gd name="T1" fmla="*/ 0 h 13"/>
                <a:gd name="T2" fmla="*/ 22 w 44"/>
                <a:gd name="T3" fmla="*/ 13 h 13"/>
                <a:gd name="T4" fmla="*/ 44 w 44"/>
                <a:gd name="T5" fmla="*/ 0 h 13"/>
                <a:gd name="T6" fmla="*/ 0 w 44"/>
                <a:gd name="T7" fmla="*/ 0 h 13"/>
              </a:gdLst>
              <a:ahLst/>
              <a:cxnLst>
                <a:cxn ang="0">
                  <a:pos x="T0" y="T1"/>
                </a:cxn>
                <a:cxn ang="0">
                  <a:pos x="T2" y="T3"/>
                </a:cxn>
                <a:cxn ang="0">
                  <a:pos x="T4" y="T5"/>
                </a:cxn>
                <a:cxn ang="0">
                  <a:pos x="T6" y="T7"/>
                </a:cxn>
              </a:cxnLst>
              <a:rect l="0" t="0" r="r" b="b"/>
              <a:pathLst>
                <a:path w="44" h="13">
                  <a:moveTo>
                    <a:pt x="0" y="0"/>
                  </a:moveTo>
                  <a:cubicBezTo>
                    <a:pt x="4" y="8"/>
                    <a:pt x="12" y="13"/>
                    <a:pt x="22" y="13"/>
                  </a:cubicBezTo>
                  <a:cubicBezTo>
                    <a:pt x="32" y="13"/>
                    <a:pt x="40" y="8"/>
                    <a:pt x="44" y="0"/>
                  </a:cubicBezTo>
                  <a:lnTo>
                    <a:pt x="0" y="0"/>
                  </a:ln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5" name="Freeform 147"/>
            <p:cNvSpPr>
              <a:spLocks/>
            </p:cNvSpPr>
            <p:nvPr/>
          </p:nvSpPr>
          <p:spPr bwMode="auto">
            <a:xfrm>
              <a:off x="3858" y="3176"/>
              <a:ext cx="23" cy="58"/>
            </a:xfrm>
            <a:custGeom>
              <a:avLst/>
              <a:gdLst>
                <a:gd name="T0" fmla="*/ 0 w 36"/>
                <a:gd name="T1" fmla="*/ 0 h 92"/>
                <a:gd name="T2" fmla="*/ 0 w 36"/>
                <a:gd name="T3" fmla="*/ 92 h 92"/>
                <a:gd name="T4" fmla="*/ 7 w 36"/>
                <a:gd name="T5" fmla="*/ 88 h 92"/>
                <a:gd name="T6" fmla="*/ 36 w 36"/>
                <a:gd name="T7" fmla="*/ 0 h 92"/>
                <a:gd name="T8" fmla="*/ 0 w 36"/>
                <a:gd name="T9" fmla="*/ 0 h 92"/>
              </a:gdLst>
              <a:ahLst/>
              <a:cxnLst>
                <a:cxn ang="0">
                  <a:pos x="T0" y="T1"/>
                </a:cxn>
                <a:cxn ang="0">
                  <a:pos x="T2" y="T3"/>
                </a:cxn>
                <a:cxn ang="0">
                  <a:pos x="T4" y="T5"/>
                </a:cxn>
                <a:cxn ang="0">
                  <a:pos x="T6" y="T7"/>
                </a:cxn>
                <a:cxn ang="0">
                  <a:pos x="T8" y="T9"/>
                </a:cxn>
              </a:cxnLst>
              <a:rect l="0" t="0" r="r" b="b"/>
              <a:pathLst>
                <a:path w="36" h="92">
                  <a:moveTo>
                    <a:pt x="0" y="0"/>
                  </a:moveTo>
                  <a:cubicBezTo>
                    <a:pt x="0" y="92"/>
                    <a:pt x="0" y="92"/>
                    <a:pt x="0" y="92"/>
                  </a:cubicBezTo>
                  <a:cubicBezTo>
                    <a:pt x="7" y="88"/>
                    <a:pt x="7" y="88"/>
                    <a:pt x="7" y="88"/>
                  </a:cubicBezTo>
                  <a:cubicBezTo>
                    <a:pt x="7" y="88"/>
                    <a:pt x="36" y="27"/>
                    <a:pt x="36" y="0"/>
                  </a:cubicBezTo>
                  <a:cubicBezTo>
                    <a:pt x="0" y="0"/>
                    <a:pt x="0" y="0"/>
                    <a:pt x="0" y="0"/>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6" name="Freeform 148"/>
            <p:cNvSpPr>
              <a:spLocks/>
            </p:cNvSpPr>
            <p:nvPr/>
          </p:nvSpPr>
          <p:spPr bwMode="auto">
            <a:xfrm>
              <a:off x="4157" y="3503"/>
              <a:ext cx="124" cy="246"/>
            </a:xfrm>
            <a:custGeom>
              <a:avLst/>
              <a:gdLst>
                <a:gd name="T0" fmla="*/ 111 w 195"/>
                <a:gd name="T1" fmla="*/ 350 h 390"/>
                <a:gd name="T2" fmla="*/ 7 w 195"/>
                <a:gd name="T3" fmla="*/ 281 h 390"/>
                <a:gd name="T4" fmla="*/ 7 w 195"/>
                <a:gd name="T5" fmla="*/ 23 h 390"/>
                <a:gd name="T6" fmla="*/ 12 w 195"/>
                <a:gd name="T7" fmla="*/ 0 h 390"/>
                <a:gd name="T8" fmla="*/ 0 w 195"/>
                <a:gd name="T9" fmla="*/ 44 h 390"/>
                <a:gd name="T10" fmla="*/ 0 w 195"/>
                <a:gd name="T11" fmla="*/ 301 h 390"/>
                <a:gd name="T12" fmla="*/ 104 w 195"/>
                <a:gd name="T13" fmla="*/ 371 h 390"/>
                <a:gd name="T14" fmla="*/ 182 w 195"/>
                <a:gd name="T15" fmla="*/ 390 h 390"/>
                <a:gd name="T16" fmla="*/ 195 w 195"/>
                <a:gd name="T17" fmla="*/ 378 h 390"/>
                <a:gd name="T18" fmla="*/ 111 w 195"/>
                <a:gd name="T19" fmla="*/ 3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390">
                  <a:moveTo>
                    <a:pt x="111" y="350"/>
                  </a:moveTo>
                  <a:cubicBezTo>
                    <a:pt x="44" y="335"/>
                    <a:pt x="17" y="306"/>
                    <a:pt x="7" y="281"/>
                  </a:cubicBezTo>
                  <a:cubicBezTo>
                    <a:pt x="7" y="23"/>
                    <a:pt x="7" y="23"/>
                    <a:pt x="7" y="23"/>
                  </a:cubicBezTo>
                  <a:cubicBezTo>
                    <a:pt x="8" y="15"/>
                    <a:pt x="10" y="7"/>
                    <a:pt x="12" y="0"/>
                  </a:cubicBezTo>
                  <a:cubicBezTo>
                    <a:pt x="7" y="13"/>
                    <a:pt x="3" y="27"/>
                    <a:pt x="0" y="44"/>
                  </a:cubicBezTo>
                  <a:cubicBezTo>
                    <a:pt x="0" y="301"/>
                    <a:pt x="0" y="301"/>
                    <a:pt x="0" y="301"/>
                  </a:cubicBezTo>
                  <a:cubicBezTo>
                    <a:pt x="10" y="326"/>
                    <a:pt x="38" y="355"/>
                    <a:pt x="104" y="371"/>
                  </a:cubicBezTo>
                  <a:cubicBezTo>
                    <a:pt x="142" y="375"/>
                    <a:pt x="170" y="382"/>
                    <a:pt x="182" y="390"/>
                  </a:cubicBezTo>
                  <a:cubicBezTo>
                    <a:pt x="190" y="387"/>
                    <a:pt x="195" y="382"/>
                    <a:pt x="195" y="378"/>
                  </a:cubicBezTo>
                  <a:cubicBezTo>
                    <a:pt x="195" y="367"/>
                    <a:pt x="162" y="357"/>
                    <a:pt x="111" y="35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7" name="Freeform 149"/>
            <p:cNvSpPr>
              <a:spLocks noEditPoints="1"/>
            </p:cNvSpPr>
            <p:nvPr/>
          </p:nvSpPr>
          <p:spPr bwMode="auto">
            <a:xfrm>
              <a:off x="4323" y="3367"/>
              <a:ext cx="70" cy="59"/>
            </a:xfrm>
            <a:custGeom>
              <a:avLst/>
              <a:gdLst>
                <a:gd name="T0" fmla="*/ 9 w 111"/>
                <a:gd name="T1" fmla="*/ 36 h 95"/>
                <a:gd name="T2" fmla="*/ 18 w 111"/>
                <a:gd name="T3" fmla="*/ 27 h 95"/>
                <a:gd name="T4" fmla="*/ 32 w 111"/>
                <a:gd name="T5" fmla="*/ 27 h 95"/>
                <a:gd name="T6" fmla="*/ 32 w 111"/>
                <a:gd name="T7" fmla="*/ 62 h 95"/>
                <a:gd name="T8" fmla="*/ 18 w 111"/>
                <a:gd name="T9" fmla="*/ 62 h 95"/>
                <a:gd name="T10" fmla="*/ 9 w 111"/>
                <a:gd name="T11" fmla="*/ 53 h 95"/>
                <a:gd name="T12" fmla="*/ 9 w 111"/>
                <a:gd name="T13" fmla="*/ 36 h 95"/>
                <a:gd name="T14" fmla="*/ 18 w 111"/>
                <a:gd name="T15" fmla="*/ 18 h 95"/>
                <a:gd name="T16" fmla="*/ 0 w 111"/>
                <a:gd name="T17" fmla="*/ 36 h 95"/>
                <a:gd name="T18" fmla="*/ 0 w 111"/>
                <a:gd name="T19" fmla="*/ 53 h 95"/>
                <a:gd name="T20" fmla="*/ 18 w 111"/>
                <a:gd name="T21" fmla="*/ 71 h 95"/>
                <a:gd name="T22" fmla="*/ 32 w 111"/>
                <a:gd name="T23" fmla="*/ 71 h 95"/>
                <a:gd name="T24" fmla="*/ 32 w 111"/>
                <a:gd name="T25" fmla="*/ 87 h 95"/>
                <a:gd name="T26" fmla="*/ 35 w 111"/>
                <a:gd name="T27" fmla="*/ 91 h 95"/>
                <a:gd name="T28" fmla="*/ 38 w 111"/>
                <a:gd name="T29" fmla="*/ 91 h 95"/>
                <a:gd name="T30" fmla="*/ 38 w 111"/>
                <a:gd name="T31" fmla="*/ 95 h 95"/>
                <a:gd name="T32" fmla="*/ 104 w 111"/>
                <a:gd name="T33" fmla="*/ 95 h 95"/>
                <a:gd name="T34" fmla="*/ 104 w 111"/>
                <a:gd name="T35" fmla="*/ 91 h 95"/>
                <a:gd name="T36" fmla="*/ 108 w 111"/>
                <a:gd name="T37" fmla="*/ 91 h 95"/>
                <a:gd name="T38" fmla="*/ 111 w 111"/>
                <a:gd name="T39" fmla="*/ 87 h 95"/>
                <a:gd name="T40" fmla="*/ 111 w 111"/>
                <a:gd name="T41" fmla="*/ 3 h 95"/>
                <a:gd name="T42" fmla="*/ 108 w 111"/>
                <a:gd name="T43" fmla="*/ 0 h 95"/>
                <a:gd name="T44" fmla="*/ 35 w 111"/>
                <a:gd name="T45" fmla="*/ 0 h 95"/>
                <a:gd name="T46" fmla="*/ 32 w 111"/>
                <a:gd name="T47" fmla="*/ 3 h 95"/>
                <a:gd name="T48" fmla="*/ 32 w 111"/>
                <a:gd name="T49" fmla="*/ 18 h 95"/>
                <a:gd name="T50" fmla="*/ 18 w 111"/>
                <a:gd name="T51"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95">
                  <a:moveTo>
                    <a:pt x="9" y="36"/>
                  </a:moveTo>
                  <a:cubicBezTo>
                    <a:pt x="9" y="31"/>
                    <a:pt x="13" y="27"/>
                    <a:pt x="18" y="27"/>
                  </a:cubicBezTo>
                  <a:cubicBezTo>
                    <a:pt x="32" y="27"/>
                    <a:pt x="32" y="27"/>
                    <a:pt x="32" y="27"/>
                  </a:cubicBezTo>
                  <a:cubicBezTo>
                    <a:pt x="32" y="62"/>
                    <a:pt x="32" y="62"/>
                    <a:pt x="32" y="62"/>
                  </a:cubicBezTo>
                  <a:cubicBezTo>
                    <a:pt x="18" y="62"/>
                    <a:pt x="18" y="62"/>
                    <a:pt x="18" y="62"/>
                  </a:cubicBezTo>
                  <a:cubicBezTo>
                    <a:pt x="13" y="62"/>
                    <a:pt x="9" y="58"/>
                    <a:pt x="9" y="53"/>
                  </a:cubicBezTo>
                  <a:lnTo>
                    <a:pt x="9" y="36"/>
                  </a:lnTo>
                  <a:close/>
                  <a:moveTo>
                    <a:pt x="18" y="18"/>
                  </a:moveTo>
                  <a:cubicBezTo>
                    <a:pt x="8" y="18"/>
                    <a:pt x="0" y="26"/>
                    <a:pt x="0" y="36"/>
                  </a:cubicBezTo>
                  <a:cubicBezTo>
                    <a:pt x="0" y="53"/>
                    <a:pt x="0" y="53"/>
                    <a:pt x="0" y="53"/>
                  </a:cubicBezTo>
                  <a:cubicBezTo>
                    <a:pt x="0" y="63"/>
                    <a:pt x="8" y="71"/>
                    <a:pt x="18" y="71"/>
                  </a:cubicBezTo>
                  <a:cubicBezTo>
                    <a:pt x="32" y="71"/>
                    <a:pt x="32" y="71"/>
                    <a:pt x="32" y="71"/>
                  </a:cubicBezTo>
                  <a:cubicBezTo>
                    <a:pt x="32" y="87"/>
                    <a:pt x="32" y="87"/>
                    <a:pt x="32" y="87"/>
                  </a:cubicBezTo>
                  <a:cubicBezTo>
                    <a:pt x="32" y="89"/>
                    <a:pt x="33" y="91"/>
                    <a:pt x="35" y="91"/>
                  </a:cubicBezTo>
                  <a:cubicBezTo>
                    <a:pt x="38" y="91"/>
                    <a:pt x="38" y="91"/>
                    <a:pt x="38" y="91"/>
                  </a:cubicBezTo>
                  <a:cubicBezTo>
                    <a:pt x="38" y="95"/>
                    <a:pt x="38" y="95"/>
                    <a:pt x="38" y="95"/>
                  </a:cubicBezTo>
                  <a:cubicBezTo>
                    <a:pt x="104" y="95"/>
                    <a:pt x="104" y="95"/>
                    <a:pt x="104" y="95"/>
                  </a:cubicBezTo>
                  <a:cubicBezTo>
                    <a:pt x="104" y="91"/>
                    <a:pt x="104" y="91"/>
                    <a:pt x="104" y="91"/>
                  </a:cubicBezTo>
                  <a:cubicBezTo>
                    <a:pt x="108" y="91"/>
                    <a:pt x="108" y="91"/>
                    <a:pt x="108" y="91"/>
                  </a:cubicBezTo>
                  <a:cubicBezTo>
                    <a:pt x="110" y="91"/>
                    <a:pt x="111" y="89"/>
                    <a:pt x="111" y="87"/>
                  </a:cubicBezTo>
                  <a:cubicBezTo>
                    <a:pt x="111" y="3"/>
                    <a:pt x="111" y="3"/>
                    <a:pt x="111" y="3"/>
                  </a:cubicBezTo>
                  <a:cubicBezTo>
                    <a:pt x="111" y="1"/>
                    <a:pt x="110" y="0"/>
                    <a:pt x="108" y="0"/>
                  </a:cubicBezTo>
                  <a:cubicBezTo>
                    <a:pt x="35" y="0"/>
                    <a:pt x="35" y="0"/>
                    <a:pt x="35" y="0"/>
                  </a:cubicBezTo>
                  <a:cubicBezTo>
                    <a:pt x="33" y="0"/>
                    <a:pt x="32" y="1"/>
                    <a:pt x="32" y="3"/>
                  </a:cubicBezTo>
                  <a:cubicBezTo>
                    <a:pt x="32" y="18"/>
                    <a:pt x="32" y="18"/>
                    <a:pt x="32" y="18"/>
                  </a:cubicBezTo>
                  <a:cubicBezTo>
                    <a:pt x="18" y="18"/>
                    <a:pt x="18" y="18"/>
                    <a:pt x="18" y="18"/>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8" name="Freeform 150"/>
            <p:cNvSpPr>
              <a:spLocks/>
            </p:cNvSpPr>
            <p:nvPr/>
          </p:nvSpPr>
          <p:spPr bwMode="auto">
            <a:xfrm>
              <a:off x="4381" y="3367"/>
              <a:ext cx="12" cy="59"/>
            </a:xfrm>
            <a:custGeom>
              <a:avLst/>
              <a:gdLst>
                <a:gd name="T0" fmla="*/ 16 w 19"/>
                <a:gd name="T1" fmla="*/ 0 h 95"/>
                <a:gd name="T2" fmla="*/ 4 w 19"/>
                <a:gd name="T3" fmla="*/ 0 h 95"/>
                <a:gd name="T4" fmla="*/ 7 w 19"/>
                <a:gd name="T5" fmla="*/ 3 h 95"/>
                <a:gd name="T6" fmla="*/ 7 w 19"/>
                <a:gd name="T7" fmla="*/ 87 h 95"/>
                <a:gd name="T8" fmla="*/ 4 w 19"/>
                <a:gd name="T9" fmla="*/ 91 h 95"/>
                <a:gd name="T10" fmla="*/ 0 w 19"/>
                <a:gd name="T11" fmla="*/ 91 h 95"/>
                <a:gd name="T12" fmla="*/ 0 w 19"/>
                <a:gd name="T13" fmla="*/ 95 h 95"/>
                <a:gd name="T14" fmla="*/ 12 w 19"/>
                <a:gd name="T15" fmla="*/ 95 h 95"/>
                <a:gd name="T16" fmla="*/ 12 w 19"/>
                <a:gd name="T17" fmla="*/ 91 h 95"/>
                <a:gd name="T18" fmla="*/ 16 w 19"/>
                <a:gd name="T19" fmla="*/ 91 h 95"/>
                <a:gd name="T20" fmla="*/ 19 w 19"/>
                <a:gd name="T21" fmla="*/ 87 h 95"/>
                <a:gd name="T22" fmla="*/ 19 w 19"/>
                <a:gd name="T23" fmla="*/ 3 h 95"/>
                <a:gd name="T24" fmla="*/ 16 w 19"/>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95">
                  <a:moveTo>
                    <a:pt x="16" y="0"/>
                  </a:moveTo>
                  <a:cubicBezTo>
                    <a:pt x="4" y="0"/>
                    <a:pt x="4" y="0"/>
                    <a:pt x="4" y="0"/>
                  </a:cubicBezTo>
                  <a:cubicBezTo>
                    <a:pt x="6" y="0"/>
                    <a:pt x="7" y="1"/>
                    <a:pt x="7" y="3"/>
                  </a:cubicBezTo>
                  <a:cubicBezTo>
                    <a:pt x="7" y="87"/>
                    <a:pt x="7" y="87"/>
                    <a:pt x="7" y="87"/>
                  </a:cubicBezTo>
                  <a:cubicBezTo>
                    <a:pt x="7" y="89"/>
                    <a:pt x="6" y="91"/>
                    <a:pt x="4" y="91"/>
                  </a:cubicBezTo>
                  <a:cubicBezTo>
                    <a:pt x="0" y="91"/>
                    <a:pt x="0" y="91"/>
                    <a:pt x="0" y="91"/>
                  </a:cubicBezTo>
                  <a:cubicBezTo>
                    <a:pt x="0" y="95"/>
                    <a:pt x="0" y="95"/>
                    <a:pt x="0" y="95"/>
                  </a:cubicBezTo>
                  <a:cubicBezTo>
                    <a:pt x="12" y="95"/>
                    <a:pt x="12" y="95"/>
                    <a:pt x="12" y="95"/>
                  </a:cubicBezTo>
                  <a:cubicBezTo>
                    <a:pt x="12" y="91"/>
                    <a:pt x="12" y="91"/>
                    <a:pt x="12" y="91"/>
                  </a:cubicBezTo>
                  <a:cubicBezTo>
                    <a:pt x="16" y="91"/>
                    <a:pt x="16" y="91"/>
                    <a:pt x="16" y="91"/>
                  </a:cubicBezTo>
                  <a:cubicBezTo>
                    <a:pt x="18" y="91"/>
                    <a:pt x="19" y="89"/>
                    <a:pt x="19" y="87"/>
                  </a:cubicBezTo>
                  <a:cubicBezTo>
                    <a:pt x="19" y="3"/>
                    <a:pt x="19" y="3"/>
                    <a:pt x="19" y="3"/>
                  </a:cubicBezTo>
                  <a:cubicBezTo>
                    <a:pt x="19" y="1"/>
                    <a:pt x="18" y="0"/>
                    <a:pt x="1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19" name="Freeform 151"/>
            <p:cNvSpPr>
              <a:spLocks/>
            </p:cNvSpPr>
            <p:nvPr/>
          </p:nvSpPr>
          <p:spPr bwMode="auto">
            <a:xfrm>
              <a:off x="4273" y="3370"/>
              <a:ext cx="43" cy="46"/>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0" name="Freeform 152"/>
            <p:cNvSpPr>
              <a:spLocks/>
            </p:cNvSpPr>
            <p:nvPr/>
          </p:nvSpPr>
          <p:spPr bwMode="auto">
            <a:xfrm>
              <a:off x="4102" y="3305"/>
              <a:ext cx="207" cy="121"/>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1" name="Freeform 153"/>
            <p:cNvSpPr>
              <a:spLocks/>
            </p:cNvSpPr>
            <p:nvPr/>
          </p:nvSpPr>
          <p:spPr bwMode="auto">
            <a:xfrm>
              <a:off x="4153" y="3346"/>
              <a:ext cx="24" cy="7"/>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2" name="Freeform 154"/>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3" name="Freeform 155"/>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4" name="Freeform 156"/>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5" name="Freeform 157"/>
            <p:cNvSpPr>
              <a:spLocks/>
            </p:cNvSpPr>
            <p:nvPr/>
          </p:nvSpPr>
          <p:spPr bwMode="auto">
            <a:xfrm>
              <a:off x="4215" y="3333"/>
              <a:ext cx="24" cy="7"/>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6" name="Freeform 158"/>
            <p:cNvSpPr>
              <a:spLocks/>
            </p:cNvSpPr>
            <p:nvPr/>
          </p:nvSpPr>
          <p:spPr bwMode="auto">
            <a:xfrm>
              <a:off x="4121" y="3320"/>
              <a:ext cx="171" cy="92"/>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7" name="Freeform 159"/>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8" name="Freeform 160"/>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29" name="Freeform 161"/>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0" name="Freeform 162"/>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1" name="Freeform 163"/>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2" name="Freeform 164"/>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3" name="Freeform 165"/>
            <p:cNvSpPr>
              <a:spLocks/>
            </p:cNvSpPr>
            <p:nvPr/>
          </p:nvSpPr>
          <p:spPr bwMode="auto">
            <a:xfrm>
              <a:off x="4207" y="3337"/>
              <a:ext cx="19" cy="58"/>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4" name="Freeform 166"/>
            <p:cNvSpPr>
              <a:spLocks/>
            </p:cNvSpPr>
            <p:nvPr/>
          </p:nvSpPr>
          <p:spPr bwMode="auto">
            <a:xfrm>
              <a:off x="4207" y="3337"/>
              <a:ext cx="19" cy="58"/>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5" name="Freeform 167"/>
            <p:cNvSpPr>
              <a:spLocks/>
            </p:cNvSpPr>
            <p:nvPr/>
          </p:nvSpPr>
          <p:spPr bwMode="auto">
            <a:xfrm>
              <a:off x="4215" y="3333"/>
              <a:ext cx="24" cy="7"/>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6" name="Freeform 168"/>
            <p:cNvSpPr>
              <a:spLocks/>
            </p:cNvSpPr>
            <p:nvPr/>
          </p:nvSpPr>
          <p:spPr bwMode="auto">
            <a:xfrm>
              <a:off x="4121" y="3321"/>
              <a:ext cx="153" cy="91"/>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7" name="Freeform 169"/>
            <p:cNvSpPr>
              <a:spLocks/>
            </p:cNvSpPr>
            <p:nvPr/>
          </p:nvSpPr>
          <p:spPr bwMode="auto">
            <a:xfrm>
              <a:off x="4188" y="3362"/>
              <a:ext cx="17" cy="32"/>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8" name="Freeform 170"/>
            <p:cNvSpPr>
              <a:spLocks/>
            </p:cNvSpPr>
            <p:nvPr/>
          </p:nvSpPr>
          <p:spPr bwMode="auto">
            <a:xfrm>
              <a:off x="4188" y="3362"/>
              <a:ext cx="17" cy="32"/>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39" name="Freeform 171"/>
            <p:cNvSpPr>
              <a:spLocks/>
            </p:cNvSpPr>
            <p:nvPr/>
          </p:nvSpPr>
          <p:spPr bwMode="auto">
            <a:xfrm>
              <a:off x="4181" y="3357"/>
              <a:ext cx="19" cy="7"/>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0" name="Freeform 172"/>
            <p:cNvSpPr>
              <a:spLocks/>
            </p:cNvSpPr>
            <p:nvPr/>
          </p:nvSpPr>
          <p:spPr bwMode="auto">
            <a:xfrm>
              <a:off x="4181" y="3357"/>
              <a:ext cx="19" cy="7"/>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1" name="Freeform 173"/>
            <p:cNvSpPr>
              <a:spLocks/>
            </p:cNvSpPr>
            <p:nvPr/>
          </p:nvSpPr>
          <p:spPr bwMode="auto">
            <a:xfrm>
              <a:off x="4219" y="3376"/>
              <a:ext cx="13" cy="19"/>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2" name="Freeform 174"/>
            <p:cNvSpPr>
              <a:spLocks/>
            </p:cNvSpPr>
            <p:nvPr/>
          </p:nvSpPr>
          <p:spPr bwMode="auto">
            <a:xfrm>
              <a:off x="4219" y="3376"/>
              <a:ext cx="13" cy="19"/>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3" name="Freeform 175"/>
            <p:cNvSpPr>
              <a:spLocks/>
            </p:cNvSpPr>
            <p:nvPr/>
          </p:nvSpPr>
          <p:spPr bwMode="auto">
            <a:xfrm>
              <a:off x="4207" y="3368"/>
              <a:ext cx="14" cy="27"/>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4" name="Freeform 176"/>
            <p:cNvSpPr>
              <a:spLocks/>
            </p:cNvSpPr>
            <p:nvPr/>
          </p:nvSpPr>
          <p:spPr bwMode="auto">
            <a:xfrm>
              <a:off x="4207" y="3368"/>
              <a:ext cx="14" cy="27"/>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5" name="Freeform 177"/>
            <p:cNvSpPr>
              <a:spLocks/>
            </p:cNvSpPr>
            <p:nvPr/>
          </p:nvSpPr>
          <p:spPr bwMode="auto">
            <a:xfrm>
              <a:off x="4133" y="3327"/>
              <a:ext cx="131" cy="73"/>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6" name="Freeform 178"/>
            <p:cNvSpPr>
              <a:spLocks/>
            </p:cNvSpPr>
            <p:nvPr/>
          </p:nvSpPr>
          <p:spPr bwMode="auto">
            <a:xfrm>
              <a:off x="3990" y="3390"/>
              <a:ext cx="18" cy="46"/>
            </a:xfrm>
            <a:custGeom>
              <a:avLst/>
              <a:gdLst>
                <a:gd name="T0" fmla="*/ 0 w 18"/>
                <a:gd name="T1" fmla="*/ 46 h 46"/>
                <a:gd name="T2" fmla="*/ 18 w 18"/>
                <a:gd name="T3" fmla="*/ 41 h 46"/>
                <a:gd name="T4" fmla="*/ 18 w 18"/>
                <a:gd name="T5" fmla="*/ 0 h 46"/>
                <a:gd name="T6" fmla="*/ 0 w 18"/>
                <a:gd name="T7" fmla="*/ 6 h 46"/>
                <a:gd name="T8" fmla="*/ 0 w 18"/>
                <a:gd name="T9" fmla="*/ 46 h 46"/>
              </a:gdLst>
              <a:ahLst/>
              <a:cxnLst>
                <a:cxn ang="0">
                  <a:pos x="T0" y="T1"/>
                </a:cxn>
                <a:cxn ang="0">
                  <a:pos x="T2" y="T3"/>
                </a:cxn>
                <a:cxn ang="0">
                  <a:pos x="T4" y="T5"/>
                </a:cxn>
                <a:cxn ang="0">
                  <a:pos x="T6" y="T7"/>
                </a:cxn>
                <a:cxn ang="0">
                  <a:pos x="T8" y="T9"/>
                </a:cxn>
              </a:cxnLst>
              <a:rect l="0" t="0" r="r" b="b"/>
              <a:pathLst>
                <a:path w="18" h="46">
                  <a:moveTo>
                    <a:pt x="0" y="46"/>
                  </a:moveTo>
                  <a:lnTo>
                    <a:pt x="18" y="41"/>
                  </a:lnTo>
                  <a:lnTo>
                    <a:pt x="18" y="0"/>
                  </a:lnTo>
                  <a:lnTo>
                    <a:pt x="0" y="6"/>
                  </a:lnTo>
                  <a:lnTo>
                    <a:pt x="0" y="4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7" name="Freeform 179"/>
            <p:cNvSpPr>
              <a:spLocks/>
            </p:cNvSpPr>
            <p:nvPr/>
          </p:nvSpPr>
          <p:spPr bwMode="auto">
            <a:xfrm>
              <a:off x="3990" y="3390"/>
              <a:ext cx="18" cy="46"/>
            </a:xfrm>
            <a:custGeom>
              <a:avLst/>
              <a:gdLst>
                <a:gd name="T0" fmla="*/ 0 w 18"/>
                <a:gd name="T1" fmla="*/ 46 h 46"/>
                <a:gd name="T2" fmla="*/ 18 w 18"/>
                <a:gd name="T3" fmla="*/ 41 h 46"/>
                <a:gd name="T4" fmla="*/ 18 w 18"/>
                <a:gd name="T5" fmla="*/ 0 h 46"/>
                <a:gd name="T6" fmla="*/ 0 w 18"/>
                <a:gd name="T7" fmla="*/ 6 h 46"/>
                <a:gd name="T8" fmla="*/ 0 w 18"/>
                <a:gd name="T9" fmla="*/ 46 h 46"/>
              </a:gdLst>
              <a:ahLst/>
              <a:cxnLst>
                <a:cxn ang="0">
                  <a:pos x="T0" y="T1"/>
                </a:cxn>
                <a:cxn ang="0">
                  <a:pos x="T2" y="T3"/>
                </a:cxn>
                <a:cxn ang="0">
                  <a:pos x="T4" y="T5"/>
                </a:cxn>
                <a:cxn ang="0">
                  <a:pos x="T6" y="T7"/>
                </a:cxn>
                <a:cxn ang="0">
                  <a:pos x="T8" y="T9"/>
                </a:cxn>
              </a:cxnLst>
              <a:rect l="0" t="0" r="r" b="b"/>
              <a:pathLst>
                <a:path w="18" h="46">
                  <a:moveTo>
                    <a:pt x="0" y="46"/>
                  </a:moveTo>
                  <a:lnTo>
                    <a:pt x="18" y="41"/>
                  </a:lnTo>
                  <a:lnTo>
                    <a:pt x="18" y="0"/>
                  </a:lnTo>
                  <a:lnTo>
                    <a:pt x="0" y="6"/>
                  </a:lnTo>
                  <a:lnTo>
                    <a:pt x="0" y="46"/>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8" name="Freeform 180"/>
            <p:cNvSpPr>
              <a:spLocks/>
            </p:cNvSpPr>
            <p:nvPr/>
          </p:nvSpPr>
          <p:spPr bwMode="auto">
            <a:xfrm>
              <a:off x="3972" y="3390"/>
              <a:ext cx="18" cy="46"/>
            </a:xfrm>
            <a:custGeom>
              <a:avLst/>
              <a:gdLst>
                <a:gd name="T0" fmla="*/ 18 w 18"/>
                <a:gd name="T1" fmla="*/ 46 h 46"/>
                <a:gd name="T2" fmla="*/ 0 w 18"/>
                <a:gd name="T3" fmla="*/ 41 h 46"/>
                <a:gd name="T4" fmla="*/ 0 w 18"/>
                <a:gd name="T5" fmla="*/ 0 h 46"/>
                <a:gd name="T6" fmla="*/ 18 w 18"/>
                <a:gd name="T7" fmla="*/ 6 h 46"/>
                <a:gd name="T8" fmla="*/ 18 w 18"/>
                <a:gd name="T9" fmla="*/ 46 h 46"/>
              </a:gdLst>
              <a:ahLst/>
              <a:cxnLst>
                <a:cxn ang="0">
                  <a:pos x="T0" y="T1"/>
                </a:cxn>
                <a:cxn ang="0">
                  <a:pos x="T2" y="T3"/>
                </a:cxn>
                <a:cxn ang="0">
                  <a:pos x="T4" y="T5"/>
                </a:cxn>
                <a:cxn ang="0">
                  <a:pos x="T6" y="T7"/>
                </a:cxn>
                <a:cxn ang="0">
                  <a:pos x="T8" y="T9"/>
                </a:cxn>
              </a:cxnLst>
              <a:rect l="0" t="0" r="r" b="b"/>
              <a:pathLst>
                <a:path w="18" h="46">
                  <a:moveTo>
                    <a:pt x="18" y="46"/>
                  </a:moveTo>
                  <a:lnTo>
                    <a:pt x="0" y="41"/>
                  </a:lnTo>
                  <a:lnTo>
                    <a:pt x="0" y="0"/>
                  </a:lnTo>
                  <a:lnTo>
                    <a:pt x="18" y="6"/>
                  </a:lnTo>
                  <a:lnTo>
                    <a:pt x="18" y="46"/>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49" name="Freeform 181"/>
            <p:cNvSpPr>
              <a:spLocks/>
            </p:cNvSpPr>
            <p:nvPr/>
          </p:nvSpPr>
          <p:spPr bwMode="auto">
            <a:xfrm>
              <a:off x="3972" y="3385"/>
              <a:ext cx="36" cy="11"/>
            </a:xfrm>
            <a:custGeom>
              <a:avLst/>
              <a:gdLst>
                <a:gd name="T0" fmla="*/ 36 w 36"/>
                <a:gd name="T1" fmla="*/ 5 h 11"/>
                <a:gd name="T2" fmla="*/ 18 w 36"/>
                <a:gd name="T3" fmla="*/ 11 h 11"/>
                <a:gd name="T4" fmla="*/ 0 w 36"/>
                <a:gd name="T5" fmla="*/ 5 h 11"/>
                <a:gd name="T6" fmla="*/ 18 w 36"/>
                <a:gd name="T7" fmla="*/ 0 h 11"/>
                <a:gd name="T8" fmla="*/ 36 w 36"/>
                <a:gd name="T9" fmla="*/ 5 h 11"/>
              </a:gdLst>
              <a:ahLst/>
              <a:cxnLst>
                <a:cxn ang="0">
                  <a:pos x="T0" y="T1"/>
                </a:cxn>
                <a:cxn ang="0">
                  <a:pos x="T2" y="T3"/>
                </a:cxn>
                <a:cxn ang="0">
                  <a:pos x="T4" y="T5"/>
                </a:cxn>
                <a:cxn ang="0">
                  <a:pos x="T6" y="T7"/>
                </a:cxn>
                <a:cxn ang="0">
                  <a:pos x="T8" y="T9"/>
                </a:cxn>
              </a:cxnLst>
              <a:rect l="0" t="0" r="r" b="b"/>
              <a:pathLst>
                <a:path w="36" h="11">
                  <a:moveTo>
                    <a:pt x="36" y="5"/>
                  </a:moveTo>
                  <a:lnTo>
                    <a:pt x="18" y="11"/>
                  </a:lnTo>
                  <a:lnTo>
                    <a:pt x="0" y="5"/>
                  </a:lnTo>
                  <a:lnTo>
                    <a:pt x="18" y="0"/>
                  </a:lnTo>
                  <a:lnTo>
                    <a:pt x="36" y="5"/>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0" name="Freeform 182"/>
            <p:cNvSpPr>
              <a:spLocks/>
            </p:cNvSpPr>
            <p:nvPr/>
          </p:nvSpPr>
          <p:spPr bwMode="auto">
            <a:xfrm>
              <a:off x="3972" y="3385"/>
              <a:ext cx="36" cy="11"/>
            </a:xfrm>
            <a:custGeom>
              <a:avLst/>
              <a:gdLst>
                <a:gd name="T0" fmla="*/ 36 w 36"/>
                <a:gd name="T1" fmla="*/ 5 h 11"/>
                <a:gd name="T2" fmla="*/ 18 w 36"/>
                <a:gd name="T3" fmla="*/ 11 h 11"/>
                <a:gd name="T4" fmla="*/ 0 w 36"/>
                <a:gd name="T5" fmla="*/ 5 h 11"/>
                <a:gd name="T6" fmla="*/ 18 w 36"/>
                <a:gd name="T7" fmla="*/ 0 h 11"/>
                <a:gd name="T8" fmla="*/ 36 w 36"/>
                <a:gd name="T9" fmla="*/ 5 h 11"/>
              </a:gdLst>
              <a:ahLst/>
              <a:cxnLst>
                <a:cxn ang="0">
                  <a:pos x="T0" y="T1"/>
                </a:cxn>
                <a:cxn ang="0">
                  <a:pos x="T2" y="T3"/>
                </a:cxn>
                <a:cxn ang="0">
                  <a:pos x="T4" y="T5"/>
                </a:cxn>
                <a:cxn ang="0">
                  <a:pos x="T6" y="T7"/>
                </a:cxn>
                <a:cxn ang="0">
                  <a:pos x="T8" y="T9"/>
                </a:cxn>
              </a:cxnLst>
              <a:rect l="0" t="0" r="r" b="b"/>
              <a:pathLst>
                <a:path w="36" h="11">
                  <a:moveTo>
                    <a:pt x="36" y="5"/>
                  </a:moveTo>
                  <a:lnTo>
                    <a:pt x="18" y="11"/>
                  </a:lnTo>
                  <a:lnTo>
                    <a:pt x="0" y="5"/>
                  </a:lnTo>
                  <a:lnTo>
                    <a:pt x="18" y="0"/>
                  </a:lnTo>
                  <a:lnTo>
                    <a:pt x="36" y="5"/>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1" name="Freeform 183"/>
            <p:cNvSpPr>
              <a:spLocks/>
            </p:cNvSpPr>
            <p:nvPr/>
          </p:nvSpPr>
          <p:spPr bwMode="auto">
            <a:xfrm>
              <a:off x="3914" y="3214"/>
              <a:ext cx="7" cy="21"/>
            </a:xfrm>
            <a:custGeom>
              <a:avLst/>
              <a:gdLst>
                <a:gd name="T0" fmla="*/ 11 w 11"/>
                <a:gd name="T1" fmla="*/ 34 h 34"/>
                <a:gd name="T2" fmla="*/ 11 w 11"/>
                <a:gd name="T3" fmla="*/ 0 h 34"/>
                <a:gd name="T4" fmla="*/ 4 w 11"/>
                <a:gd name="T5" fmla="*/ 7 h 34"/>
                <a:gd name="T6" fmla="*/ 0 w 11"/>
                <a:gd name="T7" fmla="*/ 34 h 34"/>
                <a:gd name="T8" fmla="*/ 11 w 11"/>
                <a:gd name="T9" fmla="*/ 34 h 34"/>
              </a:gdLst>
              <a:ahLst/>
              <a:cxnLst>
                <a:cxn ang="0">
                  <a:pos x="T0" y="T1"/>
                </a:cxn>
                <a:cxn ang="0">
                  <a:pos x="T2" y="T3"/>
                </a:cxn>
                <a:cxn ang="0">
                  <a:pos x="T4" y="T5"/>
                </a:cxn>
                <a:cxn ang="0">
                  <a:pos x="T6" y="T7"/>
                </a:cxn>
                <a:cxn ang="0">
                  <a:pos x="T8" y="T9"/>
                </a:cxn>
              </a:cxnLst>
              <a:rect l="0" t="0" r="r" b="b"/>
              <a:pathLst>
                <a:path w="11" h="34">
                  <a:moveTo>
                    <a:pt x="11" y="34"/>
                  </a:moveTo>
                  <a:cubicBezTo>
                    <a:pt x="11" y="0"/>
                    <a:pt x="11" y="0"/>
                    <a:pt x="11" y="0"/>
                  </a:cubicBezTo>
                  <a:cubicBezTo>
                    <a:pt x="7" y="0"/>
                    <a:pt x="4" y="3"/>
                    <a:pt x="4" y="7"/>
                  </a:cubicBezTo>
                  <a:cubicBezTo>
                    <a:pt x="0" y="34"/>
                    <a:pt x="0" y="34"/>
                    <a:pt x="0" y="34"/>
                  </a:cubicBezTo>
                  <a:lnTo>
                    <a:pt x="11" y="34"/>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2" name="Freeform 184"/>
            <p:cNvSpPr>
              <a:spLocks/>
            </p:cNvSpPr>
            <p:nvPr/>
          </p:nvSpPr>
          <p:spPr bwMode="auto">
            <a:xfrm>
              <a:off x="3914" y="3235"/>
              <a:ext cx="16" cy="5"/>
            </a:xfrm>
            <a:custGeom>
              <a:avLst/>
              <a:gdLst>
                <a:gd name="T0" fmla="*/ 0 w 26"/>
                <a:gd name="T1" fmla="*/ 0 h 7"/>
                <a:gd name="T2" fmla="*/ 13 w 26"/>
                <a:gd name="T3" fmla="*/ 7 h 7"/>
                <a:gd name="T4" fmla="*/ 26 w 26"/>
                <a:gd name="T5" fmla="*/ 0 h 7"/>
                <a:gd name="T6" fmla="*/ 0 w 26"/>
                <a:gd name="T7" fmla="*/ 0 h 7"/>
              </a:gdLst>
              <a:ahLst/>
              <a:cxnLst>
                <a:cxn ang="0">
                  <a:pos x="T0" y="T1"/>
                </a:cxn>
                <a:cxn ang="0">
                  <a:pos x="T2" y="T3"/>
                </a:cxn>
                <a:cxn ang="0">
                  <a:pos x="T4" y="T5"/>
                </a:cxn>
                <a:cxn ang="0">
                  <a:pos x="T6" y="T7"/>
                </a:cxn>
              </a:cxnLst>
              <a:rect l="0" t="0" r="r" b="b"/>
              <a:pathLst>
                <a:path w="26" h="7">
                  <a:moveTo>
                    <a:pt x="0" y="0"/>
                  </a:moveTo>
                  <a:cubicBezTo>
                    <a:pt x="3" y="4"/>
                    <a:pt x="7" y="7"/>
                    <a:pt x="13" y="7"/>
                  </a:cubicBezTo>
                  <a:cubicBezTo>
                    <a:pt x="18" y="7"/>
                    <a:pt x="23" y="4"/>
                    <a:pt x="26"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3" name="Freeform 185"/>
            <p:cNvSpPr>
              <a:spLocks/>
            </p:cNvSpPr>
            <p:nvPr/>
          </p:nvSpPr>
          <p:spPr bwMode="auto">
            <a:xfrm>
              <a:off x="3907" y="3243"/>
              <a:ext cx="28" cy="6"/>
            </a:xfrm>
            <a:custGeom>
              <a:avLst/>
              <a:gdLst>
                <a:gd name="T0" fmla="*/ 0 w 44"/>
                <a:gd name="T1" fmla="*/ 0 h 10"/>
                <a:gd name="T2" fmla="*/ 22 w 44"/>
                <a:gd name="T3" fmla="*/ 10 h 10"/>
                <a:gd name="T4" fmla="*/ 44 w 44"/>
                <a:gd name="T5" fmla="*/ 0 h 10"/>
                <a:gd name="T6" fmla="*/ 0 w 44"/>
                <a:gd name="T7" fmla="*/ 0 h 10"/>
              </a:gdLst>
              <a:ahLst/>
              <a:cxnLst>
                <a:cxn ang="0">
                  <a:pos x="T0" y="T1"/>
                </a:cxn>
                <a:cxn ang="0">
                  <a:pos x="T2" y="T3"/>
                </a:cxn>
                <a:cxn ang="0">
                  <a:pos x="T4" y="T5"/>
                </a:cxn>
                <a:cxn ang="0">
                  <a:pos x="T6" y="T7"/>
                </a:cxn>
              </a:cxnLst>
              <a:rect l="0" t="0" r="r" b="b"/>
              <a:pathLst>
                <a:path w="44" h="10">
                  <a:moveTo>
                    <a:pt x="0" y="0"/>
                  </a:moveTo>
                  <a:cubicBezTo>
                    <a:pt x="4" y="8"/>
                    <a:pt x="12" y="10"/>
                    <a:pt x="22" y="10"/>
                  </a:cubicBezTo>
                  <a:cubicBezTo>
                    <a:pt x="32" y="10"/>
                    <a:pt x="40" y="8"/>
                    <a:pt x="4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4" name="Freeform 186"/>
            <p:cNvSpPr>
              <a:spLocks/>
            </p:cNvSpPr>
            <p:nvPr/>
          </p:nvSpPr>
          <p:spPr bwMode="auto">
            <a:xfrm>
              <a:off x="4153" y="3346"/>
              <a:ext cx="24" cy="7"/>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5" name="Freeform 187"/>
            <p:cNvSpPr>
              <a:spLocks/>
            </p:cNvSpPr>
            <p:nvPr/>
          </p:nvSpPr>
          <p:spPr bwMode="auto">
            <a:xfrm>
              <a:off x="4159" y="3350"/>
              <a:ext cx="18" cy="44"/>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6" name="Freeform 188"/>
            <p:cNvSpPr>
              <a:spLocks/>
            </p:cNvSpPr>
            <p:nvPr/>
          </p:nvSpPr>
          <p:spPr bwMode="auto">
            <a:xfrm>
              <a:off x="4159" y="3350"/>
              <a:ext cx="18" cy="44"/>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7" name="Freeform 189"/>
            <p:cNvSpPr>
              <a:spLocks/>
            </p:cNvSpPr>
            <p:nvPr/>
          </p:nvSpPr>
          <p:spPr bwMode="auto">
            <a:xfrm>
              <a:off x="4147" y="3350"/>
              <a:ext cx="17" cy="44"/>
            </a:xfrm>
            <a:custGeom>
              <a:avLst/>
              <a:gdLst>
                <a:gd name="T0" fmla="*/ 12 w 17"/>
                <a:gd name="T1" fmla="*/ 44 h 44"/>
                <a:gd name="T2" fmla="*/ 0 w 17"/>
                <a:gd name="T3" fmla="*/ 40 h 44"/>
                <a:gd name="T4" fmla="*/ 6 w 17"/>
                <a:gd name="T5" fmla="*/ 0 h 44"/>
                <a:gd name="T6" fmla="*/ 17 w 17"/>
                <a:gd name="T7" fmla="*/ 3 h 44"/>
                <a:gd name="T8" fmla="*/ 12 w 17"/>
                <a:gd name="T9" fmla="*/ 44 h 44"/>
              </a:gdLst>
              <a:ahLst/>
              <a:cxnLst>
                <a:cxn ang="0">
                  <a:pos x="T0" y="T1"/>
                </a:cxn>
                <a:cxn ang="0">
                  <a:pos x="T2" y="T3"/>
                </a:cxn>
                <a:cxn ang="0">
                  <a:pos x="T4" y="T5"/>
                </a:cxn>
                <a:cxn ang="0">
                  <a:pos x="T6" y="T7"/>
                </a:cxn>
                <a:cxn ang="0">
                  <a:pos x="T8" y="T9"/>
                </a:cxn>
              </a:cxnLst>
              <a:rect l="0" t="0" r="r" b="b"/>
              <a:pathLst>
                <a:path w="17" h="44">
                  <a:moveTo>
                    <a:pt x="12" y="44"/>
                  </a:moveTo>
                  <a:lnTo>
                    <a:pt x="0" y="40"/>
                  </a:lnTo>
                  <a:lnTo>
                    <a:pt x="6" y="0"/>
                  </a:lnTo>
                  <a:lnTo>
                    <a:pt x="17" y="3"/>
                  </a:lnTo>
                  <a:lnTo>
                    <a:pt x="12"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58" name="Freeform 190"/>
            <p:cNvSpPr>
              <a:spLocks/>
            </p:cNvSpPr>
            <p:nvPr/>
          </p:nvSpPr>
          <p:spPr bwMode="auto">
            <a:xfrm>
              <a:off x="4177" y="3360"/>
              <a:ext cx="16" cy="34"/>
            </a:xfrm>
            <a:custGeom>
              <a:avLst/>
              <a:gdLst>
                <a:gd name="T0" fmla="*/ 11 w 16"/>
                <a:gd name="T1" fmla="*/ 34 h 34"/>
                <a:gd name="T2" fmla="*/ 0 w 16"/>
                <a:gd name="T3" fmla="*/ 31 h 34"/>
                <a:gd name="T4" fmla="*/ 4 w 16"/>
                <a:gd name="T5" fmla="*/ 0 h 34"/>
                <a:gd name="T6" fmla="*/ 16 w 16"/>
                <a:gd name="T7" fmla="*/ 4 h 34"/>
                <a:gd name="T8" fmla="*/ 11 w 16"/>
                <a:gd name="T9" fmla="*/ 34 h 34"/>
              </a:gdLst>
              <a:ahLst/>
              <a:cxnLst>
                <a:cxn ang="0">
                  <a:pos x="T0" y="T1"/>
                </a:cxn>
                <a:cxn ang="0">
                  <a:pos x="T2" y="T3"/>
                </a:cxn>
                <a:cxn ang="0">
                  <a:pos x="T4" y="T5"/>
                </a:cxn>
                <a:cxn ang="0">
                  <a:pos x="T6" y="T7"/>
                </a:cxn>
                <a:cxn ang="0">
                  <a:pos x="T8" y="T9"/>
                </a:cxn>
              </a:cxnLst>
              <a:rect l="0" t="0" r="r" b="b"/>
              <a:pathLst>
                <a:path w="16" h="34">
                  <a:moveTo>
                    <a:pt x="11" y="34"/>
                  </a:moveTo>
                  <a:lnTo>
                    <a:pt x="0" y="31"/>
                  </a:lnTo>
                  <a:lnTo>
                    <a:pt x="4" y="0"/>
                  </a:lnTo>
                  <a:lnTo>
                    <a:pt x="16" y="4"/>
                  </a:lnTo>
                  <a:lnTo>
                    <a:pt x="11"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751" name="Title 1"/>
          <p:cNvSpPr>
            <a:spLocks noGrp="1"/>
          </p:cNvSpPr>
          <p:nvPr>
            <p:ph type="title"/>
          </p:nvPr>
        </p:nvSpPr>
        <p:spPr>
          <a:xfrm>
            <a:off x="269241" y="289957"/>
            <a:ext cx="11655840" cy="899537"/>
          </a:xfrm>
        </p:spPr>
        <p:txBody>
          <a:bodyPr/>
          <a:lstStyle/>
          <a:p>
            <a:r>
              <a:rPr lang="en-US" dirty="0">
                <a:solidFill>
                  <a:schemeClr val="bg1"/>
                </a:solidFill>
              </a:rPr>
              <a:t>Cancel at any time </a:t>
            </a:r>
          </a:p>
        </p:txBody>
      </p:sp>
      <p:grpSp>
        <p:nvGrpSpPr>
          <p:cNvPr id="9" name="Group 8"/>
          <p:cNvGrpSpPr/>
          <p:nvPr/>
        </p:nvGrpSpPr>
        <p:grpSpPr>
          <a:xfrm>
            <a:off x="1597467" y="3064444"/>
            <a:ext cx="5420140" cy="3032793"/>
            <a:chOff x="2320923" y="1753867"/>
            <a:chExt cx="4292600" cy="2401888"/>
          </a:xfrm>
        </p:grpSpPr>
        <p:grpSp>
          <p:nvGrpSpPr>
            <p:cNvPr id="537" name="Group 536"/>
            <p:cNvGrpSpPr/>
            <p:nvPr/>
          </p:nvGrpSpPr>
          <p:grpSpPr>
            <a:xfrm>
              <a:off x="2320923" y="1753867"/>
              <a:ext cx="4292600" cy="2401888"/>
              <a:chOff x="2636837" y="1363662"/>
              <a:chExt cx="4292600" cy="2401888"/>
            </a:xfrm>
          </p:grpSpPr>
          <p:grpSp>
            <p:nvGrpSpPr>
              <p:cNvPr id="538" name="Group 537"/>
              <p:cNvGrpSpPr>
                <a:grpSpLocks noChangeAspect="1"/>
              </p:cNvGrpSpPr>
              <p:nvPr/>
            </p:nvGrpSpPr>
            <p:grpSpPr bwMode="auto">
              <a:xfrm>
                <a:off x="2636837" y="1363662"/>
                <a:ext cx="4292600" cy="2401888"/>
                <a:chOff x="2601" y="2499"/>
                <a:chExt cx="2704" cy="1513"/>
              </a:xfrm>
            </p:grpSpPr>
            <p:sp>
              <p:nvSpPr>
                <p:cNvPr id="570" name="AutoShape 3"/>
                <p:cNvSpPr>
                  <a:spLocks noChangeAspect="1" noChangeArrowheads="1" noTextEdit="1"/>
                </p:cNvSpPr>
                <p:nvPr/>
              </p:nvSpPr>
              <p:spPr bwMode="auto">
                <a:xfrm>
                  <a:off x="2601" y="2499"/>
                  <a:ext cx="2704"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1" name="Rectangle 6"/>
                <p:cNvSpPr>
                  <a:spLocks noChangeArrowheads="1"/>
                </p:cNvSpPr>
                <p:nvPr/>
              </p:nvSpPr>
              <p:spPr bwMode="auto">
                <a:xfrm>
                  <a:off x="2602" y="2500"/>
                  <a:ext cx="2702"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2" name="Rectangle 8"/>
                <p:cNvSpPr>
                  <a:spLocks noChangeArrowheads="1"/>
                </p:cNvSpPr>
                <p:nvPr/>
              </p:nvSpPr>
              <p:spPr bwMode="auto">
                <a:xfrm>
                  <a:off x="2939" y="2500"/>
                  <a:ext cx="2027" cy="1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3" name="Freeform 16"/>
                <p:cNvSpPr>
                  <a:spLocks/>
                </p:cNvSpPr>
                <p:nvPr/>
              </p:nvSpPr>
              <p:spPr bwMode="auto">
                <a:xfrm>
                  <a:off x="2909" y="3167"/>
                  <a:ext cx="423" cy="11"/>
                </a:xfrm>
                <a:custGeom>
                  <a:avLst/>
                  <a:gdLst>
                    <a:gd name="T0" fmla="*/ 0 w 423"/>
                    <a:gd name="T1" fmla="*/ 11 h 11"/>
                    <a:gd name="T2" fmla="*/ 423 w 423"/>
                    <a:gd name="T3" fmla="*/ 11 h 11"/>
                    <a:gd name="T4" fmla="*/ 423 w 423"/>
                    <a:gd name="T5" fmla="*/ 0 h 11"/>
                    <a:gd name="T6" fmla="*/ 0 w 423"/>
                    <a:gd name="T7" fmla="*/ 0 h 11"/>
                  </a:gdLst>
                  <a:ahLst/>
                  <a:cxnLst>
                    <a:cxn ang="0">
                      <a:pos x="T0" y="T1"/>
                    </a:cxn>
                    <a:cxn ang="0">
                      <a:pos x="T2" y="T3"/>
                    </a:cxn>
                    <a:cxn ang="0">
                      <a:pos x="T4" y="T5"/>
                    </a:cxn>
                    <a:cxn ang="0">
                      <a:pos x="T6" y="T7"/>
                    </a:cxn>
                  </a:cxnLst>
                  <a:rect l="0" t="0" r="r" b="b"/>
                  <a:pathLst>
                    <a:path w="423" h="11">
                      <a:moveTo>
                        <a:pt x="0" y="11"/>
                      </a:moveTo>
                      <a:lnTo>
                        <a:pt x="423" y="11"/>
                      </a:lnTo>
                      <a:lnTo>
                        <a:pt x="423"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4" name="Freeform 24"/>
                <p:cNvSpPr>
                  <a:spLocks/>
                </p:cNvSpPr>
                <p:nvPr/>
              </p:nvSpPr>
              <p:spPr bwMode="auto">
                <a:xfrm>
                  <a:off x="2603" y="3276"/>
                  <a:ext cx="212" cy="11"/>
                </a:xfrm>
                <a:custGeom>
                  <a:avLst/>
                  <a:gdLst>
                    <a:gd name="T0" fmla="*/ 0 w 212"/>
                    <a:gd name="T1" fmla="*/ 11 h 11"/>
                    <a:gd name="T2" fmla="*/ 212 w 212"/>
                    <a:gd name="T3" fmla="*/ 11 h 11"/>
                    <a:gd name="T4" fmla="*/ 212 w 212"/>
                    <a:gd name="T5" fmla="*/ 0 h 11"/>
                    <a:gd name="T6" fmla="*/ 0 w 212"/>
                    <a:gd name="T7" fmla="*/ 0 h 11"/>
                  </a:gdLst>
                  <a:ahLst/>
                  <a:cxnLst>
                    <a:cxn ang="0">
                      <a:pos x="T0" y="T1"/>
                    </a:cxn>
                    <a:cxn ang="0">
                      <a:pos x="T2" y="T3"/>
                    </a:cxn>
                    <a:cxn ang="0">
                      <a:pos x="T4" y="T5"/>
                    </a:cxn>
                    <a:cxn ang="0">
                      <a:pos x="T6" y="T7"/>
                    </a:cxn>
                  </a:cxnLst>
                  <a:rect l="0" t="0" r="r" b="b"/>
                  <a:pathLst>
                    <a:path w="212" h="11">
                      <a:moveTo>
                        <a:pt x="0" y="11"/>
                      </a:moveTo>
                      <a:lnTo>
                        <a:pt x="212" y="11"/>
                      </a:lnTo>
                      <a:lnTo>
                        <a:pt x="21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5" name="Freeform 30"/>
                <p:cNvSpPr>
                  <a:spLocks/>
                </p:cNvSpPr>
                <p:nvPr/>
              </p:nvSpPr>
              <p:spPr bwMode="auto">
                <a:xfrm>
                  <a:off x="3699" y="3679"/>
                  <a:ext cx="793" cy="33"/>
                </a:xfrm>
                <a:custGeom>
                  <a:avLst/>
                  <a:gdLst>
                    <a:gd name="T0" fmla="*/ 1225 w 1252"/>
                    <a:gd name="T1" fmla="*/ 53 h 53"/>
                    <a:gd name="T2" fmla="*/ 27 w 1252"/>
                    <a:gd name="T3" fmla="*/ 53 h 53"/>
                    <a:gd name="T4" fmla="*/ 0 w 1252"/>
                    <a:gd name="T5" fmla="*/ 26 h 53"/>
                    <a:gd name="T6" fmla="*/ 27 w 1252"/>
                    <a:gd name="T7" fmla="*/ 0 h 53"/>
                    <a:gd name="T8" fmla="*/ 1225 w 1252"/>
                    <a:gd name="T9" fmla="*/ 0 h 53"/>
                    <a:gd name="T10" fmla="*/ 1252 w 1252"/>
                    <a:gd name="T11" fmla="*/ 26 h 53"/>
                    <a:gd name="T12" fmla="*/ 1225 w 1252"/>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1252" h="53">
                      <a:moveTo>
                        <a:pt x="1225" y="53"/>
                      </a:moveTo>
                      <a:cubicBezTo>
                        <a:pt x="27" y="53"/>
                        <a:pt x="27" y="53"/>
                        <a:pt x="27" y="53"/>
                      </a:cubicBezTo>
                      <a:cubicBezTo>
                        <a:pt x="12" y="53"/>
                        <a:pt x="0" y="41"/>
                        <a:pt x="0" y="26"/>
                      </a:cubicBezTo>
                      <a:cubicBezTo>
                        <a:pt x="0" y="12"/>
                        <a:pt x="12" y="0"/>
                        <a:pt x="27" y="0"/>
                      </a:cubicBezTo>
                      <a:cubicBezTo>
                        <a:pt x="1225" y="0"/>
                        <a:pt x="1225" y="0"/>
                        <a:pt x="1225" y="0"/>
                      </a:cubicBezTo>
                      <a:cubicBezTo>
                        <a:pt x="1240" y="0"/>
                        <a:pt x="1252" y="12"/>
                        <a:pt x="1252" y="26"/>
                      </a:cubicBezTo>
                      <a:cubicBezTo>
                        <a:pt x="1252" y="41"/>
                        <a:pt x="1240" y="53"/>
                        <a:pt x="1225" y="53"/>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6" name="Freeform 31"/>
                <p:cNvSpPr>
                  <a:spLocks/>
                </p:cNvSpPr>
                <p:nvPr/>
              </p:nvSpPr>
              <p:spPr bwMode="auto">
                <a:xfrm>
                  <a:off x="3943" y="3746"/>
                  <a:ext cx="408" cy="33"/>
                </a:xfrm>
                <a:custGeom>
                  <a:avLst/>
                  <a:gdLst>
                    <a:gd name="T0" fmla="*/ 618 w 644"/>
                    <a:gd name="T1" fmla="*/ 53 h 53"/>
                    <a:gd name="T2" fmla="*/ 26 w 644"/>
                    <a:gd name="T3" fmla="*/ 53 h 53"/>
                    <a:gd name="T4" fmla="*/ 0 w 644"/>
                    <a:gd name="T5" fmla="*/ 26 h 53"/>
                    <a:gd name="T6" fmla="*/ 26 w 644"/>
                    <a:gd name="T7" fmla="*/ 0 h 53"/>
                    <a:gd name="T8" fmla="*/ 618 w 644"/>
                    <a:gd name="T9" fmla="*/ 0 h 53"/>
                    <a:gd name="T10" fmla="*/ 644 w 644"/>
                    <a:gd name="T11" fmla="*/ 26 h 53"/>
                    <a:gd name="T12" fmla="*/ 618 w 64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644" h="53">
                      <a:moveTo>
                        <a:pt x="618" y="53"/>
                      </a:moveTo>
                      <a:cubicBezTo>
                        <a:pt x="26" y="53"/>
                        <a:pt x="26" y="53"/>
                        <a:pt x="26" y="53"/>
                      </a:cubicBezTo>
                      <a:cubicBezTo>
                        <a:pt x="12" y="53"/>
                        <a:pt x="0" y="41"/>
                        <a:pt x="0" y="26"/>
                      </a:cubicBezTo>
                      <a:cubicBezTo>
                        <a:pt x="0" y="12"/>
                        <a:pt x="12" y="0"/>
                        <a:pt x="26" y="0"/>
                      </a:cubicBezTo>
                      <a:cubicBezTo>
                        <a:pt x="618" y="0"/>
                        <a:pt x="618" y="0"/>
                        <a:pt x="618" y="0"/>
                      </a:cubicBezTo>
                      <a:cubicBezTo>
                        <a:pt x="632" y="0"/>
                        <a:pt x="644" y="12"/>
                        <a:pt x="644" y="26"/>
                      </a:cubicBezTo>
                      <a:cubicBezTo>
                        <a:pt x="644" y="41"/>
                        <a:pt x="632" y="53"/>
                        <a:pt x="618" y="53"/>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7" name="Oval 41"/>
                <p:cNvSpPr>
                  <a:spLocks noChangeArrowheads="1"/>
                </p:cNvSpPr>
                <p:nvPr/>
              </p:nvSpPr>
              <p:spPr bwMode="auto">
                <a:xfrm>
                  <a:off x="4423" y="2873"/>
                  <a:ext cx="6" cy="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8" name="Oval 42"/>
                <p:cNvSpPr>
                  <a:spLocks noChangeArrowheads="1"/>
                </p:cNvSpPr>
                <p:nvPr/>
              </p:nvSpPr>
              <p:spPr bwMode="auto">
                <a:xfrm>
                  <a:off x="4423" y="2987"/>
                  <a:ext cx="6" cy="6"/>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79" name="Oval 43"/>
                <p:cNvSpPr>
                  <a:spLocks noChangeArrowheads="1"/>
                </p:cNvSpPr>
                <p:nvPr/>
              </p:nvSpPr>
              <p:spPr bwMode="auto">
                <a:xfrm>
                  <a:off x="4480" y="2929"/>
                  <a:ext cx="7" cy="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0" name="Oval 44"/>
                <p:cNvSpPr>
                  <a:spLocks noChangeArrowheads="1"/>
                </p:cNvSpPr>
                <p:nvPr/>
              </p:nvSpPr>
              <p:spPr bwMode="auto">
                <a:xfrm>
                  <a:off x="4365" y="2929"/>
                  <a:ext cx="7" cy="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1" name="Freeform 74"/>
                <p:cNvSpPr>
                  <a:spLocks/>
                </p:cNvSpPr>
                <p:nvPr/>
              </p:nvSpPr>
              <p:spPr bwMode="auto">
                <a:xfrm>
                  <a:off x="3496" y="3464"/>
                  <a:ext cx="139" cy="0"/>
                </a:xfrm>
                <a:custGeom>
                  <a:avLst/>
                  <a:gdLst>
                    <a:gd name="T0" fmla="*/ 0 w 139"/>
                    <a:gd name="T1" fmla="*/ 139 w 139"/>
                    <a:gd name="T2" fmla="*/ 0 w 139"/>
                  </a:gdLst>
                  <a:ahLst/>
                  <a:cxnLst>
                    <a:cxn ang="0">
                      <a:pos x="T0" y="0"/>
                    </a:cxn>
                    <a:cxn ang="0">
                      <a:pos x="T1" y="0"/>
                    </a:cxn>
                    <a:cxn ang="0">
                      <a:pos x="T2" y="0"/>
                    </a:cxn>
                  </a:cxnLst>
                  <a:rect l="0" t="0" r="r" b="b"/>
                  <a:pathLst>
                    <a:path w="139">
                      <a:moveTo>
                        <a:pt x="0" y="0"/>
                      </a:moveTo>
                      <a:lnTo>
                        <a:pt x="139" y="0"/>
                      </a:lnTo>
                      <a:lnTo>
                        <a:pt x="0"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2" name="Oval 89"/>
                <p:cNvSpPr>
                  <a:spLocks noChangeArrowheads="1"/>
                </p:cNvSpPr>
                <p:nvPr/>
              </p:nvSpPr>
              <p:spPr bwMode="auto">
                <a:xfrm>
                  <a:off x="4102" y="3348"/>
                  <a:ext cx="8"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3" name="Oval 90"/>
                <p:cNvSpPr>
                  <a:spLocks noChangeArrowheads="1"/>
                </p:cNvSpPr>
                <p:nvPr/>
              </p:nvSpPr>
              <p:spPr bwMode="auto">
                <a:xfrm>
                  <a:off x="4102" y="3357"/>
                  <a:ext cx="7" cy="8"/>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4" name="Oval 91"/>
                <p:cNvSpPr>
                  <a:spLocks noChangeArrowheads="1"/>
                </p:cNvSpPr>
                <p:nvPr/>
              </p:nvSpPr>
              <p:spPr bwMode="auto">
                <a:xfrm>
                  <a:off x="4100" y="3364"/>
                  <a:ext cx="7"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5" name="Oval 92"/>
                <p:cNvSpPr>
                  <a:spLocks noChangeArrowheads="1"/>
                </p:cNvSpPr>
                <p:nvPr/>
              </p:nvSpPr>
              <p:spPr bwMode="auto">
                <a:xfrm>
                  <a:off x="4097" y="3371"/>
                  <a:ext cx="7" cy="7"/>
                </a:xfrm>
                <a:prstGeom prst="ellipse">
                  <a:avLst/>
                </a:pr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6" name="Freeform 93"/>
                <p:cNvSpPr>
                  <a:spLocks/>
                </p:cNvSpPr>
                <p:nvPr/>
              </p:nvSpPr>
              <p:spPr bwMode="auto">
                <a:xfrm>
                  <a:off x="4051" y="3341"/>
                  <a:ext cx="23" cy="5"/>
                </a:xfrm>
                <a:custGeom>
                  <a:avLst/>
                  <a:gdLst>
                    <a:gd name="T0" fmla="*/ 0 w 35"/>
                    <a:gd name="T1" fmla="*/ 3 h 8"/>
                    <a:gd name="T2" fmla="*/ 35 w 35"/>
                    <a:gd name="T3" fmla="*/ 3 h 8"/>
                    <a:gd name="T4" fmla="*/ 35 w 35"/>
                    <a:gd name="T5" fmla="*/ 8 h 8"/>
                    <a:gd name="T6" fmla="*/ 0 w 35"/>
                    <a:gd name="T7" fmla="*/ 3 h 8"/>
                  </a:gdLst>
                  <a:ahLst/>
                  <a:cxnLst>
                    <a:cxn ang="0">
                      <a:pos x="T0" y="T1"/>
                    </a:cxn>
                    <a:cxn ang="0">
                      <a:pos x="T2" y="T3"/>
                    </a:cxn>
                    <a:cxn ang="0">
                      <a:pos x="T4" y="T5"/>
                    </a:cxn>
                    <a:cxn ang="0">
                      <a:pos x="T6" y="T7"/>
                    </a:cxn>
                  </a:cxnLst>
                  <a:rect l="0" t="0" r="r" b="b"/>
                  <a:pathLst>
                    <a:path w="35" h="8">
                      <a:moveTo>
                        <a:pt x="0" y="3"/>
                      </a:moveTo>
                      <a:cubicBezTo>
                        <a:pt x="0" y="3"/>
                        <a:pt x="28" y="0"/>
                        <a:pt x="35" y="3"/>
                      </a:cubicBezTo>
                      <a:cubicBezTo>
                        <a:pt x="34" y="7"/>
                        <a:pt x="35" y="8"/>
                        <a:pt x="35" y="8"/>
                      </a:cubicBezTo>
                      <a:cubicBezTo>
                        <a:pt x="0" y="3"/>
                        <a:pt x="0" y="3"/>
                        <a:pt x="0" y="3"/>
                      </a:cubicBezTo>
                    </a:path>
                  </a:pathLst>
                </a:custGeom>
                <a:solidFill>
                  <a:srgbClr val="D0B2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7" name="Freeform 94"/>
                <p:cNvSpPr>
                  <a:spLocks/>
                </p:cNvSpPr>
                <p:nvPr/>
              </p:nvSpPr>
              <p:spPr bwMode="auto">
                <a:xfrm>
                  <a:off x="4046" y="3355"/>
                  <a:ext cx="38" cy="25"/>
                </a:xfrm>
                <a:custGeom>
                  <a:avLst/>
                  <a:gdLst>
                    <a:gd name="T0" fmla="*/ 47 w 60"/>
                    <a:gd name="T1" fmla="*/ 23 h 39"/>
                    <a:gd name="T2" fmla="*/ 60 w 60"/>
                    <a:gd name="T3" fmla="*/ 10 h 39"/>
                    <a:gd name="T4" fmla="*/ 59 w 60"/>
                    <a:gd name="T5" fmla="*/ 7 h 39"/>
                    <a:gd name="T6" fmla="*/ 59 w 60"/>
                    <a:gd name="T7" fmla="*/ 6 h 39"/>
                    <a:gd name="T8" fmla="*/ 47 w 60"/>
                    <a:gd name="T9" fmla="*/ 2 h 39"/>
                    <a:gd name="T10" fmla="*/ 11 w 60"/>
                    <a:gd name="T11" fmla="*/ 5 h 39"/>
                    <a:gd name="T12" fmla="*/ 6 w 60"/>
                    <a:gd name="T13" fmla="*/ 0 h 39"/>
                    <a:gd name="T14" fmla="*/ 0 w 60"/>
                    <a:gd name="T15" fmla="*/ 21 h 39"/>
                    <a:gd name="T16" fmla="*/ 52 w 60"/>
                    <a:gd name="T17" fmla="*/ 30 h 39"/>
                    <a:gd name="T18" fmla="*/ 47 w 60"/>
                    <a:gd name="T19"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39">
                      <a:moveTo>
                        <a:pt x="47" y="23"/>
                      </a:moveTo>
                      <a:cubicBezTo>
                        <a:pt x="60" y="10"/>
                        <a:pt x="60" y="10"/>
                        <a:pt x="60" y="10"/>
                      </a:cubicBezTo>
                      <a:cubicBezTo>
                        <a:pt x="59" y="7"/>
                        <a:pt x="59" y="7"/>
                        <a:pt x="59" y="7"/>
                      </a:cubicBezTo>
                      <a:cubicBezTo>
                        <a:pt x="59" y="6"/>
                        <a:pt x="59" y="6"/>
                        <a:pt x="59" y="6"/>
                      </a:cubicBezTo>
                      <a:cubicBezTo>
                        <a:pt x="54" y="4"/>
                        <a:pt x="49" y="2"/>
                        <a:pt x="47" y="2"/>
                      </a:cubicBezTo>
                      <a:cubicBezTo>
                        <a:pt x="45" y="3"/>
                        <a:pt x="28" y="20"/>
                        <a:pt x="11" y="5"/>
                      </a:cubicBezTo>
                      <a:cubicBezTo>
                        <a:pt x="8" y="3"/>
                        <a:pt x="7" y="2"/>
                        <a:pt x="6" y="0"/>
                      </a:cubicBezTo>
                      <a:cubicBezTo>
                        <a:pt x="0" y="21"/>
                        <a:pt x="0" y="21"/>
                        <a:pt x="0" y="21"/>
                      </a:cubicBezTo>
                      <a:cubicBezTo>
                        <a:pt x="9" y="39"/>
                        <a:pt x="52" y="30"/>
                        <a:pt x="52" y="30"/>
                      </a:cubicBezTo>
                      <a:lnTo>
                        <a:pt x="47" y="23"/>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8" name="Freeform 95"/>
                <p:cNvSpPr>
                  <a:spLocks/>
                </p:cNvSpPr>
                <p:nvPr/>
              </p:nvSpPr>
              <p:spPr bwMode="auto">
                <a:xfrm>
                  <a:off x="4083" y="3315"/>
                  <a:ext cx="26" cy="86"/>
                </a:xfrm>
                <a:custGeom>
                  <a:avLst/>
                  <a:gdLst>
                    <a:gd name="T0" fmla="*/ 0 w 26"/>
                    <a:gd name="T1" fmla="*/ 86 h 86"/>
                    <a:gd name="T2" fmla="*/ 19 w 26"/>
                    <a:gd name="T3" fmla="*/ 82 h 86"/>
                    <a:gd name="T4" fmla="*/ 26 w 26"/>
                    <a:gd name="T5" fmla="*/ 0 h 86"/>
                    <a:gd name="T6" fmla="*/ 8 w 26"/>
                    <a:gd name="T7" fmla="*/ 4 h 86"/>
                    <a:gd name="T8" fmla="*/ 0 w 26"/>
                    <a:gd name="T9" fmla="*/ 86 h 86"/>
                  </a:gdLst>
                  <a:ahLst/>
                  <a:cxnLst>
                    <a:cxn ang="0">
                      <a:pos x="T0" y="T1"/>
                    </a:cxn>
                    <a:cxn ang="0">
                      <a:pos x="T2" y="T3"/>
                    </a:cxn>
                    <a:cxn ang="0">
                      <a:pos x="T4" y="T5"/>
                    </a:cxn>
                    <a:cxn ang="0">
                      <a:pos x="T6" y="T7"/>
                    </a:cxn>
                    <a:cxn ang="0">
                      <a:pos x="T8" y="T9"/>
                    </a:cxn>
                  </a:cxnLst>
                  <a:rect l="0" t="0" r="r" b="b"/>
                  <a:pathLst>
                    <a:path w="26" h="86">
                      <a:moveTo>
                        <a:pt x="0" y="86"/>
                      </a:moveTo>
                      <a:lnTo>
                        <a:pt x="19" y="82"/>
                      </a:lnTo>
                      <a:lnTo>
                        <a:pt x="26" y="0"/>
                      </a:lnTo>
                      <a:lnTo>
                        <a:pt x="8" y="4"/>
                      </a:lnTo>
                      <a:lnTo>
                        <a:pt x="0" y="86"/>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89" name="Freeform 96"/>
                <p:cNvSpPr>
                  <a:spLocks/>
                </p:cNvSpPr>
                <p:nvPr/>
              </p:nvSpPr>
              <p:spPr bwMode="auto">
                <a:xfrm>
                  <a:off x="4083" y="3315"/>
                  <a:ext cx="26" cy="86"/>
                </a:xfrm>
                <a:custGeom>
                  <a:avLst/>
                  <a:gdLst>
                    <a:gd name="T0" fmla="*/ 0 w 26"/>
                    <a:gd name="T1" fmla="*/ 86 h 86"/>
                    <a:gd name="T2" fmla="*/ 19 w 26"/>
                    <a:gd name="T3" fmla="*/ 82 h 86"/>
                    <a:gd name="T4" fmla="*/ 26 w 26"/>
                    <a:gd name="T5" fmla="*/ 0 h 86"/>
                    <a:gd name="T6" fmla="*/ 8 w 26"/>
                    <a:gd name="T7" fmla="*/ 4 h 86"/>
                    <a:gd name="T8" fmla="*/ 0 w 26"/>
                    <a:gd name="T9" fmla="*/ 86 h 86"/>
                  </a:gdLst>
                  <a:ahLst/>
                  <a:cxnLst>
                    <a:cxn ang="0">
                      <a:pos x="T0" y="T1"/>
                    </a:cxn>
                    <a:cxn ang="0">
                      <a:pos x="T2" y="T3"/>
                    </a:cxn>
                    <a:cxn ang="0">
                      <a:pos x="T4" y="T5"/>
                    </a:cxn>
                    <a:cxn ang="0">
                      <a:pos x="T6" y="T7"/>
                    </a:cxn>
                    <a:cxn ang="0">
                      <a:pos x="T8" y="T9"/>
                    </a:cxn>
                  </a:cxnLst>
                  <a:rect l="0" t="0" r="r" b="b"/>
                  <a:pathLst>
                    <a:path w="26" h="86">
                      <a:moveTo>
                        <a:pt x="0" y="86"/>
                      </a:moveTo>
                      <a:lnTo>
                        <a:pt x="19" y="82"/>
                      </a:lnTo>
                      <a:lnTo>
                        <a:pt x="26" y="0"/>
                      </a:lnTo>
                      <a:lnTo>
                        <a:pt x="8" y="4"/>
                      </a:lnTo>
                      <a:lnTo>
                        <a:pt x="0" y="86"/>
                      </a:lnTo>
                      <a:close/>
                    </a:path>
                  </a:pathLst>
                </a:custGeom>
                <a:solidFill>
                  <a:srgbClr val="85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0" name="Freeform 97"/>
                <p:cNvSpPr>
                  <a:spLocks/>
                </p:cNvSpPr>
                <p:nvPr/>
              </p:nvSpPr>
              <p:spPr bwMode="auto">
                <a:xfrm>
                  <a:off x="4066" y="3312"/>
                  <a:ext cx="25" cy="89"/>
                </a:xfrm>
                <a:custGeom>
                  <a:avLst/>
                  <a:gdLst>
                    <a:gd name="T0" fmla="*/ 17 w 25"/>
                    <a:gd name="T1" fmla="*/ 89 h 89"/>
                    <a:gd name="T2" fmla="*/ 0 w 25"/>
                    <a:gd name="T3" fmla="*/ 82 h 89"/>
                    <a:gd name="T4" fmla="*/ 8 w 25"/>
                    <a:gd name="T5" fmla="*/ 0 h 89"/>
                    <a:gd name="T6" fmla="*/ 25 w 25"/>
                    <a:gd name="T7" fmla="*/ 7 h 89"/>
                    <a:gd name="T8" fmla="*/ 17 w 25"/>
                    <a:gd name="T9" fmla="*/ 89 h 89"/>
                  </a:gdLst>
                  <a:ahLst/>
                  <a:cxnLst>
                    <a:cxn ang="0">
                      <a:pos x="T0" y="T1"/>
                    </a:cxn>
                    <a:cxn ang="0">
                      <a:pos x="T2" y="T3"/>
                    </a:cxn>
                    <a:cxn ang="0">
                      <a:pos x="T4" y="T5"/>
                    </a:cxn>
                    <a:cxn ang="0">
                      <a:pos x="T6" y="T7"/>
                    </a:cxn>
                    <a:cxn ang="0">
                      <a:pos x="T8" y="T9"/>
                    </a:cxn>
                  </a:cxnLst>
                  <a:rect l="0" t="0" r="r" b="b"/>
                  <a:pathLst>
                    <a:path w="25" h="89">
                      <a:moveTo>
                        <a:pt x="17" y="89"/>
                      </a:moveTo>
                      <a:lnTo>
                        <a:pt x="0" y="82"/>
                      </a:lnTo>
                      <a:lnTo>
                        <a:pt x="8" y="0"/>
                      </a:lnTo>
                      <a:lnTo>
                        <a:pt x="25" y="7"/>
                      </a:lnTo>
                      <a:lnTo>
                        <a:pt x="17" y="89"/>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1" name="Freeform 98"/>
                <p:cNvSpPr>
                  <a:spLocks/>
                </p:cNvSpPr>
                <p:nvPr/>
              </p:nvSpPr>
              <p:spPr bwMode="auto">
                <a:xfrm>
                  <a:off x="4074" y="3309"/>
                  <a:ext cx="35" cy="10"/>
                </a:xfrm>
                <a:custGeom>
                  <a:avLst/>
                  <a:gdLst>
                    <a:gd name="T0" fmla="*/ 35 w 35"/>
                    <a:gd name="T1" fmla="*/ 6 h 10"/>
                    <a:gd name="T2" fmla="*/ 17 w 35"/>
                    <a:gd name="T3" fmla="*/ 10 h 10"/>
                    <a:gd name="T4" fmla="*/ 0 w 35"/>
                    <a:gd name="T5" fmla="*/ 3 h 10"/>
                    <a:gd name="T6" fmla="*/ 18 w 35"/>
                    <a:gd name="T7" fmla="*/ 0 h 10"/>
                    <a:gd name="T8" fmla="*/ 35 w 35"/>
                    <a:gd name="T9" fmla="*/ 6 h 10"/>
                  </a:gdLst>
                  <a:ahLst/>
                  <a:cxnLst>
                    <a:cxn ang="0">
                      <a:pos x="T0" y="T1"/>
                    </a:cxn>
                    <a:cxn ang="0">
                      <a:pos x="T2" y="T3"/>
                    </a:cxn>
                    <a:cxn ang="0">
                      <a:pos x="T4" y="T5"/>
                    </a:cxn>
                    <a:cxn ang="0">
                      <a:pos x="T6" y="T7"/>
                    </a:cxn>
                    <a:cxn ang="0">
                      <a:pos x="T8" y="T9"/>
                    </a:cxn>
                  </a:cxnLst>
                  <a:rect l="0" t="0" r="r" b="b"/>
                  <a:pathLst>
                    <a:path w="35" h="10">
                      <a:moveTo>
                        <a:pt x="35" y="6"/>
                      </a:moveTo>
                      <a:lnTo>
                        <a:pt x="17" y="10"/>
                      </a:lnTo>
                      <a:lnTo>
                        <a:pt x="0" y="3"/>
                      </a:lnTo>
                      <a:lnTo>
                        <a:pt x="18" y="0"/>
                      </a:lnTo>
                      <a:lnTo>
                        <a:pt x="35" y="6"/>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2" name="Freeform 99"/>
                <p:cNvSpPr>
                  <a:spLocks/>
                </p:cNvSpPr>
                <p:nvPr/>
              </p:nvSpPr>
              <p:spPr bwMode="auto">
                <a:xfrm>
                  <a:off x="4074" y="3309"/>
                  <a:ext cx="35" cy="10"/>
                </a:xfrm>
                <a:custGeom>
                  <a:avLst/>
                  <a:gdLst>
                    <a:gd name="T0" fmla="*/ 35 w 35"/>
                    <a:gd name="T1" fmla="*/ 6 h 10"/>
                    <a:gd name="T2" fmla="*/ 17 w 35"/>
                    <a:gd name="T3" fmla="*/ 10 h 10"/>
                    <a:gd name="T4" fmla="*/ 0 w 35"/>
                    <a:gd name="T5" fmla="*/ 3 h 10"/>
                    <a:gd name="T6" fmla="*/ 18 w 35"/>
                    <a:gd name="T7" fmla="*/ 0 h 10"/>
                    <a:gd name="T8" fmla="*/ 35 w 35"/>
                    <a:gd name="T9" fmla="*/ 6 h 10"/>
                  </a:gdLst>
                  <a:ahLst/>
                  <a:cxnLst>
                    <a:cxn ang="0">
                      <a:pos x="T0" y="T1"/>
                    </a:cxn>
                    <a:cxn ang="0">
                      <a:pos x="T2" y="T3"/>
                    </a:cxn>
                    <a:cxn ang="0">
                      <a:pos x="T4" y="T5"/>
                    </a:cxn>
                    <a:cxn ang="0">
                      <a:pos x="T6" y="T7"/>
                    </a:cxn>
                    <a:cxn ang="0">
                      <a:pos x="T8" y="T9"/>
                    </a:cxn>
                  </a:cxnLst>
                  <a:rect l="0" t="0" r="r" b="b"/>
                  <a:pathLst>
                    <a:path w="35" h="10">
                      <a:moveTo>
                        <a:pt x="35" y="6"/>
                      </a:moveTo>
                      <a:lnTo>
                        <a:pt x="17" y="10"/>
                      </a:lnTo>
                      <a:lnTo>
                        <a:pt x="0" y="3"/>
                      </a:lnTo>
                      <a:lnTo>
                        <a:pt x="18" y="0"/>
                      </a:lnTo>
                      <a:lnTo>
                        <a:pt x="35" y="6"/>
                      </a:lnTo>
                      <a:close/>
                    </a:path>
                  </a:pathLst>
                </a:custGeom>
                <a:solidFill>
                  <a:srgbClr val="8562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3" name="Freeform 100"/>
                <p:cNvSpPr>
                  <a:spLocks/>
                </p:cNvSpPr>
                <p:nvPr/>
              </p:nvSpPr>
              <p:spPr bwMode="auto">
                <a:xfrm>
                  <a:off x="4044" y="3343"/>
                  <a:ext cx="53" cy="30"/>
                </a:xfrm>
                <a:custGeom>
                  <a:avLst/>
                  <a:gdLst>
                    <a:gd name="T0" fmla="*/ 82 w 84"/>
                    <a:gd name="T1" fmla="*/ 16 h 48"/>
                    <a:gd name="T2" fmla="*/ 54 w 84"/>
                    <a:gd name="T3" fmla="*/ 7 h 48"/>
                    <a:gd name="T4" fmla="*/ 5 w 84"/>
                    <a:gd name="T5" fmla="*/ 0 h 48"/>
                    <a:gd name="T6" fmla="*/ 0 w 84"/>
                    <a:gd name="T7" fmla="*/ 39 h 48"/>
                    <a:gd name="T8" fmla="*/ 46 w 84"/>
                    <a:gd name="T9" fmla="*/ 23 h 48"/>
                    <a:gd name="T10" fmla="*/ 58 w 84"/>
                    <a:gd name="T11" fmla="*/ 25 h 48"/>
                    <a:gd name="T12" fmla="*/ 82 w 84"/>
                    <a:gd name="T13" fmla="*/ 16 h 48"/>
                  </a:gdLst>
                  <a:ahLst/>
                  <a:cxnLst>
                    <a:cxn ang="0">
                      <a:pos x="T0" y="T1"/>
                    </a:cxn>
                    <a:cxn ang="0">
                      <a:pos x="T2" y="T3"/>
                    </a:cxn>
                    <a:cxn ang="0">
                      <a:pos x="T4" y="T5"/>
                    </a:cxn>
                    <a:cxn ang="0">
                      <a:pos x="T6" y="T7"/>
                    </a:cxn>
                    <a:cxn ang="0">
                      <a:pos x="T8" y="T9"/>
                    </a:cxn>
                    <a:cxn ang="0">
                      <a:pos x="T10" y="T11"/>
                    </a:cxn>
                    <a:cxn ang="0">
                      <a:pos x="T12" y="T13"/>
                    </a:cxn>
                  </a:cxnLst>
                  <a:rect l="0" t="0" r="r" b="b"/>
                  <a:pathLst>
                    <a:path w="84" h="48">
                      <a:moveTo>
                        <a:pt x="82" y="16"/>
                      </a:moveTo>
                      <a:cubicBezTo>
                        <a:pt x="65" y="13"/>
                        <a:pt x="54" y="7"/>
                        <a:pt x="54" y="7"/>
                      </a:cubicBezTo>
                      <a:cubicBezTo>
                        <a:pt x="5" y="0"/>
                        <a:pt x="5" y="0"/>
                        <a:pt x="5" y="0"/>
                      </a:cubicBezTo>
                      <a:cubicBezTo>
                        <a:pt x="0" y="39"/>
                        <a:pt x="0" y="39"/>
                        <a:pt x="0" y="39"/>
                      </a:cubicBezTo>
                      <a:cubicBezTo>
                        <a:pt x="45" y="48"/>
                        <a:pt x="44" y="23"/>
                        <a:pt x="46" y="23"/>
                      </a:cubicBezTo>
                      <a:cubicBezTo>
                        <a:pt x="47" y="22"/>
                        <a:pt x="53" y="23"/>
                        <a:pt x="58" y="25"/>
                      </a:cubicBezTo>
                      <a:cubicBezTo>
                        <a:pt x="70" y="34"/>
                        <a:pt x="84" y="24"/>
                        <a:pt x="82" y="16"/>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4" name="Freeform 101"/>
                <p:cNvSpPr>
                  <a:spLocks/>
                </p:cNvSpPr>
                <p:nvPr/>
              </p:nvSpPr>
              <p:spPr bwMode="auto">
                <a:xfrm>
                  <a:off x="3894" y="3276"/>
                  <a:ext cx="158" cy="99"/>
                </a:xfrm>
                <a:custGeom>
                  <a:avLst/>
                  <a:gdLst>
                    <a:gd name="T0" fmla="*/ 0 w 250"/>
                    <a:gd name="T1" fmla="*/ 79 h 157"/>
                    <a:gd name="T2" fmla="*/ 33 w 250"/>
                    <a:gd name="T3" fmla="*/ 0 h 157"/>
                    <a:gd name="T4" fmla="*/ 139 w 250"/>
                    <a:gd name="T5" fmla="*/ 87 h 157"/>
                    <a:gd name="T6" fmla="*/ 250 w 250"/>
                    <a:gd name="T7" fmla="*/ 100 h 157"/>
                    <a:gd name="T8" fmla="*/ 242 w 250"/>
                    <a:gd name="T9" fmla="*/ 157 h 157"/>
                    <a:gd name="T10" fmla="*/ 123 w 250"/>
                    <a:gd name="T11" fmla="*/ 142 h 157"/>
                    <a:gd name="T12" fmla="*/ 0 w 250"/>
                    <a:gd name="T13" fmla="*/ 79 h 157"/>
                  </a:gdLst>
                  <a:ahLst/>
                  <a:cxnLst>
                    <a:cxn ang="0">
                      <a:pos x="T0" y="T1"/>
                    </a:cxn>
                    <a:cxn ang="0">
                      <a:pos x="T2" y="T3"/>
                    </a:cxn>
                    <a:cxn ang="0">
                      <a:pos x="T4" y="T5"/>
                    </a:cxn>
                    <a:cxn ang="0">
                      <a:pos x="T6" y="T7"/>
                    </a:cxn>
                    <a:cxn ang="0">
                      <a:pos x="T8" y="T9"/>
                    </a:cxn>
                    <a:cxn ang="0">
                      <a:pos x="T10" y="T11"/>
                    </a:cxn>
                    <a:cxn ang="0">
                      <a:pos x="T12" y="T13"/>
                    </a:cxn>
                  </a:cxnLst>
                  <a:rect l="0" t="0" r="r" b="b"/>
                  <a:pathLst>
                    <a:path w="250" h="157">
                      <a:moveTo>
                        <a:pt x="0" y="79"/>
                      </a:moveTo>
                      <a:cubicBezTo>
                        <a:pt x="33" y="0"/>
                        <a:pt x="33" y="0"/>
                        <a:pt x="33" y="0"/>
                      </a:cubicBezTo>
                      <a:cubicBezTo>
                        <a:pt x="139" y="87"/>
                        <a:pt x="139" y="87"/>
                        <a:pt x="139" y="87"/>
                      </a:cubicBezTo>
                      <a:cubicBezTo>
                        <a:pt x="250" y="100"/>
                        <a:pt x="250" y="100"/>
                        <a:pt x="250" y="100"/>
                      </a:cubicBezTo>
                      <a:cubicBezTo>
                        <a:pt x="242" y="157"/>
                        <a:pt x="242" y="157"/>
                        <a:pt x="242" y="157"/>
                      </a:cubicBezTo>
                      <a:cubicBezTo>
                        <a:pt x="123" y="142"/>
                        <a:pt x="123" y="142"/>
                        <a:pt x="123" y="142"/>
                      </a:cubicBezTo>
                      <a:cubicBezTo>
                        <a:pt x="118" y="142"/>
                        <a:pt x="0" y="79"/>
                        <a:pt x="0" y="79"/>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5" name="Freeform 102"/>
                <p:cNvSpPr>
                  <a:spLocks/>
                </p:cNvSpPr>
                <p:nvPr/>
              </p:nvSpPr>
              <p:spPr bwMode="auto">
                <a:xfrm>
                  <a:off x="3914" y="3276"/>
                  <a:ext cx="138" cy="70"/>
                </a:xfrm>
                <a:custGeom>
                  <a:avLst/>
                  <a:gdLst>
                    <a:gd name="T0" fmla="*/ 1 w 138"/>
                    <a:gd name="T1" fmla="*/ 0 h 70"/>
                    <a:gd name="T2" fmla="*/ 1 w 138"/>
                    <a:gd name="T3" fmla="*/ 0 h 70"/>
                    <a:gd name="T4" fmla="*/ 0 w 138"/>
                    <a:gd name="T5" fmla="*/ 17 h 70"/>
                    <a:gd name="T6" fmla="*/ 67 w 138"/>
                    <a:gd name="T7" fmla="*/ 62 h 70"/>
                    <a:gd name="T8" fmla="*/ 137 w 138"/>
                    <a:gd name="T9" fmla="*/ 70 h 70"/>
                    <a:gd name="T10" fmla="*/ 138 w 138"/>
                    <a:gd name="T11" fmla="*/ 63 h 70"/>
                    <a:gd name="T12" fmla="*/ 68 w 138"/>
                    <a:gd name="T13" fmla="*/ 55 h 70"/>
                    <a:gd name="T14" fmla="*/ 1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1" y="0"/>
                      </a:moveTo>
                      <a:lnTo>
                        <a:pt x="1" y="0"/>
                      </a:lnTo>
                      <a:lnTo>
                        <a:pt x="0" y="17"/>
                      </a:lnTo>
                      <a:lnTo>
                        <a:pt x="67" y="62"/>
                      </a:lnTo>
                      <a:lnTo>
                        <a:pt x="137" y="70"/>
                      </a:lnTo>
                      <a:lnTo>
                        <a:pt x="138" y="63"/>
                      </a:lnTo>
                      <a:lnTo>
                        <a:pt x="68" y="55"/>
                      </a:lnTo>
                      <a:lnTo>
                        <a:pt x="1" y="0"/>
                      </a:lnTo>
                      <a:close/>
                    </a:path>
                  </a:pathLst>
                </a:custGeom>
                <a:solidFill>
                  <a:srgbClr val="5B43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6" name="Freeform 103"/>
                <p:cNvSpPr>
                  <a:spLocks/>
                </p:cNvSpPr>
                <p:nvPr/>
              </p:nvSpPr>
              <p:spPr bwMode="auto">
                <a:xfrm>
                  <a:off x="3914" y="3276"/>
                  <a:ext cx="138" cy="70"/>
                </a:xfrm>
                <a:custGeom>
                  <a:avLst/>
                  <a:gdLst>
                    <a:gd name="T0" fmla="*/ 1 w 138"/>
                    <a:gd name="T1" fmla="*/ 0 h 70"/>
                    <a:gd name="T2" fmla="*/ 1 w 138"/>
                    <a:gd name="T3" fmla="*/ 0 h 70"/>
                    <a:gd name="T4" fmla="*/ 0 w 138"/>
                    <a:gd name="T5" fmla="*/ 17 h 70"/>
                    <a:gd name="T6" fmla="*/ 67 w 138"/>
                    <a:gd name="T7" fmla="*/ 62 h 70"/>
                    <a:gd name="T8" fmla="*/ 137 w 138"/>
                    <a:gd name="T9" fmla="*/ 70 h 70"/>
                    <a:gd name="T10" fmla="*/ 138 w 138"/>
                    <a:gd name="T11" fmla="*/ 63 h 70"/>
                    <a:gd name="T12" fmla="*/ 68 w 138"/>
                    <a:gd name="T13" fmla="*/ 55 h 70"/>
                    <a:gd name="T14" fmla="*/ 1 w 138"/>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70">
                      <a:moveTo>
                        <a:pt x="1" y="0"/>
                      </a:moveTo>
                      <a:lnTo>
                        <a:pt x="1" y="0"/>
                      </a:lnTo>
                      <a:lnTo>
                        <a:pt x="0" y="17"/>
                      </a:lnTo>
                      <a:lnTo>
                        <a:pt x="67" y="62"/>
                      </a:lnTo>
                      <a:lnTo>
                        <a:pt x="137" y="70"/>
                      </a:lnTo>
                      <a:lnTo>
                        <a:pt x="138" y="63"/>
                      </a:lnTo>
                      <a:lnTo>
                        <a:pt x="68" y="55"/>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7" name="Oval 104"/>
                <p:cNvSpPr>
                  <a:spLocks noChangeArrowheads="1"/>
                </p:cNvSpPr>
                <p:nvPr/>
              </p:nvSpPr>
              <p:spPr bwMode="auto">
                <a:xfrm>
                  <a:off x="3822" y="3111"/>
                  <a:ext cx="60" cy="60"/>
                </a:xfrm>
                <a:prstGeom prst="ellipse">
                  <a:avLst/>
                </a:pr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8" name="Freeform 108"/>
                <p:cNvSpPr>
                  <a:spLocks/>
                </p:cNvSpPr>
                <p:nvPr/>
              </p:nvSpPr>
              <p:spPr bwMode="auto">
                <a:xfrm>
                  <a:off x="3904" y="3523"/>
                  <a:ext cx="20" cy="150"/>
                </a:xfrm>
                <a:custGeom>
                  <a:avLst/>
                  <a:gdLst>
                    <a:gd name="T0" fmla="*/ 16 w 31"/>
                    <a:gd name="T1" fmla="*/ 238 h 238"/>
                    <a:gd name="T2" fmla="*/ 0 w 31"/>
                    <a:gd name="T3" fmla="*/ 223 h 238"/>
                    <a:gd name="T4" fmla="*/ 0 w 31"/>
                    <a:gd name="T5" fmla="*/ 16 h 238"/>
                    <a:gd name="T6" fmla="*/ 16 w 31"/>
                    <a:gd name="T7" fmla="*/ 0 h 238"/>
                    <a:gd name="T8" fmla="*/ 31 w 31"/>
                    <a:gd name="T9" fmla="*/ 16 h 238"/>
                    <a:gd name="T10" fmla="*/ 31 w 31"/>
                    <a:gd name="T11" fmla="*/ 223 h 238"/>
                    <a:gd name="T12" fmla="*/ 16 w 31"/>
                    <a:gd name="T13" fmla="*/ 238 h 238"/>
                  </a:gdLst>
                  <a:ahLst/>
                  <a:cxnLst>
                    <a:cxn ang="0">
                      <a:pos x="T0" y="T1"/>
                    </a:cxn>
                    <a:cxn ang="0">
                      <a:pos x="T2" y="T3"/>
                    </a:cxn>
                    <a:cxn ang="0">
                      <a:pos x="T4" y="T5"/>
                    </a:cxn>
                    <a:cxn ang="0">
                      <a:pos x="T6" y="T7"/>
                    </a:cxn>
                    <a:cxn ang="0">
                      <a:pos x="T8" y="T9"/>
                    </a:cxn>
                    <a:cxn ang="0">
                      <a:pos x="T10" y="T11"/>
                    </a:cxn>
                    <a:cxn ang="0">
                      <a:pos x="T12" y="T13"/>
                    </a:cxn>
                  </a:cxnLst>
                  <a:rect l="0" t="0" r="r" b="b"/>
                  <a:pathLst>
                    <a:path w="31" h="238">
                      <a:moveTo>
                        <a:pt x="16" y="238"/>
                      </a:moveTo>
                      <a:cubicBezTo>
                        <a:pt x="7" y="238"/>
                        <a:pt x="0" y="231"/>
                        <a:pt x="0" y="223"/>
                      </a:cubicBezTo>
                      <a:cubicBezTo>
                        <a:pt x="0" y="16"/>
                        <a:pt x="0" y="16"/>
                        <a:pt x="0" y="16"/>
                      </a:cubicBezTo>
                      <a:cubicBezTo>
                        <a:pt x="0" y="7"/>
                        <a:pt x="7" y="0"/>
                        <a:pt x="16" y="0"/>
                      </a:cubicBezTo>
                      <a:cubicBezTo>
                        <a:pt x="24" y="0"/>
                        <a:pt x="31" y="7"/>
                        <a:pt x="31" y="16"/>
                      </a:cubicBezTo>
                      <a:cubicBezTo>
                        <a:pt x="31" y="223"/>
                        <a:pt x="31" y="223"/>
                        <a:pt x="31" y="223"/>
                      </a:cubicBezTo>
                      <a:cubicBezTo>
                        <a:pt x="31" y="231"/>
                        <a:pt x="24" y="238"/>
                        <a:pt x="16" y="238"/>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9" name="Freeform 109"/>
                <p:cNvSpPr>
                  <a:spLocks/>
                </p:cNvSpPr>
                <p:nvPr/>
              </p:nvSpPr>
              <p:spPr bwMode="auto">
                <a:xfrm>
                  <a:off x="3848" y="3642"/>
                  <a:ext cx="133" cy="46"/>
                </a:xfrm>
                <a:custGeom>
                  <a:avLst/>
                  <a:gdLst>
                    <a:gd name="T0" fmla="*/ 192 w 210"/>
                    <a:gd name="T1" fmla="*/ 70 h 72"/>
                    <a:gd name="T2" fmla="*/ 181 w 210"/>
                    <a:gd name="T3" fmla="*/ 65 h 72"/>
                    <a:gd name="T4" fmla="*/ 105 w 210"/>
                    <a:gd name="T5" fmla="*/ 31 h 72"/>
                    <a:gd name="T6" fmla="*/ 29 w 210"/>
                    <a:gd name="T7" fmla="*/ 65 h 72"/>
                    <a:gd name="T8" fmla="*/ 7 w 210"/>
                    <a:gd name="T9" fmla="*/ 66 h 72"/>
                    <a:gd name="T10" fmla="*/ 6 w 210"/>
                    <a:gd name="T11" fmla="*/ 44 h 72"/>
                    <a:gd name="T12" fmla="*/ 105 w 210"/>
                    <a:gd name="T13" fmla="*/ 0 h 72"/>
                    <a:gd name="T14" fmla="*/ 204 w 210"/>
                    <a:gd name="T15" fmla="*/ 44 h 72"/>
                    <a:gd name="T16" fmla="*/ 203 w 210"/>
                    <a:gd name="T17" fmla="*/ 66 h 72"/>
                    <a:gd name="T18" fmla="*/ 192 w 210"/>
                    <a:gd name="T19" fmla="*/ 7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0" h="72">
                      <a:moveTo>
                        <a:pt x="192" y="70"/>
                      </a:moveTo>
                      <a:cubicBezTo>
                        <a:pt x="188" y="70"/>
                        <a:pt x="184" y="68"/>
                        <a:pt x="181" y="65"/>
                      </a:cubicBezTo>
                      <a:cubicBezTo>
                        <a:pt x="161" y="44"/>
                        <a:pt x="134" y="31"/>
                        <a:pt x="105" y="31"/>
                      </a:cubicBezTo>
                      <a:cubicBezTo>
                        <a:pt x="76" y="31"/>
                        <a:pt x="48" y="44"/>
                        <a:pt x="29" y="65"/>
                      </a:cubicBezTo>
                      <a:cubicBezTo>
                        <a:pt x="23" y="71"/>
                        <a:pt x="13" y="72"/>
                        <a:pt x="7" y="66"/>
                      </a:cubicBezTo>
                      <a:cubicBezTo>
                        <a:pt x="0" y="60"/>
                        <a:pt x="0" y="51"/>
                        <a:pt x="6" y="44"/>
                      </a:cubicBezTo>
                      <a:cubicBezTo>
                        <a:pt x="31" y="16"/>
                        <a:pt x="67" y="0"/>
                        <a:pt x="105" y="0"/>
                      </a:cubicBezTo>
                      <a:cubicBezTo>
                        <a:pt x="143" y="0"/>
                        <a:pt x="179" y="16"/>
                        <a:pt x="204" y="44"/>
                      </a:cubicBezTo>
                      <a:cubicBezTo>
                        <a:pt x="210" y="51"/>
                        <a:pt x="209" y="60"/>
                        <a:pt x="203" y="66"/>
                      </a:cubicBezTo>
                      <a:cubicBezTo>
                        <a:pt x="200" y="69"/>
                        <a:pt x="196" y="70"/>
                        <a:pt x="192" y="70"/>
                      </a:cubicBez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0" name="Oval 110"/>
                <p:cNvSpPr>
                  <a:spLocks noChangeArrowheads="1"/>
                </p:cNvSpPr>
                <p:nvPr/>
              </p:nvSpPr>
              <p:spPr bwMode="auto">
                <a:xfrm>
                  <a:off x="3848" y="3682"/>
                  <a:ext cx="21" cy="22"/>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1" name="Oval 111"/>
                <p:cNvSpPr>
                  <a:spLocks noChangeArrowheads="1"/>
                </p:cNvSpPr>
                <p:nvPr/>
              </p:nvSpPr>
              <p:spPr bwMode="auto">
                <a:xfrm>
                  <a:off x="3958" y="3682"/>
                  <a:ext cx="23" cy="22"/>
                </a:xfrm>
                <a:prstGeom prst="ellipse">
                  <a:avLst/>
                </a:pr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2" name="Freeform 112"/>
                <p:cNvSpPr>
                  <a:spLocks/>
                </p:cNvSpPr>
                <p:nvPr/>
              </p:nvSpPr>
              <p:spPr bwMode="auto">
                <a:xfrm>
                  <a:off x="3818" y="3501"/>
                  <a:ext cx="194" cy="27"/>
                </a:xfrm>
                <a:custGeom>
                  <a:avLst/>
                  <a:gdLst>
                    <a:gd name="T0" fmla="*/ 285 w 306"/>
                    <a:gd name="T1" fmla="*/ 43 h 43"/>
                    <a:gd name="T2" fmla="*/ 22 w 306"/>
                    <a:gd name="T3" fmla="*/ 43 h 43"/>
                    <a:gd name="T4" fmla="*/ 0 w 306"/>
                    <a:gd name="T5" fmla="*/ 22 h 43"/>
                    <a:gd name="T6" fmla="*/ 22 w 306"/>
                    <a:gd name="T7" fmla="*/ 0 h 43"/>
                    <a:gd name="T8" fmla="*/ 285 w 306"/>
                    <a:gd name="T9" fmla="*/ 0 h 43"/>
                    <a:gd name="T10" fmla="*/ 306 w 306"/>
                    <a:gd name="T11" fmla="*/ 22 h 43"/>
                    <a:gd name="T12" fmla="*/ 285 w 306"/>
                    <a:gd name="T13" fmla="*/ 43 h 43"/>
                  </a:gdLst>
                  <a:ahLst/>
                  <a:cxnLst>
                    <a:cxn ang="0">
                      <a:pos x="T0" y="T1"/>
                    </a:cxn>
                    <a:cxn ang="0">
                      <a:pos x="T2" y="T3"/>
                    </a:cxn>
                    <a:cxn ang="0">
                      <a:pos x="T4" y="T5"/>
                    </a:cxn>
                    <a:cxn ang="0">
                      <a:pos x="T6" y="T7"/>
                    </a:cxn>
                    <a:cxn ang="0">
                      <a:pos x="T8" y="T9"/>
                    </a:cxn>
                    <a:cxn ang="0">
                      <a:pos x="T10" y="T11"/>
                    </a:cxn>
                    <a:cxn ang="0">
                      <a:pos x="T12" y="T13"/>
                    </a:cxn>
                  </a:cxnLst>
                  <a:rect l="0" t="0" r="r" b="b"/>
                  <a:pathLst>
                    <a:path w="306" h="43">
                      <a:moveTo>
                        <a:pt x="285" y="43"/>
                      </a:moveTo>
                      <a:cubicBezTo>
                        <a:pt x="22" y="43"/>
                        <a:pt x="22" y="43"/>
                        <a:pt x="22" y="43"/>
                      </a:cubicBezTo>
                      <a:cubicBezTo>
                        <a:pt x="10" y="43"/>
                        <a:pt x="0" y="33"/>
                        <a:pt x="0" y="22"/>
                      </a:cubicBezTo>
                      <a:cubicBezTo>
                        <a:pt x="0" y="10"/>
                        <a:pt x="10" y="0"/>
                        <a:pt x="22" y="0"/>
                      </a:cubicBezTo>
                      <a:cubicBezTo>
                        <a:pt x="285" y="0"/>
                        <a:pt x="285" y="0"/>
                        <a:pt x="285" y="0"/>
                      </a:cubicBezTo>
                      <a:cubicBezTo>
                        <a:pt x="296" y="0"/>
                        <a:pt x="306" y="10"/>
                        <a:pt x="306" y="22"/>
                      </a:cubicBezTo>
                      <a:cubicBezTo>
                        <a:pt x="306" y="33"/>
                        <a:pt x="296" y="43"/>
                        <a:pt x="285" y="43"/>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3" name="Freeform 113"/>
                <p:cNvSpPr>
                  <a:spLocks/>
                </p:cNvSpPr>
                <p:nvPr/>
              </p:nvSpPr>
              <p:spPr bwMode="auto">
                <a:xfrm>
                  <a:off x="3818" y="3501"/>
                  <a:ext cx="23" cy="27"/>
                </a:xfrm>
                <a:custGeom>
                  <a:avLst/>
                  <a:gdLst>
                    <a:gd name="T0" fmla="*/ 16 w 37"/>
                    <a:gd name="T1" fmla="*/ 22 h 43"/>
                    <a:gd name="T2" fmla="*/ 37 w 37"/>
                    <a:gd name="T3" fmla="*/ 0 h 43"/>
                    <a:gd name="T4" fmla="*/ 22 w 37"/>
                    <a:gd name="T5" fmla="*/ 0 h 43"/>
                    <a:gd name="T6" fmla="*/ 0 w 37"/>
                    <a:gd name="T7" fmla="*/ 22 h 43"/>
                    <a:gd name="T8" fmla="*/ 22 w 37"/>
                    <a:gd name="T9" fmla="*/ 43 h 43"/>
                    <a:gd name="T10" fmla="*/ 37 w 37"/>
                    <a:gd name="T11" fmla="*/ 43 h 43"/>
                    <a:gd name="T12" fmla="*/ 16 w 37"/>
                    <a:gd name="T13" fmla="*/ 22 h 43"/>
                  </a:gdLst>
                  <a:ahLst/>
                  <a:cxnLst>
                    <a:cxn ang="0">
                      <a:pos x="T0" y="T1"/>
                    </a:cxn>
                    <a:cxn ang="0">
                      <a:pos x="T2" y="T3"/>
                    </a:cxn>
                    <a:cxn ang="0">
                      <a:pos x="T4" y="T5"/>
                    </a:cxn>
                    <a:cxn ang="0">
                      <a:pos x="T6" y="T7"/>
                    </a:cxn>
                    <a:cxn ang="0">
                      <a:pos x="T8" y="T9"/>
                    </a:cxn>
                    <a:cxn ang="0">
                      <a:pos x="T10" y="T11"/>
                    </a:cxn>
                    <a:cxn ang="0">
                      <a:pos x="T12" y="T13"/>
                    </a:cxn>
                  </a:cxnLst>
                  <a:rect l="0" t="0" r="r" b="b"/>
                  <a:pathLst>
                    <a:path w="37" h="43">
                      <a:moveTo>
                        <a:pt x="16" y="22"/>
                      </a:moveTo>
                      <a:cubicBezTo>
                        <a:pt x="16" y="10"/>
                        <a:pt x="25" y="0"/>
                        <a:pt x="37" y="0"/>
                      </a:cubicBezTo>
                      <a:cubicBezTo>
                        <a:pt x="22" y="0"/>
                        <a:pt x="22" y="0"/>
                        <a:pt x="22" y="0"/>
                      </a:cubicBezTo>
                      <a:cubicBezTo>
                        <a:pt x="10" y="0"/>
                        <a:pt x="0" y="10"/>
                        <a:pt x="0" y="22"/>
                      </a:cubicBezTo>
                      <a:cubicBezTo>
                        <a:pt x="0" y="33"/>
                        <a:pt x="10" y="43"/>
                        <a:pt x="22" y="43"/>
                      </a:cubicBezTo>
                      <a:cubicBezTo>
                        <a:pt x="37" y="43"/>
                        <a:pt x="37" y="43"/>
                        <a:pt x="37" y="43"/>
                      </a:cubicBezTo>
                      <a:cubicBezTo>
                        <a:pt x="25" y="43"/>
                        <a:pt x="16" y="33"/>
                        <a:pt x="16" y="2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4" name="Freeform 114"/>
                <p:cNvSpPr>
                  <a:spLocks/>
                </p:cNvSpPr>
                <p:nvPr/>
              </p:nvSpPr>
              <p:spPr bwMode="auto">
                <a:xfrm>
                  <a:off x="3804" y="3327"/>
                  <a:ext cx="119" cy="101"/>
                </a:xfrm>
                <a:custGeom>
                  <a:avLst/>
                  <a:gdLst>
                    <a:gd name="T0" fmla="*/ 32 w 188"/>
                    <a:gd name="T1" fmla="*/ 0 h 159"/>
                    <a:gd name="T2" fmla="*/ 0 w 188"/>
                    <a:gd name="T3" fmla="*/ 32 h 159"/>
                    <a:gd name="T4" fmla="*/ 0 w 188"/>
                    <a:gd name="T5" fmla="*/ 127 h 159"/>
                    <a:gd name="T6" fmla="*/ 32 w 188"/>
                    <a:gd name="T7" fmla="*/ 159 h 159"/>
                    <a:gd name="T8" fmla="*/ 156 w 188"/>
                    <a:gd name="T9" fmla="*/ 159 h 159"/>
                    <a:gd name="T10" fmla="*/ 188 w 188"/>
                    <a:gd name="T11" fmla="*/ 127 h 159"/>
                    <a:gd name="T12" fmla="*/ 188 w 188"/>
                    <a:gd name="T13" fmla="*/ 32 h 159"/>
                    <a:gd name="T14" fmla="*/ 156 w 188"/>
                    <a:gd name="T15" fmla="*/ 0 h 159"/>
                    <a:gd name="T16" fmla="*/ 32 w 188"/>
                    <a:gd name="T1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8" h="159">
                      <a:moveTo>
                        <a:pt x="32" y="0"/>
                      </a:moveTo>
                      <a:cubicBezTo>
                        <a:pt x="14" y="0"/>
                        <a:pt x="0" y="14"/>
                        <a:pt x="0" y="32"/>
                      </a:cubicBezTo>
                      <a:cubicBezTo>
                        <a:pt x="0" y="127"/>
                        <a:pt x="0" y="127"/>
                        <a:pt x="0" y="127"/>
                      </a:cubicBezTo>
                      <a:cubicBezTo>
                        <a:pt x="0" y="144"/>
                        <a:pt x="14" y="159"/>
                        <a:pt x="32" y="159"/>
                      </a:cubicBezTo>
                      <a:cubicBezTo>
                        <a:pt x="156" y="159"/>
                        <a:pt x="156" y="159"/>
                        <a:pt x="156" y="159"/>
                      </a:cubicBezTo>
                      <a:cubicBezTo>
                        <a:pt x="173" y="159"/>
                        <a:pt x="188" y="144"/>
                        <a:pt x="188" y="127"/>
                      </a:cubicBezTo>
                      <a:cubicBezTo>
                        <a:pt x="188" y="32"/>
                        <a:pt x="188" y="32"/>
                        <a:pt x="188" y="32"/>
                      </a:cubicBezTo>
                      <a:cubicBezTo>
                        <a:pt x="188" y="14"/>
                        <a:pt x="173" y="0"/>
                        <a:pt x="156" y="0"/>
                      </a:cubicBezTo>
                      <a:lnTo>
                        <a:pt x="32"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5" name="Freeform 115"/>
                <p:cNvSpPr>
                  <a:spLocks/>
                </p:cNvSpPr>
                <p:nvPr/>
              </p:nvSpPr>
              <p:spPr bwMode="auto">
                <a:xfrm>
                  <a:off x="3804" y="3327"/>
                  <a:ext cx="27" cy="101"/>
                </a:xfrm>
                <a:custGeom>
                  <a:avLst/>
                  <a:gdLst>
                    <a:gd name="T0" fmla="*/ 11 w 43"/>
                    <a:gd name="T1" fmla="*/ 127 h 159"/>
                    <a:gd name="T2" fmla="*/ 11 w 43"/>
                    <a:gd name="T3" fmla="*/ 32 h 159"/>
                    <a:gd name="T4" fmla="*/ 43 w 43"/>
                    <a:gd name="T5" fmla="*/ 0 h 159"/>
                    <a:gd name="T6" fmla="*/ 32 w 43"/>
                    <a:gd name="T7" fmla="*/ 0 h 159"/>
                    <a:gd name="T8" fmla="*/ 0 w 43"/>
                    <a:gd name="T9" fmla="*/ 32 h 159"/>
                    <a:gd name="T10" fmla="*/ 0 w 43"/>
                    <a:gd name="T11" fmla="*/ 127 h 159"/>
                    <a:gd name="T12" fmla="*/ 32 w 43"/>
                    <a:gd name="T13" fmla="*/ 159 h 159"/>
                    <a:gd name="T14" fmla="*/ 43 w 43"/>
                    <a:gd name="T15" fmla="*/ 159 h 159"/>
                    <a:gd name="T16" fmla="*/ 11 w 43"/>
                    <a:gd name="T17" fmla="*/ 12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159">
                      <a:moveTo>
                        <a:pt x="11" y="127"/>
                      </a:moveTo>
                      <a:cubicBezTo>
                        <a:pt x="11" y="32"/>
                        <a:pt x="11" y="32"/>
                        <a:pt x="11" y="32"/>
                      </a:cubicBezTo>
                      <a:cubicBezTo>
                        <a:pt x="11" y="14"/>
                        <a:pt x="26" y="0"/>
                        <a:pt x="43" y="0"/>
                      </a:cubicBezTo>
                      <a:cubicBezTo>
                        <a:pt x="32" y="0"/>
                        <a:pt x="32" y="0"/>
                        <a:pt x="32" y="0"/>
                      </a:cubicBezTo>
                      <a:cubicBezTo>
                        <a:pt x="14" y="0"/>
                        <a:pt x="0" y="14"/>
                        <a:pt x="0" y="32"/>
                      </a:cubicBezTo>
                      <a:cubicBezTo>
                        <a:pt x="0" y="127"/>
                        <a:pt x="0" y="127"/>
                        <a:pt x="0" y="127"/>
                      </a:cubicBezTo>
                      <a:cubicBezTo>
                        <a:pt x="0" y="144"/>
                        <a:pt x="14" y="159"/>
                        <a:pt x="32" y="159"/>
                      </a:cubicBezTo>
                      <a:cubicBezTo>
                        <a:pt x="43" y="159"/>
                        <a:pt x="43" y="159"/>
                        <a:pt x="43" y="159"/>
                      </a:cubicBezTo>
                      <a:cubicBezTo>
                        <a:pt x="26" y="159"/>
                        <a:pt x="11" y="144"/>
                        <a:pt x="11" y="12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6" name="Freeform 116"/>
                <p:cNvSpPr>
                  <a:spLocks/>
                </p:cNvSpPr>
                <p:nvPr/>
              </p:nvSpPr>
              <p:spPr bwMode="auto">
                <a:xfrm>
                  <a:off x="3822" y="3273"/>
                  <a:ext cx="137" cy="182"/>
                </a:xfrm>
                <a:custGeom>
                  <a:avLst/>
                  <a:gdLst>
                    <a:gd name="T0" fmla="*/ 120 w 216"/>
                    <a:gd name="T1" fmla="*/ 0 h 289"/>
                    <a:gd name="T2" fmla="*/ 112 w 216"/>
                    <a:gd name="T3" fmla="*/ 0 h 289"/>
                    <a:gd name="T4" fmla="*/ 100 w 216"/>
                    <a:gd name="T5" fmla="*/ 0 h 289"/>
                    <a:gd name="T6" fmla="*/ 4 w 216"/>
                    <a:gd name="T7" fmla="*/ 98 h 289"/>
                    <a:gd name="T8" fmla="*/ 4 w 216"/>
                    <a:gd name="T9" fmla="*/ 289 h 289"/>
                    <a:gd name="T10" fmla="*/ 216 w 216"/>
                    <a:gd name="T11" fmla="*/ 289 h 289"/>
                    <a:gd name="T12" fmla="*/ 216 w 216"/>
                    <a:gd name="T13" fmla="*/ 84 h 289"/>
                    <a:gd name="T14" fmla="*/ 120 w 216"/>
                    <a:gd name="T15" fmla="*/ 0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6" h="289">
                      <a:moveTo>
                        <a:pt x="120" y="0"/>
                      </a:moveTo>
                      <a:cubicBezTo>
                        <a:pt x="120" y="0"/>
                        <a:pt x="113" y="0"/>
                        <a:pt x="112" y="0"/>
                      </a:cubicBezTo>
                      <a:cubicBezTo>
                        <a:pt x="107" y="0"/>
                        <a:pt x="100" y="0"/>
                        <a:pt x="100" y="0"/>
                      </a:cubicBezTo>
                      <a:cubicBezTo>
                        <a:pt x="0" y="6"/>
                        <a:pt x="4" y="98"/>
                        <a:pt x="4" y="98"/>
                      </a:cubicBezTo>
                      <a:cubicBezTo>
                        <a:pt x="4" y="289"/>
                        <a:pt x="4" y="289"/>
                        <a:pt x="4" y="289"/>
                      </a:cubicBezTo>
                      <a:cubicBezTo>
                        <a:pt x="216" y="289"/>
                        <a:pt x="216" y="289"/>
                        <a:pt x="216" y="289"/>
                      </a:cubicBezTo>
                      <a:cubicBezTo>
                        <a:pt x="216" y="84"/>
                        <a:pt x="216" y="84"/>
                        <a:pt x="216" y="84"/>
                      </a:cubicBezTo>
                      <a:cubicBezTo>
                        <a:pt x="216" y="84"/>
                        <a:pt x="205" y="9"/>
                        <a:pt x="120" y="0"/>
                      </a:cubicBez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7" name="Freeform 117"/>
                <p:cNvSpPr>
                  <a:spLocks/>
                </p:cNvSpPr>
                <p:nvPr/>
              </p:nvSpPr>
              <p:spPr bwMode="auto">
                <a:xfrm>
                  <a:off x="3887" y="3273"/>
                  <a:ext cx="72" cy="182"/>
                </a:xfrm>
                <a:custGeom>
                  <a:avLst/>
                  <a:gdLst>
                    <a:gd name="T0" fmla="*/ 17 w 113"/>
                    <a:gd name="T1" fmla="*/ 0 h 289"/>
                    <a:gd name="T2" fmla="*/ 9 w 113"/>
                    <a:gd name="T3" fmla="*/ 0 h 289"/>
                    <a:gd name="T4" fmla="*/ 0 w 113"/>
                    <a:gd name="T5" fmla="*/ 0 h 289"/>
                    <a:gd name="T6" fmla="*/ 2 w 113"/>
                    <a:gd name="T7" fmla="*/ 0 h 289"/>
                    <a:gd name="T8" fmla="*/ 99 w 113"/>
                    <a:gd name="T9" fmla="*/ 98 h 289"/>
                    <a:gd name="T10" fmla="*/ 99 w 113"/>
                    <a:gd name="T11" fmla="*/ 289 h 289"/>
                    <a:gd name="T12" fmla="*/ 113 w 113"/>
                    <a:gd name="T13" fmla="*/ 289 h 289"/>
                    <a:gd name="T14" fmla="*/ 113 w 113"/>
                    <a:gd name="T15" fmla="*/ 84 h 289"/>
                    <a:gd name="T16" fmla="*/ 17 w 113"/>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289">
                      <a:moveTo>
                        <a:pt x="17" y="0"/>
                      </a:moveTo>
                      <a:cubicBezTo>
                        <a:pt x="17" y="0"/>
                        <a:pt x="10" y="0"/>
                        <a:pt x="9" y="0"/>
                      </a:cubicBezTo>
                      <a:cubicBezTo>
                        <a:pt x="6" y="0"/>
                        <a:pt x="2" y="0"/>
                        <a:pt x="0" y="0"/>
                      </a:cubicBezTo>
                      <a:cubicBezTo>
                        <a:pt x="1" y="0"/>
                        <a:pt x="2" y="0"/>
                        <a:pt x="2" y="0"/>
                      </a:cubicBezTo>
                      <a:cubicBezTo>
                        <a:pt x="88" y="9"/>
                        <a:pt x="99" y="98"/>
                        <a:pt x="99" y="98"/>
                      </a:cubicBezTo>
                      <a:cubicBezTo>
                        <a:pt x="99" y="289"/>
                        <a:pt x="99" y="289"/>
                        <a:pt x="99" y="289"/>
                      </a:cubicBezTo>
                      <a:cubicBezTo>
                        <a:pt x="113" y="289"/>
                        <a:pt x="113" y="289"/>
                        <a:pt x="113" y="289"/>
                      </a:cubicBezTo>
                      <a:cubicBezTo>
                        <a:pt x="113" y="84"/>
                        <a:pt x="113" y="84"/>
                        <a:pt x="113" y="84"/>
                      </a:cubicBezTo>
                      <a:cubicBezTo>
                        <a:pt x="113" y="84"/>
                        <a:pt x="102" y="9"/>
                        <a:pt x="17" y="0"/>
                      </a:cubicBezTo>
                      <a:close/>
                    </a:path>
                  </a:pathLst>
                </a:custGeom>
                <a:solidFill>
                  <a:srgbClr val="400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8" name="Freeform 118"/>
                <p:cNvSpPr>
                  <a:spLocks/>
                </p:cNvSpPr>
                <p:nvPr/>
              </p:nvSpPr>
              <p:spPr bwMode="auto">
                <a:xfrm>
                  <a:off x="3884" y="3285"/>
                  <a:ext cx="34" cy="86"/>
                </a:xfrm>
                <a:custGeom>
                  <a:avLst/>
                  <a:gdLst>
                    <a:gd name="T0" fmla="*/ 0 w 34"/>
                    <a:gd name="T1" fmla="*/ 0 h 86"/>
                    <a:gd name="T2" fmla="*/ 34 w 34"/>
                    <a:gd name="T3" fmla="*/ 86 h 86"/>
                    <a:gd name="T4" fmla="*/ 34 w 34"/>
                    <a:gd name="T5" fmla="*/ 0 h 86"/>
                    <a:gd name="T6" fmla="*/ 0 w 34"/>
                    <a:gd name="T7" fmla="*/ 0 h 86"/>
                  </a:gdLst>
                  <a:ahLst/>
                  <a:cxnLst>
                    <a:cxn ang="0">
                      <a:pos x="T0" y="T1"/>
                    </a:cxn>
                    <a:cxn ang="0">
                      <a:pos x="T2" y="T3"/>
                    </a:cxn>
                    <a:cxn ang="0">
                      <a:pos x="T4" y="T5"/>
                    </a:cxn>
                    <a:cxn ang="0">
                      <a:pos x="T6" y="T7"/>
                    </a:cxn>
                  </a:cxnLst>
                  <a:rect l="0" t="0" r="r" b="b"/>
                  <a:pathLst>
                    <a:path w="34" h="86">
                      <a:moveTo>
                        <a:pt x="0" y="0"/>
                      </a:moveTo>
                      <a:lnTo>
                        <a:pt x="34" y="86"/>
                      </a:lnTo>
                      <a:lnTo>
                        <a:pt x="34"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9" name="Oval 119"/>
                <p:cNvSpPr>
                  <a:spLocks noChangeArrowheads="1"/>
                </p:cNvSpPr>
                <p:nvPr/>
              </p:nvSpPr>
              <p:spPr bwMode="auto">
                <a:xfrm>
                  <a:off x="3907" y="3304"/>
                  <a:ext cx="6" cy="5"/>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0" name="Oval 120"/>
                <p:cNvSpPr>
                  <a:spLocks noChangeArrowheads="1"/>
                </p:cNvSpPr>
                <p:nvPr/>
              </p:nvSpPr>
              <p:spPr bwMode="auto">
                <a:xfrm>
                  <a:off x="3907" y="3317"/>
                  <a:ext cx="6" cy="6"/>
                </a:xfrm>
                <a:prstGeom prst="ellipse">
                  <a:avLst/>
                </a:pr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1" name="Freeform 121"/>
                <p:cNvSpPr>
                  <a:spLocks/>
                </p:cNvSpPr>
                <p:nvPr/>
              </p:nvSpPr>
              <p:spPr bwMode="auto">
                <a:xfrm>
                  <a:off x="3821" y="3273"/>
                  <a:ext cx="75" cy="182"/>
                </a:xfrm>
                <a:custGeom>
                  <a:avLst/>
                  <a:gdLst>
                    <a:gd name="T0" fmla="*/ 116 w 119"/>
                    <a:gd name="T1" fmla="*/ 0 h 289"/>
                    <a:gd name="T2" fmla="*/ 119 w 119"/>
                    <a:gd name="T3" fmla="*/ 0 h 289"/>
                    <a:gd name="T4" fmla="*/ 114 w 119"/>
                    <a:gd name="T5" fmla="*/ 0 h 289"/>
                    <a:gd name="T6" fmla="*/ 102 w 119"/>
                    <a:gd name="T7" fmla="*/ 0 h 289"/>
                    <a:gd name="T8" fmla="*/ 6 w 119"/>
                    <a:gd name="T9" fmla="*/ 98 h 289"/>
                    <a:gd name="T10" fmla="*/ 6 w 119"/>
                    <a:gd name="T11" fmla="*/ 289 h 289"/>
                    <a:gd name="T12" fmla="*/ 20 w 119"/>
                    <a:gd name="T13" fmla="*/ 289 h 289"/>
                    <a:gd name="T14" fmla="*/ 20 w 119"/>
                    <a:gd name="T15" fmla="*/ 98 h 289"/>
                    <a:gd name="T16" fmla="*/ 116 w 119"/>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89">
                      <a:moveTo>
                        <a:pt x="116" y="0"/>
                      </a:moveTo>
                      <a:cubicBezTo>
                        <a:pt x="116" y="0"/>
                        <a:pt x="118" y="0"/>
                        <a:pt x="119" y="0"/>
                      </a:cubicBezTo>
                      <a:cubicBezTo>
                        <a:pt x="117" y="0"/>
                        <a:pt x="114" y="0"/>
                        <a:pt x="114" y="0"/>
                      </a:cubicBezTo>
                      <a:cubicBezTo>
                        <a:pt x="109" y="0"/>
                        <a:pt x="102" y="0"/>
                        <a:pt x="102" y="0"/>
                      </a:cubicBezTo>
                      <a:cubicBezTo>
                        <a:pt x="0" y="8"/>
                        <a:pt x="6" y="98"/>
                        <a:pt x="6" y="98"/>
                      </a:cubicBezTo>
                      <a:cubicBezTo>
                        <a:pt x="6" y="289"/>
                        <a:pt x="6" y="289"/>
                        <a:pt x="6" y="289"/>
                      </a:cubicBezTo>
                      <a:cubicBezTo>
                        <a:pt x="20" y="289"/>
                        <a:pt x="20" y="289"/>
                        <a:pt x="20" y="289"/>
                      </a:cubicBezTo>
                      <a:cubicBezTo>
                        <a:pt x="20" y="98"/>
                        <a:pt x="20" y="98"/>
                        <a:pt x="20" y="98"/>
                      </a:cubicBezTo>
                      <a:cubicBezTo>
                        <a:pt x="20" y="98"/>
                        <a:pt x="31" y="9"/>
                        <a:pt x="116" y="0"/>
                      </a:cubicBez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2" name="Freeform 122"/>
                <p:cNvSpPr>
                  <a:spLocks/>
                </p:cNvSpPr>
                <p:nvPr/>
              </p:nvSpPr>
              <p:spPr bwMode="auto">
                <a:xfrm>
                  <a:off x="3967" y="3466"/>
                  <a:ext cx="115" cy="183"/>
                </a:xfrm>
                <a:custGeom>
                  <a:avLst/>
                  <a:gdLst>
                    <a:gd name="T0" fmla="*/ 171 w 182"/>
                    <a:gd name="T1" fmla="*/ 291 h 291"/>
                    <a:gd name="T2" fmla="*/ 121 w 182"/>
                    <a:gd name="T3" fmla="*/ 291 h 291"/>
                    <a:gd name="T4" fmla="*/ 107 w 182"/>
                    <a:gd name="T5" fmla="*/ 61 h 291"/>
                    <a:gd name="T6" fmla="*/ 0 w 182"/>
                    <a:gd name="T7" fmla="*/ 61 h 291"/>
                    <a:gd name="T8" fmla="*/ 0 w 182"/>
                    <a:gd name="T9" fmla="*/ 0 h 291"/>
                    <a:gd name="T10" fmla="*/ 152 w 182"/>
                    <a:gd name="T11" fmla="*/ 0 h 291"/>
                    <a:gd name="T12" fmla="*/ 182 w 182"/>
                    <a:gd name="T13" fmla="*/ 30 h 291"/>
                    <a:gd name="T14" fmla="*/ 171 w 182"/>
                    <a:gd name="T15" fmla="*/ 291 h 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291">
                      <a:moveTo>
                        <a:pt x="171" y="291"/>
                      </a:moveTo>
                      <a:cubicBezTo>
                        <a:pt x="121" y="291"/>
                        <a:pt x="121" y="291"/>
                        <a:pt x="121" y="291"/>
                      </a:cubicBezTo>
                      <a:cubicBezTo>
                        <a:pt x="107" y="61"/>
                        <a:pt x="107" y="61"/>
                        <a:pt x="107" y="61"/>
                      </a:cubicBezTo>
                      <a:cubicBezTo>
                        <a:pt x="0" y="61"/>
                        <a:pt x="0" y="61"/>
                        <a:pt x="0" y="61"/>
                      </a:cubicBezTo>
                      <a:cubicBezTo>
                        <a:pt x="0" y="0"/>
                        <a:pt x="0" y="0"/>
                        <a:pt x="0" y="0"/>
                      </a:cubicBezTo>
                      <a:cubicBezTo>
                        <a:pt x="152" y="0"/>
                        <a:pt x="152" y="0"/>
                        <a:pt x="152" y="0"/>
                      </a:cubicBezTo>
                      <a:cubicBezTo>
                        <a:pt x="168" y="0"/>
                        <a:pt x="182" y="14"/>
                        <a:pt x="182" y="30"/>
                      </a:cubicBezTo>
                      <a:lnTo>
                        <a:pt x="171" y="291"/>
                      </a:lnTo>
                      <a:close/>
                    </a:path>
                  </a:pathLst>
                </a:custGeom>
                <a:solidFill>
                  <a:srgbClr val="5C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3" name="Freeform 123"/>
                <p:cNvSpPr>
                  <a:spLocks/>
                </p:cNvSpPr>
                <p:nvPr/>
              </p:nvSpPr>
              <p:spPr bwMode="auto">
                <a:xfrm>
                  <a:off x="4036" y="3466"/>
                  <a:ext cx="46" cy="26"/>
                </a:xfrm>
                <a:custGeom>
                  <a:avLst/>
                  <a:gdLst>
                    <a:gd name="T0" fmla="*/ 71 w 72"/>
                    <a:gd name="T1" fmla="*/ 41 h 41"/>
                    <a:gd name="T2" fmla="*/ 72 w 72"/>
                    <a:gd name="T3" fmla="*/ 30 h 41"/>
                    <a:gd name="T4" fmla="*/ 42 w 72"/>
                    <a:gd name="T5" fmla="*/ 0 h 41"/>
                    <a:gd name="T6" fmla="*/ 0 w 72"/>
                    <a:gd name="T7" fmla="*/ 0 h 41"/>
                    <a:gd name="T8" fmla="*/ 9 w 72"/>
                    <a:gd name="T9" fmla="*/ 15 h 41"/>
                    <a:gd name="T10" fmla="*/ 42 w 72"/>
                    <a:gd name="T11" fmla="*/ 15 h 41"/>
                    <a:gd name="T12" fmla="*/ 71 w 72"/>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72" h="41">
                      <a:moveTo>
                        <a:pt x="71" y="41"/>
                      </a:moveTo>
                      <a:cubicBezTo>
                        <a:pt x="72" y="30"/>
                        <a:pt x="72" y="30"/>
                        <a:pt x="72" y="30"/>
                      </a:cubicBezTo>
                      <a:cubicBezTo>
                        <a:pt x="72" y="14"/>
                        <a:pt x="58" y="0"/>
                        <a:pt x="42" y="0"/>
                      </a:cubicBezTo>
                      <a:cubicBezTo>
                        <a:pt x="0" y="0"/>
                        <a:pt x="0" y="0"/>
                        <a:pt x="0" y="0"/>
                      </a:cubicBezTo>
                      <a:cubicBezTo>
                        <a:pt x="9" y="15"/>
                        <a:pt x="9" y="15"/>
                        <a:pt x="9" y="15"/>
                      </a:cubicBezTo>
                      <a:cubicBezTo>
                        <a:pt x="42" y="15"/>
                        <a:pt x="42" y="15"/>
                        <a:pt x="42" y="15"/>
                      </a:cubicBezTo>
                      <a:cubicBezTo>
                        <a:pt x="57" y="15"/>
                        <a:pt x="69" y="26"/>
                        <a:pt x="71" y="41"/>
                      </a:cubicBez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4" name="Freeform 124"/>
                <p:cNvSpPr>
                  <a:spLocks/>
                </p:cNvSpPr>
                <p:nvPr/>
              </p:nvSpPr>
              <p:spPr bwMode="auto">
                <a:xfrm>
                  <a:off x="4041" y="3632"/>
                  <a:ext cx="96" cy="47"/>
                </a:xfrm>
                <a:custGeom>
                  <a:avLst/>
                  <a:gdLst>
                    <a:gd name="T0" fmla="*/ 140 w 152"/>
                    <a:gd name="T1" fmla="*/ 36 h 75"/>
                    <a:gd name="T2" fmla="*/ 66 w 152"/>
                    <a:gd name="T3" fmla="*/ 1 h 75"/>
                    <a:gd name="T4" fmla="*/ 66 w 152"/>
                    <a:gd name="T5" fmla="*/ 1 h 75"/>
                    <a:gd name="T6" fmla="*/ 62 w 152"/>
                    <a:gd name="T7" fmla="*/ 0 h 75"/>
                    <a:gd name="T8" fmla="*/ 54 w 152"/>
                    <a:gd name="T9" fmla="*/ 6 h 75"/>
                    <a:gd name="T10" fmla="*/ 54 w 152"/>
                    <a:gd name="T11" fmla="*/ 6 h 75"/>
                    <a:gd name="T12" fmla="*/ 27 w 152"/>
                    <a:gd name="T13" fmla="*/ 25 h 75"/>
                    <a:gd name="T14" fmla="*/ 2 w 152"/>
                    <a:gd name="T15" fmla="*/ 9 h 75"/>
                    <a:gd name="T16" fmla="*/ 1 w 152"/>
                    <a:gd name="T17" fmla="*/ 62 h 75"/>
                    <a:gd name="T18" fmla="*/ 12 w 152"/>
                    <a:gd name="T19" fmla="*/ 72 h 75"/>
                    <a:gd name="T20" fmla="*/ 142 w 152"/>
                    <a:gd name="T21" fmla="*/ 74 h 75"/>
                    <a:gd name="T22" fmla="*/ 150 w 152"/>
                    <a:gd name="T23" fmla="*/ 65 h 75"/>
                    <a:gd name="T24" fmla="*/ 150 w 152"/>
                    <a:gd name="T25" fmla="*/ 48 h 75"/>
                    <a:gd name="T26" fmla="*/ 140 w 152"/>
                    <a:gd name="T2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5">
                      <a:moveTo>
                        <a:pt x="140" y="36"/>
                      </a:moveTo>
                      <a:cubicBezTo>
                        <a:pt x="128" y="29"/>
                        <a:pt x="66" y="1"/>
                        <a:pt x="66" y="1"/>
                      </a:cubicBezTo>
                      <a:cubicBezTo>
                        <a:pt x="66" y="1"/>
                        <a:pt x="66" y="1"/>
                        <a:pt x="66" y="1"/>
                      </a:cubicBezTo>
                      <a:cubicBezTo>
                        <a:pt x="65" y="0"/>
                        <a:pt x="63" y="0"/>
                        <a:pt x="62" y="0"/>
                      </a:cubicBezTo>
                      <a:cubicBezTo>
                        <a:pt x="58" y="0"/>
                        <a:pt x="55" y="2"/>
                        <a:pt x="54" y="6"/>
                      </a:cubicBezTo>
                      <a:cubicBezTo>
                        <a:pt x="54" y="6"/>
                        <a:pt x="54" y="6"/>
                        <a:pt x="54" y="6"/>
                      </a:cubicBezTo>
                      <a:cubicBezTo>
                        <a:pt x="53" y="13"/>
                        <a:pt x="45" y="25"/>
                        <a:pt x="27" y="25"/>
                      </a:cubicBezTo>
                      <a:cubicBezTo>
                        <a:pt x="2" y="9"/>
                        <a:pt x="2" y="9"/>
                        <a:pt x="2" y="9"/>
                      </a:cubicBezTo>
                      <a:cubicBezTo>
                        <a:pt x="1" y="62"/>
                        <a:pt x="1" y="62"/>
                        <a:pt x="1" y="62"/>
                      </a:cubicBezTo>
                      <a:cubicBezTo>
                        <a:pt x="1" y="62"/>
                        <a:pt x="0" y="72"/>
                        <a:pt x="12" y="72"/>
                      </a:cubicBezTo>
                      <a:cubicBezTo>
                        <a:pt x="142" y="74"/>
                        <a:pt x="142" y="74"/>
                        <a:pt x="142" y="74"/>
                      </a:cubicBezTo>
                      <a:cubicBezTo>
                        <a:pt x="142" y="74"/>
                        <a:pt x="150" y="75"/>
                        <a:pt x="150" y="65"/>
                      </a:cubicBezTo>
                      <a:cubicBezTo>
                        <a:pt x="150" y="48"/>
                        <a:pt x="150" y="48"/>
                        <a:pt x="150" y="48"/>
                      </a:cubicBezTo>
                      <a:cubicBezTo>
                        <a:pt x="150" y="48"/>
                        <a:pt x="152" y="42"/>
                        <a:pt x="140"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5" name="Freeform 125"/>
                <p:cNvSpPr>
                  <a:spLocks/>
                </p:cNvSpPr>
                <p:nvPr/>
              </p:nvSpPr>
              <p:spPr bwMode="auto">
                <a:xfrm>
                  <a:off x="3825" y="3455"/>
                  <a:ext cx="282" cy="206"/>
                </a:xfrm>
                <a:custGeom>
                  <a:avLst/>
                  <a:gdLst>
                    <a:gd name="T0" fmla="*/ 353 w 445"/>
                    <a:gd name="T1" fmla="*/ 43 h 326"/>
                    <a:gd name="T2" fmla="*/ 317 w 445"/>
                    <a:gd name="T3" fmla="*/ 0 h 326"/>
                    <a:gd name="T4" fmla="*/ 257 w 445"/>
                    <a:gd name="T5" fmla="*/ 0 h 326"/>
                    <a:gd name="T6" fmla="*/ 0 w 445"/>
                    <a:gd name="T7" fmla="*/ 0 h 326"/>
                    <a:gd name="T8" fmla="*/ 0 w 445"/>
                    <a:gd name="T9" fmla="*/ 0 h 326"/>
                    <a:gd name="T10" fmla="*/ 74 w 445"/>
                    <a:gd name="T11" fmla="*/ 78 h 326"/>
                    <a:gd name="T12" fmla="*/ 74 w 445"/>
                    <a:gd name="T13" fmla="*/ 78 h 326"/>
                    <a:gd name="T14" fmla="*/ 280 w 445"/>
                    <a:gd name="T15" fmla="*/ 78 h 326"/>
                    <a:gd name="T16" fmla="*/ 386 w 445"/>
                    <a:gd name="T17" fmla="*/ 326 h 326"/>
                    <a:gd name="T18" fmla="*/ 445 w 445"/>
                    <a:gd name="T19" fmla="*/ 326 h 326"/>
                    <a:gd name="T20" fmla="*/ 353 w 445"/>
                    <a:gd name="T21" fmla="*/ 43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5" h="326">
                      <a:moveTo>
                        <a:pt x="353" y="43"/>
                      </a:moveTo>
                      <a:cubicBezTo>
                        <a:pt x="344" y="16"/>
                        <a:pt x="327" y="0"/>
                        <a:pt x="317" y="0"/>
                      </a:cubicBezTo>
                      <a:cubicBezTo>
                        <a:pt x="257" y="0"/>
                        <a:pt x="257" y="0"/>
                        <a:pt x="257" y="0"/>
                      </a:cubicBezTo>
                      <a:cubicBezTo>
                        <a:pt x="0" y="0"/>
                        <a:pt x="0" y="0"/>
                        <a:pt x="0" y="0"/>
                      </a:cubicBezTo>
                      <a:cubicBezTo>
                        <a:pt x="0" y="0"/>
                        <a:pt x="0" y="0"/>
                        <a:pt x="0" y="0"/>
                      </a:cubicBezTo>
                      <a:cubicBezTo>
                        <a:pt x="0" y="42"/>
                        <a:pt x="33" y="76"/>
                        <a:pt x="74" y="78"/>
                      </a:cubicBezTo>
                      <a:cubicBezTo>
                        <a:pt x="74" y="78"/>
                        <a:pt x="74" y="78"/>
                        <a:pt x="74" y="78"/>
                      </a:cubicBezTo>
                      <a:cubicBezTo>
                        <a:pt x="75" y="78"/>
                        <a:pt x="280" y="78"/>
                        <a:pt x="280" y="78"/>
                      </a:cubicBezTo>
                      <a:cubicBezTo>
                        <a:pt x="386" y="326"/>
                        <a:pt x="386" y="326"/>
                        <a:pt x="386" y="326"/>
                      </a:cubicBezTo>
                      <a:cubicBezTo>
                        <a:pt x="445" y="326"/>
                        <a:pt x="445" y="326"/>
                        <a:pt x="445" y="326"/>
                      </a:cubicBezTo>
                      <a:lnTo>
                        <a:pt x="353" y="43"/>
                      </a:ln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6" name="Freeform 126"/>
                <p:cNvSpPr>
                  <a:spLocks/>
                </p:cNvSpPr>
                <p:nvPr/>
              </p:nvSpPr>
              <p:spPr bwMode="auto">
                <a:xfrm>
                  <a:off x="3845" y="3495"/>
                  <a:ext cx="227" cy="166"/>
                </a:xfrm>
                <a:custGeom>
                  <a:avLst/>
                  <a:gdLst>
                    <a:gd name="T0" fmla="*/ 354 w 359"/>
                    <a:gd name="T1" fmla="*/ 263 h 263"/>
                    <a:gd name="T2" fmla="*/ 359 w 359"/>
                    <a:gd name="T3" fmla="*/ 263 h 263"/>
                    <a:gd name="T4" fmla="*/ 288 w 359"/>
                    <a:gd name="T5" fmla="*/ 43 h 263"/>
                    <a:gd name="T6" fmla="*/ 252 w 359"/>
                    <a:gd name="T7" fmla="*/ 0 h 263"/>
                    <a:gd name="T8" fmla="*/ 192 w 359"/>
                    <a:gd name="T9" fmla="*/ 0 h 263"/>
                    <a:gd name="T10" fmla="*/ 0 w 359"/>
                    <a:gd name="T11" fmla="*/ 0 h 263"/>
                    <a:gd name="T12" fmla="*/ 42 w 359"/>
                    <a:gd name="T13" fmla="*/ 15 h 263"/>
                    <a:gd name="T14" fmla="*/ 42 w 359"/>
                    <a:gd name="T15" fmla="*/ 15 h 263"/>
                    <a:gd name="T16" fmla="*/ 248 w 359"/>
                    <a:gd name="T17" fmla="*/ 15 h 263"/>
                    <a:gd name="T18" fmla="*/ 354 w 359"/>
                    <a:gd name="T19" fmla="*/ 263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9" h="263">
                      <a:moveTo>
                        <a:pt x="354" y="263"/>
                      </a:moveTo>
                      <a:cubicBezTo>
                        <a:pt x="359" y="263"/>
                        <a:pt x="359" y="263"/>
                        <a:pt x="359" y="263"/>
                      </a:cubicBezTo>
                      <a:cubicBezTo>
                        <a:pt x="288" y="43"/>
                        <a:pt x="288" y="43"/>
                        <a:pt x="288" y="43"/>
                      </a:cubicBezTo>
                      <a:cubicBezTo>
                        <a:pt x="279" y="15"/>
                        <a:pt x="262" y="0"/>
                        <a:pt x="252" y="0"/>
                      </a:cubicBezTo>
                      <a:cubicBezTo>
                        <a:pt x="192" y="0"/>
                        <a:pt x="192" y="0"/>
                        <a:pt x="192" y="0"/>
                      </a:cubicBezTo>
                      <a:cubicBezTo>
                        <a:pt x="0" y="0"/>
                        <a:pt x="0" y="0"/>
                        <a:pt x="0" y="0"/>
                      </a:cubicBezTo>
                      <a:cubicBezTo>
                        <a:pt x="12" y="9"/>
                        <a:pt x="26" y="14"/>
                        <a:pt x="42" y="15"/>
                      </a:cubicBezTo>
                      <a:cubicBezTo>
                        <a:pt x="42" y="15"/>
                        <a:pt x="42" y="15"/>
                        <a:pt x="42" y="15"/>
                      </a:cubicBezTo>
                      <a:cubicBezTo>
                        <a:pt x="43" y="15"/>
                        <a:pt x="248" y="15"/>
                        <a:pt x="248" y="15"/>
                      </a:cubicBezTo>
                      <a:lnTo>
                        <a:pt x="354" y="263"/>
                      </a:lnTo>
                      <a:close/>
                    </a:path>
                  </a:pathLst>
                </a:custGeom>
                <a:solidFill>
                  <a:srgbClr val="220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7" name="Freeform 127"/>
                <p:cNvSpPr>
                  <a:spLocks/>
                </p:cNvSpPr>
                <p:nvPr/>
              </p:nvSpPr>
              <p:spPr bwMode="auto">
                <a:xfrm>
                  <a:off x="4062" y="3639"/>
                  <a:ext cx="97" cy="48"/>
                </a:xfrm>
                <a:custGeom>
                  <a:avLst/>
                  <a:gdLst>
                    <a:gd name="T0" fmla="*/ 141 w 153"/>
                    <a:gd name="T1" fmla="*/ 36 h 76"/>
                    <a:gd name="T2" fmla="*/ 66 w 153"/>
                    <a:gd name="T3" fmla="*/ 1 h 76"/>
                    <a:gd name="T4" fmla="*/ 66 w 153"/>
                    <a:gd name="T5" fmla="*/ 1 h 76"/>
                    <a:gd name="T6" fmla="*/ 62 w 153"/>
                    <a:gd name="T7" fmla="*/ 0 h 76"/>
                    <a:gd name="T8" fmla="*/ 55 w 153"/>
                    <a:gd name="T9" fmla="*/ 7 h 76"/>
                    <a:gd name="T10" fmla="*/ 54 w 153"/>
                    <a:gd name="T11" fmla="*/ 7 h 76"/>
                    <a:gd name="T12" fmla="*/ 28 w 153"/>
                    <a:gd name="T13" fmla="*/ 26 h 76"/>
                    <a:gd name="T14" fmla="*/ 2 w 153"/>
                    <a:gd name="T15" fmla="*/ 10 h 76"/>
                    <a:gd name="T16" fmla="*/ 2 w 153"/>
                    <a:gd name="T17" fmla="*/ 63 h 76"/>
                    <a:gd name="T18" fmla="*/ 12 w 153"/>
                    <a:gd name="T19" fmla="*/ 73 h 76"/>
                    <a:gd name="T20" fmla="*/ 142 w 153"/>
                    <a:gd name="T21" fmla="*/ 74 h 76"/>
                    <a:gd name="T22" fmla="*/ 151 w 153"/>
                    <a:gd name="T23" fmla="*/ 66 h 76"/>
                    <a:gd name="T24" fmla="*/ 151 w 153"/>
                    <a:gd name="T25" fmla="*/ 49 h 76"/>
                    <a:gd name="T26" fmla="*/ 141 w 153"/>
                    <a:gd name="T27" fmla="*/ 3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 h="76">
                      <a:moveTo>
                        <a:pt x="141" y="36"/>
                      </a:moveTo>
                      <a:cubicBezTo>
                        <a:pt x="128" y="30"/>
                        <a:pt x="66" y="1"/>
                        <a:pt x="66" y="1"/>
                      </a:cubicBezTo>
                      <a:cubicBezTo>
                        <a:pt x="66" y="1"/>
                        <a:pt x="66" y="1"/>
                        <a:pt x="66" y="1"/>
                      </a:cubicBezTo>
                      <a:cubicBezTo>
                        <a:pt x="65" y="1"/>
                        <a:pt x="64" y="0"/>
                        <a:pt x="62" y="0"/>
                      </a:cubicBezTo>
                      <a:cubicBezTo>
                        <a:pt x="59" y="0"/>
                        <a:pt x="55" y="3"/>
                        <a:pt x="55" y="7"/>
                      </a:cubicBezTo>
                      <a:cubicBezTo>
                        <a:pt x="54" y="7"/>
                        <a:pt x="54" y="7"/>
                        <a:pt x="54" y="7"/>
                      </a:cubicBezTo>
                      <a:cubicBezTo>
                        <a:pt x="53" y="14"/>
                        <a:pt x="46" y="26"/>
                        <a:pt x="28" y="26"/>
                      </a:cubicBezTo>
                      <a:cubicBezTo>
                        <a:pt x="2" y="10"/>
                        <a:pt x="2" y="10"/>
                        <a:pt x="2" y="10"/>
                      </a:cubicBezTo>
                      <a:cubicBezTo>
                        <a:pt x="2" y="63"/>
                        <a:pt x="2" y="63"/>
                        <a:pt x="2" y="63"/>
                      </a:cubicBezTo>
                      <a:cubicBezTo>
                        <a:pt x="2" y="63"/>
                        <a:pt x="0" y="73"/>
                        <a:pt x="12" y="73"/>
                      </a:cubicBezTo>
                      <a:cubicBezTo>
                        <a:pt x="142" y="74"/>
                        <a:pt x="142" y="74"/>
                        <a:pt x="142" y="74"/>
                      </a:cubicBezTo>
                      <a:cubicBezTo>
                        <a:pt x="142" y="74"/>
                        <a:pt x="150" y="76"/>
                        <a:pt x="151" y="66"/>
                      </a:cubicBezTo>
                      <a:cubicBezTo>
                        <a:pt x="151" y="49"/>
                        <a:pt x="151" y="49"/>
                        <a:pt x="151" y="49"/>
                      </a:cubicBezTo>
                      <a:cubicBezTo>
                        <a:pt x="151" y="49"/>
                        <a:pt x="153" y="43"/>
                        <a:pt x="141" y="3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8" name="Freeform 128"/>
                <p:cNvSpPr>
                  <a:spLocks/>
                </p:cNvSpPr>
                <p:nvPr/>
              </p:nvSpPr>
              <p:spPr bwMode="auto">
                <a:xfrm>
                  <a:off x="3856" y="3406"/>
                  <a:ext cx="581" cy="357"/>
                </a:xfrm>
                <a:custGeom>
                  <a:avLst/>
                  <a:gdLst>
                    <a:gd name="T0" fmla="*/ 540 w 916"/>
                    <a:gd name="T1" fmla="*/ 67 h 568"/>
                    <a:gd name="T2" fmla="*/ 916 w 916"/>
                    <a:gd name="T3" fmla="*/ 34 h 568"/>
                    <a:gd name="T4" fmla="*/ 458 w 916"/>
                    <a:gd name="T5" fmla="*/ 0 h 568"/>
                    <a:gd name="T6" fmla="*/ 0 w 916"/>
                    <a:gd name="T7" fmla="*/ 34 h 568"/>
                    <a:gd name="T8" fmla="*/ 375 w 916"/>
                    <a:gd name="T9" fmla="*/ 67 h 568"/>
                    <a:gd name="T10" fmla="*/ 434 w 916"/>
                    <a:gd name="T11" fmla="*/ 178 h 568"/>
                    <a:gd name="T12" fmla="*/ 434 w 916"/>
                    <a:gd name="T13" fmla="*/ 436 h 568"/>
                    <a:gd name="T14" fmla="*/ 330 w 916"/>
                    <a:gd name="T15" fmla="*/ 505 h 568"/>
                    <a:gd name="T16" fmla="*/ 246 w 916"/>
                    <a:gd name="T17" fmla="*/ 533 h 568"/>
                    <a:gd name="T18" fmla="*/ 458 w 916"/>
                    <a:gd name="T19" fmla="*/ 568 h 568"/>
                    <a:gd name="T20" fmla="*/ 670 w 916"/>
                    <a:gd name="T21" fmla="*/ 533 h 568"/>
                    <a:gd name="T22" fmla="*/ 586 w 916"/>
                    <a:gd name="T23" fmla="*/ 505 h 568"/>
                    <a:gd name="T24" fmla="*/ 482 w 916"/>
                    <a:gd name="T25" fmla="*/ 436 h 568"/>
                    <a:gd name="T26" fmla="*/ 482 w 916"/>
                    <a:gd name="T27" fmla="*/ 178 h 568"/>
                    <a:gd name="T28" fmla="*/ 540 w 916"/>
                    <a:gd name="T29" fmla="*/ 67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16" h="568">
                      <a:moveTo>
                        <a:pt x="540" y="67"/>
                      </a:moveTo>
                      <a:cubicBezTo>
                        <a:pt x="754" y="64"/>
                        <a:pt x="916" y="50"/>
                        <a:pt x="916" y="34"/>
                      </a:cubicBezTo>
                      <a:cubicBezTo>
                        <a:pt x="916" y="15"/>
                        <a:pt x="711" y="0"/>
                        <a:pt x="458" y="0"/>
                      </a:cubicBezTo>
                      <a:cubicBezTo>
                        <a:pt x="205" y="0"/>
                        <a:pt x="0" y="15"/>
                        <a:pt x="0" y="34"/>
                      </a:cubicBezTo>
                      <a:cubicBezTo>
                        <a:pt x="0" y="50"/>
                        <a:pt x="162" y="64"/>
                        <a:pt x="375" y="67"/>
                      </a:cubicBezTo>
                      <a:cubicBezTo>
                        <a:pt x="394" y="83"/>
                        <a:pt x="423" y="117"/>
                        <a:pt x="434" y="178"/>
                      </a:cubicBezTo>
                      <a:cubicBezTo>
                        <a:pt x="434" y="436"/>
                        <a:pt x="434" y="436"/>
                        <a:pt x="434" y="436"/>
                      </a:cubicBezTo>
                      <a:cubicBezTo>
                        <a:pt x="424" y="461"/>
                        <a:pt x="396" y="490"/>
                        <a:pt x="330" y="505"/>
                      </a:cubicBezTo>
                      <a:cubicBezTo>
                        <a:pt x="279" y="512"/>
                        <a:pt x="246" y="522"/>
                        <a:pt x="246" y="533"/>
                      </a:cubicBezTo>
                      <a:cubicBezTo>
                        <a:pt x="246" y="553"/>
                        <a:pt x="341" y="568"/>
                        <a:pt x="458" y="568"/>
                      </a:cubicBezTo>
                      <a:cubicBezTo>
                        <a:pt x="575" y="568"/>
                        <a:pt x="670" y="553"/>
                        <a:pt x="670" y="533"/>
                      </a:cubicBezTo>
                      <a:cubicBezTo>
                        <a:pt x="670" y="522"/>
                        <a:pt x="637" y="512"/>
                        <a:pt x="586" y="505"/>
                      </a:cubicBezTo>
                      <a:cubicBezTo>
                        <a:pt x="519" y="490"/>
                        <a:pt x="492" y="461"/>
                        <a:pt x="482" y="436"/>
                      </a:cubicBezTo>
                      <a:cubicBezTo>
                        <a:pt x="482" y="178"/>
                        <a:pt x="482" y="178"/>
                        <a:pt x="482" y="178"/>
                      </a:cubicBezTo>
                      <a:cubicBezTo>
                        <a:pt x="493" y="117"/>
                        <a:pt x="522" y="83"/>
                        <a:pt x="540"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19" name="Freeform 129"/>
                <p:cNvSpPr>
                  <a:spLocks/>
                </p:cNvSpPr>
                <p:nvPr/>
              </p:nvSpPr>
              <p:spPr bwMode="auto">
                <a:xfrm>
                  <a:off x="3985" y="3440"/>
                  <a:ext cx="322" cy="49"/>
                </a:xfrm>
                <a:custGeom>
                  <a:avLst/>
                  <a:gdLst>
                    <a:gd name="T0" fmla="*/ 255 w 509"/>
                    <a:gd name="T1" fmla="*/ 0 h 78"/>
                    <a:gd name="T2" fmla="*/ 0 w 509"/>
                    <a:gd name="T3" fmla="*/ 6 h 78"/>
                    <a:gd name="T4" fmla="*/ 172 w 509"/>
                    <a:gd name="T5" fmla="*/ 12 h 78"/>
                    <a:gd name="T6" fmla="*/ 218 w 509"/>
                    <a:gd name="T7" fmla="*/ 78 h 78"/>
                    <a:gd name="T8" fmla="*/ 255 w 509"/>
                    <a:gd name="T9" fmla="*/ 78 h 78"/>
                    <a:gd name="T10" fmla="*/ 292 w 509"/>
                    <a:gd name="T11" fmla="*/ 78 h 78"/>
                    <a:gd name="T12" fmla="*/ 337 w 509"/>
                    <a:gd name="T13" fmla="*/ 12 h 78"/>
                    <a:gd name="T14" fmla="*/ 509 w 509"/>
                    <a:gd name="T15" fmla="*/ 6 h 78"/>
                    <a:gd name="T16" fmla="*/ 255 w 509"/>
                    <a:gd name="T1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9" h="78">
                      <a:moveTo>
                        <a:pt x="255" y="0"/>
                      </a:moveTo>
                      <a:cubicBezTo>
                        <a:pt x="161" y="0"/>
                        <a:pt x="73" y="2"/>
                        <a:pt x="0" y="6"/>
                      </a:cubicBezTo>
                      <a:cubicBezTo>
                        <a:pt x="51" y="9"/>
                        <a:pt x="110" y="11"/>
                        <a:pt x="172" y="12"/>
                      </a:cubicBezTo>
                      <a:cubicBezTo>
                        <a:pt x="186" y="23"/>
                        <a:pt x="204" y="44"/>
                        <a:pt x="218" y="78"/>
                      </a:cubicBezTo>
                      <a:cubicBezTo>
                        <a:pt x="230" y="78"/>
                        <a:pt x="242" y="78"/>
                        <a:pt x="255" y="78"/>
                      </a:cubicBezTo>
                      <a:cubicBezTo>
                        <a:pt x="267" y="78"/>
                        <a:pt x="280" y="78"/>
                        <a:pt x="292" y="78"/>
                      </a:cubicBezTo>
                      <a:cubicBezTo>
                        <a:pt x="305" y="44"/>
                        <a:pt x="324" y="23"/>
                        <a:pt x="337" y="12"/>
                      </a:cubicBezTo>
                      <a:cubicBezTo>
                        <a:pt x="400" y="11"/>
                        <a:pt x="458" y="9"/>
                        <a:pt x="509" y="6"/>
                      </a:cubicBezTo>
                      <a:cubicBezTo>
                        <a:pt x="436" y="2"/>
                        <a:pt x="349" y="0"/>
                        <a:pt x="255" y="0"/>
                      </a:cubicBezTo>
                      <a:close/>
                    </a:path>
                  </a:pathLst>
                </a:custGeom>
                <a:solidFill>
                  <a:srgbClr val="ADAD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0" name="Rectangle 130"/>
                <p:cNvSpPr>
                  <a:spLocks noChangeArrowheads="1"/>
                </p:cNvSpPr>
                <p:nvPr/>
              </p:nvSpPr>
              <p:spPr bwMode="auto">
                <a:xfrm>
                  <a:off x="3852" y="3426"/>
                  <a:ext cx="588" cy="9"/>
                </a:xfrm>
                <a:prstGeom prst="rect">
                  <a:avLst/>
                </a:prstGeom>
                <a:solidFill>
                  <a:srgbClr val="C6C6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1" name="Oval 131"/>
                <p:cNvSpPr>
                  <a:spLocks noChangeArrowheads="1"/>
                </p:cNvSpPr>
                <p:nvPr/>
              </p:nvSpPr>
              <p:spPr bwMode="auto">
                <a:xfrm>
                  <a:off x="3852" y="3411"/>
                  <a:ext cx="588" cy="48"/>
                </a:xfrm>
                <a:prstGeom prst="ellipse">
                  <a:avLst/>
                </a:pr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2" name="Oval 132"/>
                <p:cNvSpPr>
                  <a:spLocks noChangeArrowheads="1"/>
                </p:cNvSpPr>
                <p:nvPr/>
              </p:nvSpPr>
              <p:spPr bwMode="auto">
                <a:xfrm>
                  <a:off x="3852" y="3401"/>
                  <a:ext cx="588" cy="4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3" name="Freeform 133"/>
                <p:cNvSpPr>
                  <a:spLocks/>
                </p:cNvSpPr>
                <p:nvPr/>
              </p:nvSpPr>
              <p:spPr bwMode="auto">
                <a:xfrm>
                  <a:off x="3935" y="3387"/>
                  <a:ext cx="59" cy="29"/>
                </a:xfrm>
                <a:custGeom>
                  <a:avLst/>
                  <a:gdLst>
                    <a:gd name="T0" fmla="*/ 88 w 93"/>
                    <a:gd name="T1" fmla="*/ 36 h 46"/>
                    <a:gd name="T2" fmla="*/ 87 w 93"/>
                    <a:gd name="T3" fmla="*/ 36 h 46"/>
                    <a:gd name="T4" fmla="*/ 88 w 93"/>
                    <a:gd name="T5" fmla="*/ 39 h 46"/>
                    <a:gd name="T6" fmla="*/ 85 w 93"/>
                    <a:gd name="T7" fmla="*/ 46 h 46"/>
                    <a:gd name="T8" fmla="*/ 4 w 93"/>
                    <a:gd name="T9" fmla="*/ 46 h 46"/>
                    <a:gd name="T10" fmla="*/ 0 w 93"/>
                    <a:gd name="T11" fmla="*/ 2 h 46"/>
                    <a:gd name="T12" fmla="*/ 28 w 93"/>
                    <a:gd name="T13" fmla="*/ 1 h 46"/>
                    <a:gd name="T14" fmla="*/ 65 w 93"/>
                    <a:gd name="T15" fmla="*/ 1 h 46"/>
                    <a:gd name="T16" fmla="*/ 83 w 93"/>
                    <a:gd name="T17" fmla="*/ 8 h 46"/>
                    <a:gd name="T18" fmla="*/ 90 w 93"/>
                    <a:gd name="T19" fmla="*/ 18 h 46"/>
                    <a:gd name="T20" fmla="*/ 88 w 93"/>
                    <a:gd name="T21" fmla="*/ 3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46">
                      <a:moveTo>
                        <a:pt x="88" y="36"/>
                      </a:moveTo>
                      <a:cubicBezTo>
                        <a:pt x="87" y="36"/>
                        <a:pt x="87" y="36"/>
                        <a:pt x="87" y="36"/>
                      </a:cubicBezTo>
                      <a:cubicBezTo>
                        <a:pt x="88" y="37"/>
                        <a:pt x="88" y="38"/>
                        <a:pt x="88" y="39"/>
                      </a:cubicBezTo>
                      <a:cubicBezTo>
                        <a:pt x="88" y="42"/>
                        <a:pt x="87" y="44"/>
                        <a:pt x="85" y="46"/>
                      </a:cubicBezTo>
                      <a:cubicBezTo>
                        <a:pt x="4" y="46"/>
                        <a:pt x="4" y="46"/>
                        <a:pt x="4" y="46"/>
                      </a:cubicBezTo>
                      <a:cubicBezTo>
                        <a:pt x="0" y="2"/>
                        <a:pt x="0" y="2"/>
                        <a:pt x="0" y="2"/>
                      </a:cubicBezTo>
                      <a:cubicBezTo>
                        <a:pt x="28" y="1"/>
                        <a:pt x="28" y="1"/>
                        <a:pt x="28" y="1"/>
                      </a:cubicBezTo>
                      <a:cubicBezTo>
                        <a:pt x="44" y="0"/>
                        <a:pt x="56" y="0"/>
                        <a:pt x="65" y="1"/>
                      </a:cubicBezTo>
                      <a:cubicBezTo>
                        <a:pt x="83" y="8"/>
                        <a:pt x="83" y="8"/>
                        <a:pt x="83" y="8"/>
                      </a:cubicBezTo>
                      <a:cubicBezTo>
                        <a:pt x="88" y="9"/>
                        <a:pt x="91" y="13"/>
                        <a:pt x="90" y="18"/>
                      </a:cubicBezTo>
                      <a:cubicBezTo>
                        <a:pt x="90" y="18"/>
                        <a:pt x="93" y="36"/>
                        <a:pt x="88" y="36"/>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4" name="Freeform 134"/>
                <p:cNvSpPr>
                  <a:spLocks/>
                </p:cNvSpPr>
                <p:nvPr/>
              </p:nvSpPr>
              <p:spPr bwMode="auto">
                <a:xfrm>
                  <a:off x="3832" y="3289"/>
                  <a:ext cx="121" cy="128"/>
                </a:xfrm>
                <a:custGeom>
                  <a:avLst/>
                  <a:gdLst>
                    <a:gd name="T0" fmla="*/ 74 w 191"/>
                    <a:gd name="T1" fmla="*/ 142 h 203"/>
                    <a:gd name="T2" fmla="*/ 58 w 191"/>
                    <a:gd name="T3" fmla="*/ 36 h 203"/>
                    <a:gd name="T4" fmla="*/ 33 w 191"/>
                    <a:gd name="T5" fmla="*/ 3 h 203"/>
                    <a:gd name="T6" fmla="*/ 0 w 191"/>
                    <a:gd name="T7" fmla="*/ 27 h 203"/>
                    <a:gd name="T8" fmla="*/ 12 w 191"/>
                    <a:gd name="T9" fmla="*/ 168 h 203"/>
                    <a:gd name="T10" fmla="*/ 19 w 191"/>
                    <a:gd name="T11" fmla="*/ 192 h 203"/>
                    <a:gd name="T12" fmla="*/ 22 w 191"/>
                    <a:gd name="T13" fmla="*/ 195 h 203"/>
                    <a:gd name="T14" fmla="*/ 42 w 191"/>
                    <a:gd name="T15" fmla="*/ 202 h 203"/>
                    <a:gd name="T16" fmla="*/ 191 w 191"/>
                    <a:gd name="T17" fmla="*/ 203 h 203"/>
                    <a:gd name="T18" fmla="*/ 191 w 191"/>
                    <a:gd name="T19" fmla="*/ 151 h 203"/>
                    <a:gd name="T20" fmla="*/ 75 w 191"/>
                    <a:gd name="T21" fmla="*/ 14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1" h="203">
                      <a:moveTo>
                        <a:pt x="74" y="142"/>
                      </a:moveTo>
                      <a:cubicBezTo>
                        <a:pt x="58" y="36"/>
                        <a:pt x="58" y="36"/>
                        <a:pt x="58" y="36"/>
                      </a:cubicBezTo>
                      <a:cubicBezTo>
                        <a:pt x="60" y="20"/>
                        <a:pt x="49" y="5"/>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cubicBezTo>
                        <a:pt x="42" y="202"/>
                        <a:pt x="190" y="203"/>
                        <a:pt x="191" y="203"/>
                      </a:cubicBezTo>
                      <a:cubicBezTo>
                        <a:pt x="191" y="151"/>
                        <a:pt x="191" y="151"/>
                        <a:pt x="191" y="151"/>
                      </a:cubicBezTo>
                      <a:cubicBezTo>
                        <a:pt x="75" y="143"/>
                        <a:pt x="75" y="143"/>
                        <a:pt x="75" y="143"/>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5" name="Freeform 135"/>
                <p:cNvSpPr>
                  <a:spLocks/>
                </p:cNvSpPr>
                <p:nvPr/>
              </p:nvSpPr>
              <p:spPr bwMode="auto">
                <a:xfrm>
                  <a:off x="3839" y="3394"/>
                  <a:ext cx="114" cy="23"/>
                </a:xfrm>
                <a:custGeom>
                  <a:avLst/>
                  <a:gdLst>
                    <a:gd name="T0" fmla="*/ 180 w 181"/>
                    <a:gd name="T1" fmla="*/ 26 h 36"/>
                    <a:gd name="T2" fmla="*/ 32 w 181"/>
                    <a:gd name="T3" fmla="*/ 25 h 36"/>
                    <a:gd name="T4" fmla="*/ 12 w 181"/>
                    <a:gd name="T5" fmla="*/ 18 h 36"/>
                    <a:gd name="T6" fmla="*/ 9 w 181"/>
                    <a:gd name="T7" fmla="*/ 15 h 36"/>
                    <a:gd name="T8" fmla="*/ 2 w 181"/>
                    <a:gd name="T9" fmla="*/ 0 h 36"/>
                    <a:gd name="T10" fmla="*/ 2 w 181"/>
                    <a:gd name="T11" fmla="*/ 0 h 36"/>
                    <a:gd name="T12" fmla="*/ 2 w 181"/>
                    <a:gd name="T13" fmla="*/ 1 h 36"/>
                    <a:gd name="T14" fmla="*/ 9 w 181"/>
                    <a:gd name="T15" fmla="*/ 25 h 36"/>
                    <a:gd name="T16" fmla="*/ 12 w 181"/>
                    <a:gd name="T17" fmla="*/ 28 h 36"/>
                    <a:gd name="T18" fmla="*/ 32 w 181"/>
                    <a:gd name="T19" fmla="*/ 35 h 36"/>
                    <a:gd name="T20" fmla="*/ 181 w 181"/>
                    <a:gd name="T21" fmla="*/ 36 h 36"/>
                    <a:gd name="T22" fmla="*/ 180 w 181"/>
                    <a:gd name="T23" fmla="*/ 2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1" h="36">
                      <a:moveTo>
                        <a:pt x="180" y="26"/>
                      </a:moveTo>
                      <a:cubicBezTo>
                        <a:pt x="170" y="26"/>
                        <a:pt x="32" y="25"/>
                        <a:pt x="32" y="25"/>
                      </a:cubicBezTo>
                      <a:cubicBezTo>
                        <a:pt x="24" y="25"/>
                        <a:pt x="17" y="22"/>
                        <a:pt x="12" y="18"/>
                      </a:cubicBezTo>
                      <a:cubicBezTo>
                        <a:pt x="11" y="17"/>
                        <a:pt x="10" y="16"/>
                        <a:pt x="9" y="15"/>
                      </a:cubicBezTo>
                      <a:cubicBezTo>
                        <a:pt x="5" y="11"/>
                        <a:pt x="3" y="6"/>
                        <a:pt x="2" y="0"/>
                      </a:cubicBezTo>
                      <a:cubicBezTo>
                        <a:pt x="2" y="0"/>
                        <a:pt x="2" y="0"/>
                        <a:pt x="2" y="0"/>
                      </a:cubicBezTo>
                      <a:cubicBezTo>
                        <a:pt x="2" y="1"/>
                        <a:pt x="2" y="1"/>
                        <a:pt x="2" y="1"/>
                      </a:cubicBezTo>
                      <a:cubicBezTo>
                        <a:pt x="0" y="10"/>
                        <a:pt x="3" y="19"/>
                        <a:pt x="9" y="25"/>
                      </a:cubicBezTo>
                      <a:cubicBezTo>
                        <a:pt x="10" y="26"/>
                        <a:pt x="11" y="27"/>
                        <a:pt x="12" y="28"/>
                      </a:cubicBezTo>
                      <a:cubicBezTo>
                        <a:pt x="17" y="32"/>
                        <a:pt x="24" y="35"/>
                        <a:pt x="32" y="35"/>
                      </a:cubicBezTo>
                      <a:cubicBezTo>
                        <a:pt x="32" y="35"/>
                        <a:pt x="180" y="36"/>
                        <a:pt x="181" y="36"/>
                      </a:cubicBezTo>
                      <a:lnTo>
                        <a:pt x="180" y="26"/>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6" name="Freeform 136"/>
                <p:cNvSpPr>
                  <a:spLocks/>
                </p:cNvSpPr>
                <p:nvPr/>
              </p:nvSpPr>
              <p:spPr bwMode="auto">
                <a:xfrm>
                  <a:off x="3832" y="3289"/>
                  <a:ext cx="33" cy="127"/>
                </a:xfrm>
                <a:custGeom>
                  <a:avLst/>
                  <a:gdLst>
                    <a:gd name="T0" fmla="*/ 51 w 51"/>
                    <a:gd name="T1" fmla="*/ 202 h 202"/>
                    <a:gd name="T2" fmla="*/ 31 w 51"/>
                    <a:gd name="T3" fmla="*/ 195 h 202"/>
                    <a:gd name="T4" fmla="*/ 28 w 51"/>
                    <a:gd name="T5" fmla="*/ 192 h 202"/>
                    <a:gd name="T6" fmla="*/ 21 w 51"/>
                    <a:gd name="T7" fmla="*/ 168 h 202"/>
                    <a:gd name="T8" fmla="*/ 9 w 51"/>
                    <a:gd name="T9" fmla="*/ 27 h 202"/>
                    <a:gd name="T10" fmla="*/ 33 w 51"/>
                    <a:gd name="T11" fmla="*/ 3 h 202"/>
                    <a:gd name="T12" fmla="*/ 33 w 51"/>
                    <a:gd name="T13" fmla="*/ 3 h 202"/>
                    <a:gd name="T14" fmla="*/ 0 w 51"/>
                    <a:gd name="T15" fmla="*/ 27 h 202"/>
                    <a:gd name="T16" fmla="*/ 12 w 51"/>
                    <a:gd name="T17" fmla="*/ 168 h 202"/>
                    <a:gd name="T18" fmla="*/ 19 w 51"/>
                    <a:gd name="T19" fmla="*/ 192 h 202"/>
                    <a:gd name="T20" fmla="*/ 22 w 51"/>
                    <a:gd name="T21" fmla="*/ 195 h 202"/>
                    <a:gd name="T22" fmla="*/ 42 w 51"/>
                    <a:gd name="T23"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 h="202">
                      <a:moveTo>
                        <a:pt x="51" y="202"/>
                      </a:moveTo>
                      <a:cubicBezTo>
                        <a:pt x="44" y="202"/>
                        <a:pt x="37" y="199"/>
                        <a:pt x="31" y="195"/>
                      </a:cubicBezTo>
                      <a:cubicBezTo>
                        <a:pt x="30" y="194"/>
                        <a:pt x="29" y="193"/>
                        <a:pt x="28" y="192"/>
                      </a:cubicBezTo>
                      <a:cubicBezTo>
                        <a:pt x="23" y="186"/>
                        <a:pt x="20" y="177"/>
                        <a:pt x="21" y="168"/>
                      </a:cubicBezTo>
                      <a:cubicBezTo>
                        <a:pt x="9" y="27"/>
                        <a:pt x="9" y="27"/>
                        <a:pt x="9" y="27"/>
                      </a:cubicBezTo>
                      <a:cubicBezTo>
                        <a:pt x="11" y="14"/>
                        <a:pt x="21" y="5"/>
                        <a:pt x="33" y="3"/>
                      </a:cubicBezTo>
                      <a:cubicBezTo>
                        <a:pt x="33" y="3"/>
                        <a:pt x="33" y="3"/>
                        <a:pt x="33" y="3"/>
                      </a:cubicBezTo>
                      <a:cubicBezTo>
                        <a:pt x="17" y="0"/>
                        <a:pt x="2" y="11"/>
                        <a:pt x="0" y="27"/>
                      </a:cubicBezTo>
                      <a:cubicBezTo>
                        <a:pt x="12" y="168"/>
                        <a:pt x="12" y="168"/>
                        <a:pt x="12" y="168"/>
                      </a:cubicBezTo>
                      <a:cubicBezTo>
                        <a:pt x="11" y="177"/>
                        <a:pt x="13" y="186"/>
                        <a:pt x="19" y="192"/>
                      </a:cubicBezTo>
                      <a:cubicBezTo>
                        <a:pt x="20" y="193"/>
                        <a:pt x="21" y="194"/>
                        <a:pt x="22" y="195"/>
                      </a:cubicBezTo>
                      <a:cubicBezTo>
                        <a:pt x="27" y="199"/>
                        <a:pt x="34" y="202"/>
                        <a:pt x="42" y="202"/>
                      </a:cubicBezTo>
                    </a:path>
                  </a:pathLst>
                </a:custGeom>
                <a:solidFill>
                  <a:srgbClr val="654F8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7" name="Freeform 137"/>
                <p:cNvSpPr>
                  <a:spLocks/>
                </p:cNvSpPr>
                <p:nvPr/>
              </p:nvSpPr>
              <p:spPr bwMode="auto">
                <a:xfrm>
                  <a:off x="3884" y="3241"/>
                  <a:ext cx="35" cy="58"/>
                </a:xfrm>
                <a:custGeom>
                  <a:avLst/>
                  <a:gdLst>
                    <a:gd name="T0" fmla="*/ 0 w 55"/>
                    <a:gd name="T1" fmla="*/ 0 h 92"/>
                    <a:gd name="T2" fmla="*/ 0 w 55"/>
                    <a:gd name="T3" fmla="*/ 65 h 92"/>
                    <a:gd name="T4" fmla="*/ 27 w 55"/>
                    <a:gd name="T5" fmla="*/ 92 h 92"/>
                    <a:gd name="T6" fmla="*/ 55 w 55"/>
                    <a:gd name="T7" fmla="*/ 65 h 92"/>
                    <a:gd name="T8" fmla="*/ 55 w 55"/>
                    <a:gd name="T9" fmla="*/ 0 h 92"/>
                    <a:gd name="T10" fmla="*/ 0 w 55"/>
                    <a:gd name="T11" fmla="*/ 0 h 92"/>
                  </a:gdLst>
                  <a:ahLst/>
                  <a:cxnLst>
                    <a:cxn ang="0">
                      <a:pos x="T0" y="T1"/>
                    </a:cxn>
                    <a:cxn ang="0">
                      <a:pos x="T2" y="T3"/>
                    </a:cxn>
                    <a:cxn ang="0">
                      <a:pos x="T4" y="T5"/>
                    </a:cxn>
                    <a:cxn ang="0">
                      <a:pos x="T6" y="T7"/>
                    </a:cxn>
                    <a:cxn ang="0">
                      <a:pos x="T8" y="T9"/>
                    </a:cxn>
                    <a:cxn ang="0">
                      <a:pos x="T10" y="T11"/>
                    </a:cxn>
                  </a:cxnLst>
                  <a:rect l="0" t="0" r="r" b="b"/>
                  <a:pathLst>
                    <a:path w="55" h="92">
                      <a:moveTo>
                        <a:pt x="0" y="0"/>
                      </a:moveTo>
                      <a:cubicBezTo>
                        <a:pt x="0" y="65"/>
                        <a:pt x="0" y="65"/>
                        <a:pt x="0" y="65"/>
                      </a:cubicBezTo>
                      <a:cubicBezTo>
                        <a:pt x="0" y="80"/>
                        <a:pt x="12" y="92"/>
                        <a:pt x="27" y="92"/>
                      </a:cubicBezTo>
                      <a:cubicBezTo>
                        <a:pt x="42" y="92"/>
                        <a:pt x="55" y="80"/>
                        <a:pt x="55" y="65"/>
                      </a:cubicBezTo>
                      <a:cubicBezTo>
                        <a:pt x="55" y="0"/>
                        <a:pt x="55" y="0"/>
                        <a:pt x="55"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8" name="Freeform 138"/>
                <p:cNvSpPr>
                  <a:spLocks/>
                </p:cNvSpPr>
                <p:nvPr/>
              </p:nvSpPr>
              <p:spPr bwMode="auto">
                <a:xfrm>
                  <a:off x="3841" y="3138"/>
                  <a:ext cx="121" cy="120"/>
                </a:xfrm>
                <a:custGeom>
                  <a:avLst/>
                  <a:gdLst>
                    <a:gd name="T0" fmla="*/ 189 w 191"/>
                    <a:gd name="T1" fmla="*/ 99 h 191"/>
                    <a:gd name="T2" fmla="*/ 92 w 191"/>
                    <a:gd name="T3" fmla="*/ 189 h 191"/>
                    <a:gd name="T4" fmla="*/ 2 w 191"/>
                    <a:gd name="T5" fmla="*/ 92 h 191"/>
                    <a:gd name="T6" fmla="*/ 99 w 191"/>
                    <a:gd name="T7" fmla="*/ 2 h 191"/>
                    <a:gd name="T8" fmla="*/ 189 w 191"/>
                    <a:gd name="T9" fmla="*/ 99 h 191"/>
                  </a:gdLst>
                  <a:ahLst/>
                  <a:cxnLst>
                    <a:cxn ang="0">
                      <a:pos x="T0" y="T1"/>
                    </a:cxn>
                    <a:cxn ang="0">
                      <a:pos x="T2" y="T3"/>
                    </a:cxn>
                    <a:cxn ang="0">
                      <a:pos x="T4" y="T5"/>
                    </a:cxn>
                    <a:cxn ang="0">
                      <a:pos x="T6" y="T7"/>
                    </a:cxn>
                    <a:cxn ang="0">
                      <a:pos x="T8" y="T9"/>
                    </a:cxn>
                  </a:cxnLst>
                  <a:rect l="0" t="0" r="r" b="b"/>
                  <a:pathLst>
                    <a:path w="191" h="191">
                      <a:moveTo>
                        <a:pt x="189" y="99"/>
                      </a:moveTo>
                      <a:cubicBezTo>
                        <a:pt x="187" y="151"/>
                        <a:pt x="143" y="191"/>
                        <a:pt x="92" y="189"/>
                      </a:cubicBezTo>
                      <a:cubicBezTo>
                        <a:pt x="40" y="187"/>
                        <a:pt x="0" y="144"/>
                        <a:pt x="2" y="92"/>
                      </a:cubicBezTo>
                      <a:cubicBezTo>
                        <a:pt x="3" y="40"/>
                        <a:pt x="47" y="0"/>
                        <a:pt x="99" y="2"/>
                      </a:cubicBezTo>
                      <a:cubicBezTo>
                        <a:pt x="150" y="4"/>
                        <a:pt x="191" y="47"/>
                        <a:pt x="189" y="99"/>
                      </a:cubicBezTo>
                      <a:close/>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29" name="Oval 139"/>
                <p:cNvSpPr>
                  <a:spLocks noChangeArrowheads="1"/>
                </p:cNvSpPr>
                <p:nvPr/>
              </p:nvSpPr>
              <p:spPr bwMode="auto">
                <a:xfrm>
                  <a:off x="3848" y="3202"/>
                  <a:ext cx="24" cy="23"/>
                </a:xfrm>
                <a:prstGeom prst="ellipse">
                  <a:avLst/>
                </a:pr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0" name="Freeform 140"/>
                <p:cNvSpPr>
                  <a:spLocks/>
                </p:cNvSpPr>
                <p:nvPr/>
              </p:nvSpPr>
              <p:spPr bwMode="auto">
                <a:xfrm>
                  <a:off x="3848" y="3202"/>
                  <a:ext cx="23" cy="19"/>
                </a:xfrm>
                <a:custGeom>
                  <a:avLst/>
                  <a:gdLst>
                    <a:gd name="T0" fmla="*/ 22 w 36"/>
                    <a:gd name="T1" fmla="*/ 4 h 30"/>
                    <a:gd name="T2" fmla="*/ 3 w 36"/>
                    <a:gd name="T3" fmla="*/ 22 h 30"/>
                    <a:gd name="T4" fmla="*/ 4 w 36"/>
                    <a:gd name="T5" fmla="*/ 30 h 30"/>
                    <a:gd name="T6" fmla="*/ 0 w 36"/>
                    <a:gd name="T7" fmla="*/ 18 h 30"/>
                    <a:gd name="T8" fmla="*/ 19 w 36"/>
                    <a:gd name="T9" fmla="*/ 0 h 30"/>
                    <a:gd name="T10" fmla="*/ 36 w 36"/>
                    <a:gd name="T11" fmla="*/ 11 h 30"/>
                    <a:gd name="T12" fmla="*/ 22 w 36"/>
                    <a:gd name="T13" fmla="*/ 4 h 30"/>
                  </a:gdLst>
                  <a:ahLst/>
                  <a:cxnLst>
                    <a:cxn ang="0">
                      <a:pos x="T0" y="T1"/>
                    </a:cxn>
                    <a:cxn ang="0">
                      <a:pos x="T2" y="T3"/>
                    </a:cxn>
                    <a:cxn ang="0">
                      <a:pos x="T4" y="T5"/>
                    </a:cxn>
                    <a:cxn ang="0">
                      <a:pos x="T6" y="T7"/>
                    </a:cxn>
                    <a:cxn ang="0">
                      <a:pos x="T8" y="T9"/>
                    </a:cxn>
                    <a:cxn ang="0">
                      <a:pos x="T10" y="T11"/>
                    </a:cxn>
                    <a:cxn ang="0">
                      <a:pos x="T12" y="T13"/>
                    </a:cxn>
                  </a:cxnLst>
                  <a:rect l="0" t="0" r="r" b="b"/>
                  <a:pathLst>
                    <a:path w="36" h="30">
                      <a:moveTo>
                        <a:pt x="22" y="4"/>
                      </a:moveTo>
                      <a:cubicBezTo>
                        <a:pt x="11" y="4"/>
                        <a:pt x="3" y="12"/>
                        <a:pt x="3" y="22"/>
                      </a:cubicBezTo>
                      <a:cubicBezTo>
                        <a:pt x="3" y="25"/>
                        <a:pt x="3" y="27"/>
                        <a:pt x="4" y="30"/>
                      </a:cubicBezTo>
                      <a:cubicBezTo>
                        <a:pt x="2" y="26"/>
                        <a:pt x="0" y="22"/>
                        <a:pt x="0" y="18"/>
                      </a:cubicBezTo>
                      <a:cubicBezTo>
                        <a:pt x="0" y="8"/>
                        <a:pt x="9" y="0"/>
                        <a:pt x="19" y="0"/>
                      </a:cubicBezTo>
                      <a:cubicBezTo>
                        <a:pt x="27" y="0"/>
                        <a:pt x="33" y="4"/>
                        <a:pt x="36" y="11"/>
                      </a:cubicBezTo>
                      <a:cubicBezTo>
                        <a:pt x="33" y="7"/>
                        <a:pt x="27" y="4"/>
                        <a:pt x="22" y="4"/>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1" name="Freeform 141"/>
                <p:cNvSpPr>
                  <a:spLocks/>
                </p:cNvSpPr>
                <p:nvPr/>
              </p:nvSpPr>
              <p:spPr bwMode="auto">
                <a:xfrm>
                  <a:off x="3867" y="3182"/>
                  <a:ext cx="87" cy="91"/>
                </a:xfrm>
                <a:custGeom>
                  <a:avLst/>
                  <a:gdLst>
                    <a:gd name="T0" fmla="*/ 138 w 138"/>
                    <a:gd name="T1" fmla="*/ 11 h 144"/>
                    <a:gd name="T2" fmla="*/ 129 w 138"/>
                    <a:gd name="T3" fmla="*/ 1 h 144"/>
                    <a:gd name="T4" fmla="*/ 9 w 138"/>
                    <a:gd name="T5" fmla="*/ 0 h 144"/>
                    <a:gd name="T6" fmla="*/ 0 w 138"/>
                    <a:gd name="T7" fmla="*/ 10 h 144"/>
                    <a:gd name="T8" fmla="*/ 0 w 138"/>
                    <a:gd name="T9" fmla="*/ 91 h 144"/>
                    <a:gd name="T10" fmla="*/ 0 w 138"/>
                    <a:gd name="T11" fmla="*/ 93 h 144"/>
                    <a:gd name="T12" fmla="*/ 0 w 138"/>
                    <a:gd name="T13" fmla="*/ 94 h 144"/>
                    <a:gd name="T14" fmla="*/ 6 w 138"/>
                    <a:gd name="T15" fmla="*/ 109 h 144"/>
                    <a:gd name="T16" fmla="*/ 6 w 138"/>
                    <a:gd name="T17" fmla="*/ 109 h 144"/>
                    <a:gd name="T18" fmla="*/ 6 w 138"/>
                    <a:gd name="T19" fmla="*/ 109 h 144"/>
                    <a:gd name="T20" fmla="*/ 11 w 138"/>
                    <a:gd name="T21" fmla="*/ 112 h 144"/>
                    <a:gd name="T22" fmla="*/ 55 w 138"/>
                    <a:gd name="T23" fmla="*/ 139 h 144"/>
                    <a:gd name="T24" fmla="*/ 92 w 138"/>
                    <a:gd name="T25" fmla="*/ 139 h 144"/>
                    <a:gd name="T26" fmla="*/ 126 w 138"/>
                    <a:gd name="T27" fmla="*/ 113 h 144"/>
                    <a:gd name="T28" fmla="*/ 132 w 138"/>
                    <a:gd name="T29" fmla="*/ 108 h 144"/>
                    <a:gd name="T30" fmla="*/ 132 w 138"/>
                    <a:gd name="T31" fmla="*/ 108 h 144"/>
                    <a:gd name="T32" fmla="*/ 132 w 138"/>
                    <a:gd name="T33" fmla="*/ 108 h 144"/>
                    <a:gd name="T34" fmla="*/ 138 w 138"/>
                    <a:gd name="T35" fmla="*/ 95 h 144"/>
                    <a:gd name="T36" fmla="*/ 138 w 138"/>
                    <a:gd name="T37" fmla="*/ 94 h 144"/>
                    <a:gd name="T38" fmla="*/ 138 w 138"/>
                    <a:gd name="T39" fmla="*/ 92 h 144"/>
                    <a:gd name="T40" fmla="*/ 138 w 138"/>
                    <a:gd name="T41" fmla="*/ 1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144">
                      <a:moveTo>
                        <a:pt x="138" y="11"/>
                      </a:moveTo>
                      <a:cubicBezTo>
                        <a:pt x="138" y="6"/>
                        <a:pt x="134" y="1"/>
                        <a:pt x="129" y="1"/>
                      </a:cubicBezTo>
                      <a:cubicBezTo>
                        <a:pt x="9" y="0"/>
                        <a:pt x="9" y="0"/>
                        <a:pt x="9" y="0"/>
                      </a:cubicBezTo>
                      <a:cubicBezTo>
                        <a:pt x="4" y="0"/>
                        <a:pt x="0" y="5"/>
                        <a:pt x="0" y="10"/>
                      </a:cubicBezTo>
                      <a:cubicBezTo>
                        <a:pt x="0" y="91"/>
                        <a:pt x="0" y="91"/>
                        <a:pt x="0" y="91"/>
                      </a:cubicBezTo>
                      <a:cubicBezTo>
                        <a:pt x="0" y="92"/>
                        <a:pt x="0" y="92"/>
                        <a:pt x="0" y="93"/>
                      </a:cubicBezTo>
                      <a:cubicBezTo>
                        <a:pt x="0" y="93"/>
                        <a:pt x="0" y="94"/>
                        <a:pt x="0" y="94"/>
                      </a:cubicBezTo>
                      <a:cubicBezTo>
                        <a:pt x="0" y="100"/>
                        <a:pt x="2" y="105"/>
                        <a:pt x="6" y="109"/>
                      </a:cubicBezTo>
                      <a:cubicBezTo>
                        <a:pt x="6" y="109"/>
                        <a:pt x="6" y="109"/>
                        <a:pt x="6" y="109"/>
                      </a:cubicBezTo>
                      <a:cubicBezTo>
                        <a:pt x="6" y="109"/>
                        <a:pt x="6" y="109"/>
                        <a:pt x="6" y="109"/>
                      </a:cubicBezTo>
                      <a:cubicBezTo>
                        <a:pt x="7" y="110"/>
                        <a:pt x="9" y="111"/>
                        <a:pt x="11" y="112"/>
                      </a:cubicBezTo>
                      <a:cubicBezTo>
                        <a:pt x="55" y="139"/>
                        <a:pt x="55" y="139"/>
                        <a:pt x="55" y="139"/>
                      </a:cubicBezTo>
                      <a:cubicBezTo>
                        <a:pt x="57" y="143"/>
                        <a:pt x="90" y="144"/>
                        <a:pt x="92" y="139"/>
                      </a:cubicBezTo>
                      <a:cubicBezTo>
                        <a:pt x="126" y="113"/>
                        <a:pt x="126" y="113"/>
                        <a:pt x="126" y="113"/>
                      </a:cubicBezTo>
                      <a:cubicBezTo>
                        <a:pt x="128" y="112"/>
                        <a:pt x="130" y="110"/>
                        <a:pt x="132" y="108"/>
                      </a:cubicBezTo>
                      <a:cubicBezTo>
                        <a:pt x="132" y="108"/>
                        <a:pt x="132" y="108"/>
                        <a:pt x="132" y="108"/>
                      </a:cubicBezTo>
                      <a:cubicBezTo>
                        <a:pt x="132" y="108"/>
                        <a:pt x="132" y="108"/>
                        <a:pt x="132" y="108"/>
                      </a:cubicBezTo>
                      <a:cubicBezTo>
                        <a:pt x="136" y="105"/>
                        <a:pt x="138" y="101"/>
                        <a:pt x="138" y="95"/>
                      </a:cubicBezTo>
                      <a:cubicBezTo>
                        <a:pt x="138" y="95"/>
                        <a:pt x="138" y="94"/>
                        <a:pt x="138" y="94"/>
                      </a:cubicBezTo>
                      <a:cubicBezTo>
                        <a:pt x="138" y="93"/>
                        <a:pt x="138" y="93"/>
                        <a:pt x="138" y="92"/>
                      </a:cubicBezTo>
                      <a:lnTo>
                        <a:pt x="138" y="1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2" name="Freeform 142"/>
                <p:cNvSpPr>
                  <a:spLocks/>
                </p:cNvSpPr>
                <p:nvPr/>
              </p:nvSpPr>
              <p:spPr bwMode="auto">
                <a:xfrm>
                  <a:off x="3911" y="3188"/>
                  <a:ext cx="43" cy="84"/>
                </a:xfrm>
                <a:custGeom>
                  <a:avLst/>
                  <a:gdLst>
                    <a:gd name="T0" fmla="*/ 61 w 68"/>
                    <a:gd name="T1" fmla="*/ 0 h 133"/>
                    <a:gd name="T2" fmla="*/ 61 w 68"/>
                    <a:gd name="T3" fmla="*/ 81 h 133"/>
                    <a:gd name="T4" fmla="*/ 61 w 68"/>
                    <a:gd name="T5" fmla="*/ 82 h 133"/>
                    <a:gd name="T6" fmla="*/ 61 w 68"/>
                    <a:gd name="T7" fmla="*/ 84 h 133"/>
                    <a:gd name="T8" fmla="*/ 54 w 68"/>
                    <a:gd name="T9" fmla="*/ 98 h 133"/>
                    <a:gd name="T10" fmla="*/ 54 w 68"/>
                    <a:gd name="T11" fmla="*/ 98 h 133"/>
                    <a:gd name="T12" fmla="*/ 53 w 68"/>
                    <a:gd name="T13" fmla="*/ 98 h 133"/>
                    <a:gd name="T14" fmla="*/ 48 w 68"/>
                    <a:gd name="T15" fmla="*/ 103 h 133"/>
                    <a:gd name="T16" fmla="*/ 14 w 68"/>
                    <a:gd name="T17" fmla="*/ 129 h 133"/>
                    <a:gd name="T18" fmla="*/ 0 w 68"/>
                    <a:gd name="T19" fmla="*/ 132 h 133"/>
                    <a:gd name="T20" fmla="*/ 22 w 68"/>
                    <a:gd name="T21" fmla="*/ 129 h 133"/>
                    <a:gd name="T22" fmla="*/ 56 w 68"/>
                    <a:gd name="T23" fmla="*/ 103 h 133"/>
                    <a:gd name="T24" fmla="*/ 62 w 68"/>
                    <a:gd name="T25" fmla="*/ 98 h 133"/>
                    <a:gd name="T26" fmla="*/ 62 w 68"/>
                    <a:gd name="T27" fmla="*/ 98 h 133"/>
                    <a:gd name="T28" fmla="*/ 62 w 68"/>
                    <a:gd name="T29" fmla="*/ 98 h 133"/>
                    <a:gd name="T30" fmla="*/ 68 w 68"/>
                    <a:gd name="T31" fmla="*/ 85 h 133"/>
                    <a:gd name="T32" fmla="*/ 68 w 68"/>
                    <a:gd name="T33" fmla="*/ 84 h 133"/>
                    <a:gd name="T34" fmla="*/ 68 w 68"/>
                    <a:gd name="T35" fmla="*/ 82 h 133"/>
                    <a:gd name="T36" fmla="*/ 68 w 68"/>
                    <a:gd name="T37" fmla="*/ 1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133">
                      <a:moveTo>
                        <a:pt x="61" y="0"/>
                      </a:moveTo>
                      <a:cubicBezTo>
                        <a:pt x="61" y="81"/>
                        <a:pt x="61" y="81"/>
                        <a:pt x="61" y="81"/>
                      </a:cubicBezTo>
                      <a:cubicBezTo>
                        <a:pt x="61" y="81"/>
                        <a:pt x="61" y="82"/>
                        <a:pt x="61" y="82"/>
                      </a:cubicBezTo>
                      <a:cubicBezTo>
                        <a:pt x="61" y="83"/>
                        <a:pt x="61" y="83"/>
                        <a:pt x="61" y="84"/>
                      </a:cubicBezTo>
                      <a:cubicBezTo>
                        <a:pt x="61" y="89"/>
                        <a:pt x="57" y="95"/>
                        <a:pt x="54" y="98"/>
                      </a:cubicBezTo>
                      <a:cubicBezTo>
                        <a:pt x="54" y="98"/>
                        <a:pt x="54" y="98"/>
                        <a:pt x="54" y="98"/>
                      </a:cubicBezTo>
                      <a:cubicBezTo>
                        <a:pt x="53" y="98"/>
                        <a:pt x="53" y="98"/>
                        <a:pt x="53" y="98"/>
                      </a:cubicBezTo>
                      <a:cubicBezTo>
                        <a:pt x="52" y="100"/>
                        <a:pt x="50" y="102"/>
                        <a:pt x="48" y="103"/>
                      </a:cubicBezTo>
                      <a:cubicBezTo>
                        <a:pt x="14" y="129"/>
                        <a:pt x="14" y="129"/>
                        <a:pt x="14" y="129"/>
                      </a:cubicBezTo>
                      <a:cubicBezTo>
                        <a:pt x="13" y="131"/>
                        <a:pt x="7" y="132"/>
                        <a:pt x="0" y="132"/>
                      </a:cubicBezTo>
                      <a:cubicBezTo>
                        <a:pt x="10" y="133"/>
                        <a:pt x="21" y="132"/>
                        <a:pt x="22" y="129"/>
                      </a:cubicBezTo>
                      <a:cubicBezTo>
                        <a:pt x="56" y="103"/>
                        <a:pt x="56" y="103"/>
                        <a:pt x="56" y="103"/>
                      </a:cubicBezTo>
                      <a:cubicBezTo>
                        <a:pt x="58" y="102"/>
                        <a:pt x="60" y="100"/>
                        <a:pt x="62" y="98"/>
                      </a:cubicBezTo>
                      <a:cubicBezTo>
                        <a:pt x="62" y="98"/>
                        <a:pt x="62" y="98"/>
                        <a:pt x="62" y="98"/>
                      </a:cubicBezTo>
                      <a:cubicBezTo>
                        <a:pt x="62" y="98"/>
                        <a:pt x="62" y="98"/>
                        <a:pt x="62" y="98"/>
                      </a:cubicBezTo>
                      <a:cubicBezTo>
                        <a:pt x="66" y="95"/>
                        <a:pt x="68" y="91"/>
                        <a:pt x="68" y="85"/>
                      </a:cubicBezTo>
                      <a:cubicBezTo>
                        <a:pt x="68" y="85"/>
                        <a:pt x="68" y="84"/>
                        <a:pt x="68" y="84"/>
                      </a:cubicBezTo>
                      <a:cubicBezTo>
                        <a:pt x="68" y="83"/>
                        <a:pt x="68" y="83"/>
                        <a:pt x="68" y="82"/>
                      </a:cubicBezTo>
                      <a:cubicBezTo>
                        <a:pt x="68" y="1"/>
                        <a:pt x="68" y="1"/>
                        <a:pt x="68" y="1"/>
                      </a:cubicBezTo>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3" name="Freeform 143"/>
                <p:cNvSpPr>
                  <a:spLocks/>
                </p:cNvSpPr>
                <p:nvPr/>
              </p:nvSpPr>
              <p:spPr bwMode="auto">
                <a:xfrm>
                  <a:off x="3899" y="3213"/>
                  <a:ext cx="11" cy="9"/>
                </a:xfrm>
                <a:custGeom>
                  <a:avLst/>
                  <a:gdLst>
                    <a:gd name="T0" fmla="*/ 8 w 17"/>
                    <a:gd name="T1" fmla="*/ 13 h 14"/>
                    <a:gd name="T2" fmla="*/ 15 w 17"/>
                    <a:gd name="T3" fmla="*/ 14 h 14"/>
                    <a:gd name="T4" fmla="*/ 17 w 17"/>
                    <a:gd name="T5" fmla="*/ 8 h 14"/>
                    <a:gd name="T6" fmla="*/ 8 w 17"/>
                    <a:gd name="T7" fmla="*/ 0 h 14"/>
                    <a:gd name="T8" fmla="*/ 0 w 17"/>
                    <a:gd name="T9" fmla="*/ 8 h 14"/>
                    <a:gd name="T10" fmla="*/ 2 w 17"/>
                    <a:gd name="T11" fmla="*/ 14 h 14"/>
                    <a:gd name="T12" fmla="*/ 8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8" y="13"/>
                      </a:moveTo>
                      <a:cubicBezTo>
                        <a:pt x="11" y="13"/>
                        <a:pt x="13" y="13"/>
                        <a:pt x="15" y="14"/>
                      </a:cubicBezTo>
                      <a:cubicBezTo>
                        <a:pt x="16" y="12"/>
                        <a:pt x="17" y="11"/>
                        <a:pt x="17" y="8"/>
                      </a:cubicBezTo>
                      <a:cubicBezTo>
                        <a:pt x="17" y="4"/>
                        <a:pt x="13" y="0"/>
                        <a:pt x="8" y="0"/>
                      </a:cubicBezTo>
                      <a:cubicBezTo>
                        <a:pt x="4" y="0"/>
                        <a:pt x="0" y="4"/>
                        <a:pt x="0" y="8"/>
                      </a:cubicBezTo>
                      <a:cubicBezTo>
                        <a:pt x="0" y="10"/>
                        <a:pt x="0" y="12"/>
                        <a:pt x="2" y="14"/>
                      </a:cubicBezTo>
                      <a:cubicBezTo>
                        <a:pt x="4" y="13"/>
                        <a:pt x="6" y="13"/>
                        <a:pt x="8"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4" name="Freeform 144"/>
                <p:cNvSpPr>
                  <a:spLocks/>
                </p:cNvSpPr>
                <p:nvPr/>
              </p:nvSpPr>
              <p:spPr bwMode="auto">
                <a:xfrm>
                  <a:off x="3932" y="3213"/>
                  <a:ext cx="11" cy="9"/>
                </a:xfrm>
                <a:custGeom>
                  <a:avLst/>
                  <a:gdLst>
                    <a:gd name="T0" fmla="*/ 9 w 17"/>
                    <a:gd name="T1" fmla="*/ 13 h 14"/>
                    <a:gd name="T2" fmla="*/ 15 w 17"/>
                    <a:gd name="T3" fmla="*/ 14 h 14"/>
                    <a:gd name="T4" fmla="*/ 17 w 17"/>
                    <a:gd name="T5" fmla="*/ 8 h 14"/>
                    <a:gd name="T6" fmla="*/ 9 w 17"/>
                    <a:gd name="T7" fmla="*/ 0 h 14"/>
                    <a:gd name="T8" fmla="*/ 0 w 17"/>
                    <a:gd name="T9" fmla="*/ 8 h 14"/>
                    <a:gd name="T10" fmla="*/ 3 w 17"/>
                    <a:gd name="T11" fmla="*/ 14 h 14"/>
                    <a:gd name="T12" fmla="*/ 9 w 17"/>
                    <a:gd name="T13" fmla="*/ 13 h 14"/>
                  </a:gdLst>
                  <a:ahLst/>
                  <a:cxnLst>
                    <a:cxn ang="0">
                      <a:pos x="T0" y="T1"/>
                    </a:cxn>
                    <a:cxn ang="0">
                      <a:pos x="T2" y="T3"/>
                    </a:cxn>
                    <a:cxn ang="0">
                      <a:pos x="T4" y="T5"/>
                    </a:cxn>
                    <a:cxn ang="0">
                      <a:pos x="T6" y="T7"/>
                    </a:cxn>
                    <a:cxn ang="0">
                      <a:pos x="T8" y="T9"/>
                    </a:cxn>
                    <a:cxn ang="0">
                      <a:pos x="T10" y="T11"/>
                    </a:cxn>
                    <a:cxn ang="0">
                      <a:pos x="T12" y="T13"/>
                    </a:cxn>
                  </a:cxnLst>
                  <a:rect l="0" t="0" r="r" b="b"/>
                  <a:pathLst>
                    <a:path w="17" h="14">
                      <a:moveTo>
                        <a:pt x="9" y="13"/>
                      </a:moveTo>
                      <a:cubicBezTo>
                        <a:pt x="11" y="13"/>
                        <a:pt x="13" y="13"/>
                        <a:pt x="15" y="14"/>
                      </a:cubicBezTo>
                      <a:cubicBezTo>
                        <a:pt x="17" y="12"/>
                        <a:pt x="17" y="11"/>
                        <a:pt x="17" y="8"/>
                      </a:cubicBezTo>
                      <a:cubicBezTo>
                        <a:pt x="17" y="4"/>
                        <a:pt x="14" y="0"/>
                        <a:pt x="9" y="0"/>
                      </a:cubicBezTo>
                      <a:cubicBezTo>
                        <a:pt x="4" y="0"/>
                        <a:pt x="0" y="4"/>
                        <a:pt x="0" y="8"/>
                      </a:cubicBezTo>
                      <a:cubicBezTo>
                        <a:pt x="0" y="10"/>
                        <a:pt x="1" y="12"/>
                        <a:pt x="3" y="14"/>
                      </a:cubicBezTo>
                      <a:cubicBezTo>
                        <a:pt x="5" y="13"/>
                        <a:pt x="7" y="13"/>
                        <a:pt x="9" y="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5" name="Freeform 145"/>
                <p:cNvSpPr>
                  <a:spLocks/>
                </p:cNvSpPr>
                <p:nvPr/>
              </p:nvSpPr>
              <p:spPr bwMode="auto">
                <a:xfrm>
                  <a:off x="3875" y="3175"/>
                  <a:ext cx="81" cy="33"/>
                </a:xfrm>
                <a:custGeom>
                  <a:avLst/>
                  <a:gdLst>
                    <a:gd name="T0" fmla="*/ 129 w 129"/>
                    <a:gd name="T1" fmla="*/ 19 h 52"/>
                    <a:gd name="T2" fmla="*/ 129 w 129"/>
                    <a:gd name="T3" fmla="*/ 50 h 52"/>
                    <a:gd name="T4" fmla="*/ 0 w 129"/>
                    <a:gd name="T5" fmla="*/ 0 h 52"/>
                    <a:gd name="T6" fmla="*/ 120 w 129"/>
                    <a:gd name="T7" fmla="*/ 1 h 52"/>
                  </a:gdLst>
                  <a:ahLst/>
                  <a:cxnLst>
                    <a:cxn ang="0">
                      <a:pos x="T0" y="T1"/>
                    </a:cxn>
                    <a:cxn ang="0">
                      <a:pos x="T2" y="T3"/>
                    </a:cxn>
                    <a:cxn ang="0">
                      <a:pos x="T4" y="T5"/>
                    </a:cxn>
                    <a:cxn ang="0">
                      <a:pos x="T6" y="T7"/>
                    </a:cxn>
                  </a:cxnLst>
                  <a:rect l="0" t="0" r="r" b="b"/>
                  <a:pathLst>
                    <a:path w="129" h="52">
                      <a:moveTo>
                        <a:pt x="129" y="19"/>
                      </a:moveTo>
                      <a:cubicBezTo>
                        <a:pt x="129" y="50"/>
                        <a:pt x="129" y="50"/>
                        <a:pt x="129" y="50"/>
                      </a:cubicBezTo>
                      <a:cubicBezTo>
                        <a:pt x="129" y="50"/>
                        <a:pt x="6" y="52"/>
                        <a:pt x="0" y="0"/>
                      </a:cubicBezTo>
                      <a:cubicBezTo>
                        <a:pt x="89" y="9"/>
                        <a:pt x="120" y="1"/>
                        <a:pt x="120" y="1"/>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6" name="Freeform 146"/>
                <p:cNvSpPr>
                  <a:spLocks/>
                </p:cNvSpPr>
                <p:nvPr/>
              </p:nvSpPr>
              <p:spPr bwMode="auto">
                <a:xfrm>
                  <a:off x="3907" y="3243"/>
                  <a:ext cx="28" cy="8"/>
                </a:xfrm>
                <a:custGeom>
                  <a:avLst/>
                  <a:gdLst>
                    <a:gd name="T0" fmla="*/ 0 w 44"/>
                    <a:gd name="T1" fmla="*/ 0 h 13"/>
                    <a:gd name="T2" fmla="*/ 22 w 44"/>
                    <a:gd name="T3" fmla="*/ 13 h 13"/>
                    <a:gd name="T4" fmla="*/ 44 w 44"/>
                    <a:gd name="T5" fmla="*/ 0 h 13"/>
                    <a:gd name="T6" fmla="*/ 0 w 44"/>
                    <a:gd name="T7" fmla="*/ 0 h 13"/>
                  </a:gdLst>
                  <a:ahLst/>
                  <a:cxnLst>
                    <a:cxn ang="0">
                      <a:pos x="T0" y="T1"/>
                    </a:cxn>
                    <a:cxn ang="0">
                      <a:pos x="T2" y="T3"/>
                    </a:cxn>
                    <a:cxn ang="0">
                      <a:pos x="T4" y="T5"/>
                    </a:cxn>
                    <a:cxn ang="0">
                      <a:pos x="T6" y="T7"/>
                    </a:cxn>
                  </a:cxnLst>
                  <a:rect l="0" t="0" r="r" b="b"/>
                  <a:pathLst>
                    <a:path w="44" h="13">
                      <a:moveTo>
                        <a:pt x="0" y="0"/>
                      </a:moveTo>
                      <a:cubicBezTo>
                        <a:pt x="4" y="8"/>
                        <a:pt x="12" y="13"/>
                        <a:pt x="22" y="13"/>
                      </a:cubicBezTo>
                      <a:cubicBezTo>
                        <a:pt x="32" y="13"/>
                        <a:pt x="40" y="8"/>
                        <a:pt x="44" y="0"/>
                      </a:cubicBezTo>
                      <a:lnTo>
                        <a:pt x="0" y="0"/>
                      </a:lnTo>
                      <a:close/>
                    </a:path>
                  </a:pathLst>
                </a:custGeom>
                <a:solidFill>
                  <a:srgbClr val="EA40A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7" name="Freeform 147"/>
                <p:cNvSpPr>
                  <a:spLocks/>
                </p:cNvSpPr>
                <p:nvPr/>
              </p:nvSpPr>
              <p:spPr bwMode="auto">
                <a:xfrm>
                  <a:off x="3858" y="3176"/>
                  <a:ext cx="23" cy="58"/>
                </a:xfrm>
                <a:custGeom>
                  <a:avLst/>
                  <a:gdLst>
                    <a:gd name="T0" fmla="*/ 0 w 36"/>
                    <a:gd name="T1" fmla="*/ 0 h 92"/>
                    <a:gd name="T2" fmla="*/ 0 w 36"/>
                    <a:gd name="T3" fmla="*/ 92 h 92"/>
                    <a:gd name="T4" fmla="*/ 7 w 36"/>
                    <a:gd name="T5" fmla="*/ 88 h 92"/>
                    <a:gd name="T6" fmla="*/ 36 w 36"/>
                    <a:gd name="T7" fmla="*/ 0 h 92"/>
                    <a:gd name="T8" fmla="*/ 0 w 36"/>
                    <a:gd name="T9" fmla="*/ 0 h 92"/>
                  </a:gdLst>
                  <a:ahLst/>
                  <a:cxnLst>
                    <a:cxn ang="0">
                      <a:pos x="T0" y="T1"/>
                    </a:cxn>
                    <a:cxn ang="0">
                      <a:pos x="T2" y="T3"/>
                    </a:cxn>
                    <a:cxn ang="0">
                      <a:pos x="T4" y="T5"/>
                    </a:cxn>
                    <a:cxn ang="0">
                      <a:pos x="T6" y="T7"/>
                    </a:cxn>
                    <a:cxn ang="0">
                      <a:pos x="T8" y="T9"/>
                    </a:cxn>
                  </a:cxnLst>
                  <a:rect l="0" t="0" r="r" b="b"/>
                  <a:pathLst>
                    <a:path w="36" h="92">
                      <a:moveTo>
                        <a:pt x="0" y="0"/>
                      </a:moveTo>
                      <a:cubicBezTo>
                        <a:pt x="0" y="92"/>
                        <a:pt x="0" y="92"/>
                        <a:pt x="0" y="92"/>
                      </a:cubicBezTo>
                      <a:cubicBezTo>
                        <a:pt x="7" y="88"/>
                        <a:pt x="7" y="88"/>
                        <a:pt x="7" y="88"/>
                      </a:cubicBezTo>
                      <a:cubicBezTo>
                        <a:pt x="7" y="88"/>
                        <a:pt x="36" y="27"/>
                        <a:pt x="36" y="0"/>
                      </a:cubicBezTo>
                      <a:cubicBezTo>
                        <a:pt x="0" y="0"/>
                        <a:pt x="0" y="0"/>
                        <a:pt x="0" y="0"/>
                      </a:cubicBezTo>
                    </a:path>
                  </a:pathLst>
                </a:custGeom>
                <a:solidFill>
                  <a:srgbClr val="3214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8" name="Freeform 148"/>
                <p:cNvSpPr>
                  <a:spLocks/>
                </p:cNvSpPr>
                <p:nvPr/>
              </p:nvSpPr>
              <p:spPr bwMode="auto">
                <a:xfrm>
                  <a:off x="4157" y="3503"/>
                  <a:ext cx="124" cy="246"/>
                </a:xfrm>
                <a:custGeom>
                  <a:avLst/>
                  <a:gdLst>
                    <a:gd name="T0" fmla="*/ 111 w 195"/>
                    <a:gd name="T1" fmla="*/ 350 h 390"/>
                    <a:gd name="T2" fmla="*/ 7 w 195"/>
                    <a:gd name="T3" fmla="*/ 281 h 390"/>
                    <a:gd name="T4" fmla="*/ 7 w 195"/>
                    <a:gd name="T5" fmla="*/ 23 h 390"/>
                    <a:gd name="T6" fmla="*/ 12 w 195"/>
                    <a:gd name="T7" fmla="*/ 0 h 390"/>
                    <a:gd name="T8" fmla="*/ 0 w 195"/>
                    <a:gd name="T9" fmla="*/ 44 h 390"/>
                    <a:gd name="T10" fmla="*/ 0 w 195"/>
                    <a:gd name="T11" fmla="*/ 301 h 390"/>
                    <a:gd name="T12" fmla="*/ 104 w 195"/>
                    <a:gd name="T13" fmla="*/ 371 h 390"/>
                    <a:gd name="T14" fmla="*/ 182 w 195"/>
                    <a:gd name="T15" fmla="*/ 390 h 390"/>
                    <a:gd name="T16" fmla="*/ 195 w 195"/>
                    <a:gd name="T17" fmla="*/ 378 h 390"/>
                    <a:gd name="T18" fmla="*/ 111 w 195"/>
                    <a:gd name="T19" fmla="*/ 35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390">
                      <a:moveTo>
                        <a:pt x="111" y="350"/>
                      </a:moveTo>
                      <a:cubicBezTo>
                        <a:pt x="44" y="335"/>
                        <a:pt x="17" y="306"/>
                        <a:pt x="7" y="281"/>
                      </a:cubicBezTo>
                      <a:cubicBezTo>
                        <a:pt x="7" y="23"/>
                        <a:pt x="7" y="23"/>
                        <a:pt x="7" y="23"/>
                      </a:cubicBezTo>
                      <a:cubicBezTo>
                        <a:pt x="8" y="15"/>
                        <a:pt x="10" y="7"/>
                        <a:pt x="12" y="0"/>
                      </a:cubicBezTo>
                      <a:cubicBezTo>
                        <a:pt x="7" y="13"/>
                        <a:pt x="3" y="27"/>
                        <a:pt x="0" y="44"/>
                      </a:cubicBezTo>
                      <a:cubicBezTo>
                        <a:pt x="0" y="301"/>
                        <a:pt x="0" y="301"/>
                        <a:pt x="0" y="301"/>
                      </a:cubicBezTo>
                      <a:cubicBezTo>
                        <a:pt x="10" y="326"/>
                        <a:pt x="38" y="355"/>
                        <a:pt x="104" y="371"/>
                      </a:cubicBezTo>
                      <a:cubicBezTo>
                        <a:pt x="142" y="375"/>
                        <a:pt x="170" y="382"/>
                        <a:pt x="182" y="390"/>
                      </a:cubicBezTo>
                      <a:cubicBezTo>
                        <a:pt x="190" y="387"/>
                        <a:pt x="195" y="382"/>
                        <a:pt x="195" y="378"/>
                      </a:cubicBezTo>
                      <a:cubicBezTo>
                        <a:pt x="195" y="367"/>
                        <a:pt x="162" y="357"/>
                        <a:pt x="111" y="350"/>
                      </a:cubicBez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39" name="Freeform 149"/>
                <p:cNvSpPr>
                  <a:spLocks noEditPoints="1"/>
                </p:cNvSpPr>
                <p:nvPr/>
              </p:nvSpPr>
              <p:spPr bwMode="auto">
                <a:xfrm>
                  <a:off x="4323" y="3367"/>
                  <a:ext cx="70" cy="59"/>
                </a:xfrm>
                <a:custGeom>
                  <a:avLst/>
                  <a:gdLst>
                    <a:gd name="T0" fmla="*/ 9 w 111"/>
                    <a:gd name="T1" fmla="*/ 36 h 95"/>
                    <a:gd name="T2" fmla="*/ 18 w 111"/>
                    <a:gd name="T3" fmla="*/ 27 h 95"/>
                    <a:gd name="T4" fmla="*/ 32 w 111"/>
                    <a:gd name="T5" fmla="*/ 27 h 95"/>
                    <a:gd name="T6" fmla="*/ 32 w 111"/>
                    <a:gd name="T7" fmla="*/ 62 h 95"/>
                    <a:gd name="T8" fmla="*/ 18 w 111"/>
                    <a:gd name="T9" fmla="*/ 62 h 95"/>
                    <a:gd name="T10" fmla="*/ 9 w 111"/>
                    <a:gd name="T11" fmla="*/ 53 h 95"/>
                    <a:gd name="T12" fmla="*/ 9 w 111"/>
                    <a:gd name="T13" fmla="*/ 36 h 95"/>
                    <a:gd name="T14" fmla="*/ 18 w 111"/>
                    <a:gd name="T15" fmla="*/ 18 h 95"/>
                    <a:gd name="T16" fmla="*/ 0 w 111"/>
                    <a:gd name="T17" fmla="*/ 36 h 95"/>
                    <a:gd name="T18" fmla="*/ 0 w 111"/>
                    <a:gd name="T19" fmla="*/ 53 h 95"/>
                    <a:gd name="T20" fmla="*/ 18 w 111"/>
                    <a:gd name="T21" fmla="*/ 71 h 95"/>
                    <a:gd name="T22" fmla="*/ 32 w 111"/>
                    <a:gd name="T23" fmla="*/ 71 h 95"/>
                    <a:gd name="T24" fmla="*/ 32 w 111"/>
                    <a:gd name="T25" fmla="*/ 87 h 95"/>
                    <a:gd name="T26" fmla="*/ 35 w 111"/>
                    <a:gd name="T27" fmla="*/ 91 h 95"/>
                    <a:gd name="T28" fmla="*/ 38 w 111"/>
                    <a:gd name="T29" fmla="*/ 91 h 95"/>
                    <a:gd name="T30" fmla="*/ 38 w 111"/>
                    <a:gd name="T31" fmla="*/ 95 h 95"/>
                    <a:gd name="T32" fmla="*/ 104 w 111"/>
                    <a:gd name="T33" fmla="*/ 95 h 95"/>
                    <a:gd name="T34" fmla="*/ 104 w 111"/>
                    <a:gd name="T35" fmla="*/ 91 h 95"/>
                    <a:gd name="T36" fmla="*/ 108 w 111"/>
                    <a:gd name="T37" fmla="*/ 91 h 95"/>
                    <a:gd name="T38" fmla="*/ 111 w 111"/>
                    <a:gd name="T39" fmla="*/ 87 h 95"/>
                    <a:gd name="T40" fmla="*/ 111 w 111"/>
                    <a:gd name="T41" fmla="*/ 3 h 95"/>
                    <a:gd name="T42" fmla="*/ 108 w 111"/>
                    <a:gd name="T43" fmla="*/ 0 h 95"/>
                    <a:gd name="T44" fmla="*/ 35 w 111"/>
                    <a:gd name="T45" fmla="*/ 0 h 95"/>
                    <a:gd name="T46" fmla="*/ 32 w 111"/>
                    <a:gd name="T47" fmla="*/ 3 h 95"/>
                    <a:gd name="T48" fmla="*/ 32 w 111"/>
                    <a:gd name="T49" fmla="*/ 18 h 95"/>
                    <a:gd name="T50" fmla="*/ 18 w 111"/>
                    <a:gd name="T51"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95">
                      <a:moveTo>
                        <a:pt x="9" y="36"/>
                      </a:moveTo>
                      <a:cubicBezTo>
                        <a:pt x="9" y="31"/>
                        <a:pt x="13" y="27"/>
                        <a:pt x="18" y="27"/>
                      </a:cubicBezTo>
                      <a:cubicBezTo>
                        <a:pt x="32" y="27"/>
                        <a:pt x="32" y="27"/>
                        <a:pt x="32" y="27"/>
                      </a:cubicBezTo>
                      <a:cubicBezTo>
                        <a:pt x="32" y="62"/>
                        <a:pt x="32" y="62"/>
                        <a:pt x="32" y="62"/>
                      </a:cubicBezTo>
                      <a:cubicBezTo>
                        <a:pt x="18" y="62"/>
                        <a:pt x="18" y="62"/>
                        <a:pt x="18" y="62"/>
                      </a:cubicBezTo>
                      <a:cubicBezTo>
                        <a:pt x="13" y="62"/>
                        <a:pt x="9" y="58"/>
                        <a:pt x="9" y="53"/>
                      </a:cubicBezTo>
                      <a:lnTo>
                        <a:pt x="9" y="36"/>
                      </a:lnTo>
                      <a:close/>
                      <a:moveTo>
                        <a:pt x="18" y="18"/>
                      </a:moveTo>
                      <a:cubicBezTo>
                        <a:pt x="8" y="18"/>
                        <a:pt x="0" y="26"/>
                        <a:pt x="0" y="36"/>
                      </a:cubicBezTo>
                      <a:cubicBezTo>
                        <a:pt x="0" y="53"/>
                        <a:pt x="0" y="53"/>
                        <a:pt x="0" y="53"/>
                      </a:cubicBezTo>
                      <a:cubicBezTo>
                        <a:pt x="0" y="63"/>
                        <a:pt x="8" y="71"/>
                        <a:pt x="18" y="71"/>
                      </a:cubicBezTo>
                      <a:cubicBezTo>
                        <a:pt x="32" y="71"/>
                        <a:pt x="32" y="71"/>
                        <a:pt x="32" y="71"/>
                      </a:cubicBezTo>
                      <a:cubicBezTo>
                        <a:pt x="32" y="87"/>
                        <a:pt x="32" y="87"/>
                        <a:pt x="32" y="87"/>
                      </a:cubicBezTo>
                      <a:cubicBezTo>
                        <a:pt x="32" y="89"/>
                        <a:pt x="33" y="91"/>
                        <a:pt x="35" y="91"/>
                      </a:cubicBezTo>
                      <a:cubicBezTo>
                        <a:pt x="38" y="91"/>
                        <a:pt x="38" y="91"/>
                        <a:pt x="38" y="91"/>
                      </a:cubicBezTo>
                      <a:cubicBezTo>
                        <a:pt x="38" y="95"/>
                        <a:pt x="38" y="95"/>
                        <a:pt x="38" y="95"/>
                      </a:cubicBezTo>
                      <a:cubicBezTo>
                        <a:pt x="104" y="95"/>
                        <a:pt x="104" y="95"/>
                        <a:pt x="104" y="95"/>
                      </a:cubicBezTo>
                      <a:cubicBezTo>
                        <a:pt x="104" y="91"/>
                        <a:pt x="104" y="91"/>
                        <a:pt x="104" y="91"/>
                      </a:cubicBezTo>
                      <a:cubicBezTo>
                        <a:pt x="108" y="91"/>
                        <a:pt x="108" y="91"/>
                        <a:pt x="108" y="91"/>
                      </a:cubicBezTo>
                      <a:cubicBezTo>
                        <a:pt x="110" y="91"/>
                        <a:pt x="111" y="89"/>
                        <a:pt x="111" y="87"/>
                      </a:cubicBezTo>
                      <a:cubicBezTo>
                        <a:pt x="111" y="3"/>
                        <a:pt x="111" y="3"/>
                        <a:pt x="111" y="3"/>
                      </a:cubicBezTo>
                      <a:cubicBezTo>
                        <a:pt x="111" y="1"/>
                        <a:pt x="110" y="0"/>
                        <a:pt x="108" y="0"/>
                      </a:cubicBezTo>
                      <a:cubicBezTo>
                        <a:pt x="35" y="0"/>
                        <a:pt x="35" y="0"/>
                        <a:pt x="35" y="0"/>
                      </a:cubicBezTo>
                      <a:cubicBezTo>
                        <a:pt x="33" y="0"/>
                        <a:pt x="32" y="1"/>
                        <a:pt x="32" y="3"/>
                      </a:cubicBezTo>
                      <a:cubicBezTo>
                        <a:pt x="32" y="18"/>
                        <a:pt x="32" y="18"/>
                        <a:pt x="32" y="18"/>
                      </a:cubicBezTo>
                      <a:cubicBezTo>
                        <a:pt x="18" y="18"/>
                        <a:pt x="18" y="18"/>
                        <a:pt x="18" y="18"/>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0" name="Freeform 150"/>
                <p:cNvSpPr>
                  <a:spLocks/>
                </p:cNvSpPr>
                <p:nvPr/>
              </p:nvSpPr>
              <p:spPr bwMode="auto">
                <a:xfrm>
                  <a:off x="4381" y="3367"/>
                  <a:ext cx="12" cy="59"/>
                </a:xfrm>
                <a:custGeom>
                  <a:avLst/>
                  <a:gdLst>
                    <a:gd name="T0" fmla="*/ 16 w 19"/>
                    <a:gd name="T1" fmla="*/ 0 h 95"/>
                    <a:gd name="T2" fmla="*/ 4 w 19"/>
                    <a:gd name="T3" fmla="*/ 0 h 95"/>
                    <a:gd name="T4" fmla="*/ 7 w 19"/>
                    <a:gd name="T5" fmla="*/ 3 h 95"/>
                    <a:gd name="T6" fmla="*/ 7 w 19"/>
                    <a:gd name="T7" fmla="*/ 87 h 95"/>
                    <a:gd name="T8" fmla="*/ 4 w 19"/>
                    <a:gd name="T9" fmla="*/ 91 h 95"/>
                    <a:gd name="T10" fmla="*/ 0 w 19"/>
                    <a:gd name="T11" fmla="*/ 91 h 95"/>
                    <a:gd name="T12" fmla="*/ 0 w 19"/>
                    <a:gd name="T13" fmla="*/ 95 h 95"/>
                    <a:gd name="T14" fmla="*/ 12 w 19"/>
                    <a:gd name="T15" fmla="*/ 95 h 95"/>
                    <a:gd name="T16" fmla="*/ 12 w 19"/>
                    <a:gd name="T17" fmla="*/ 91 h 95"/>
                    <a:gd name="T18" fmla="*/ 16 w 19"/>
                    <a:gd name="T19" fmla="*/ 91 h 95"/>
                    <a:gd name="T20" fmla="*/ 19 w 19"/>
                    <a:gd name="T21" fmla="*/ 87 h 95"/>
                    <a:gd name="T22" fmla="*/ 19 w 19"/>
                    <a:gd name="T23" fmla="*/ 3 h 95"/>
                    <a:gd name="T24" fmla="*/ 16 w 19"/>
                    <a:gd name="T25"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95">
                      <a:moveTo>
                        <a:pt x="16" y="0"/>
                      </a:moveTo>
                      <a:cubicBezTo>
                        <a:pt x="4" y="0"/>
                        <a:pt x="4" y="0"/>
                        <a:pt x="4" y="0"/>
                      </a:cubicBezTo>
                      <a:cubicBezTo>
                        <a:pt x="6" y="0"/>
                        <a:pt x="7" y="1"/>
                        <a:pt x="7" y="3"/>
                      </a:cubicBezTo>
                      <a:cubicBezTo>
                        <a:pt x="7" y="87"/>
                        <a:pt x="7" y="87"/>
                        <a:pt x="7" y="87"/>
                      </a:cubicBezTo>
                      <a:cubicBezTo>
                        <a:pt x="7" y="89"/>
                        <a:pt x="6" y="91"/>
                        <a:pt x="4" y="91"/>
                      </a:cubicBezTo>
                      <a:cubicBezTo>
                        <a:pt x="0" y="91"/>
                        <a:pt x="0" y="91"/>
                        <a:pt x="0" y="91"/>
                      </a:cubicBezTo>
                      <a:cubicBezTo>
                        <a:pt x="0" y="95"/>
                        <a:pt x="0" y="95"/>
                        <a:pt x="0" y="95"/>
                      </a:cubicBezTo>
                      <a:cubicBezTo>
                        <a:pt x="12" y="95"/>
                        <a:pt x="12" y="95"/>
                        <a:pt x="12" y="95"/>
                      </a:cubicBezTo>
                      <a:cubicBezTo>
                        <a:pt x="12" y="91"/>
                        <a:pt x="12" y="91"/>
                        <a:pt x="12" y="91"/>
                      </a:cubicBezTo>
                      <a:cubicBezTo>
                        <a:pt x="16" y="91"/>
                        <a:pt x="16" y="91"/>
                        <a:pt x="16" y="91"/>
                      </a:cubicBezTo>
                      <a:cubicBezTo>
                        <a:pt x="18" y="91"/>
                        <a:pt x="19" y="89"/>
                        <a:pt x="19" y="87"/>
                      </a:cubicBezTo>
                      <a:cubicBezTo>
                        <a:pt x="19" y="3"/>
                        <a:pt x="19" y="3"/>
                        <a:pt x="19" y="3"/>
                      </a:cubicBezTo>
                      <a:cubicBezTo>
                        <a:pt x="19" y="1"/>
                        <a:pt x="18" y="0"/>
                        <a:pt x="1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1" name="Freeform 151"/>
                <p:cNvSpPr>
                  <a:spLocks/>
                </p:cNvSpPr>
                <p:nvPr/>
              </p:nvSpPr>
              <p:spPr bwMode="auto">
                <a:xfrm>
                  <a:off x="4273" y="3370"/>
                  <a:ext cx="43" cy="46"/>
                </a:xfrm>
                <a:custGeom>
                  <a:avLst/>
                  <a:gdLst>
                    <a:gd name="T0" fmla="*/ 19 w 68"/>
                    <a:gd name="T1" fmla="*/ 10 h 72"/>
                    <a:gd name="T2" fmla="*/ 34 w 68"/>
                    <a:gd name="T3" fmla="*/ 9 h 72"/>
                    <a:gd name="T4" fmla="*/ 63 w 68"/>
                    <a:gd name="T5" fmla="*/ 57 h 72"/>
                    <a:gd name="T6" fmla="*/ 55 w 68"/>
                    <a:gd name="T7" fmla="*/ 72 h 72"/>
                    <a:gd name="T8" fmla="*/ 15 w 68"/>
                    <a:gd name="T9" fmla="*/ 72 h 72"/>
                    <a:gd name="T10" fmla="*/ 3 w 68"/>
                    <a:gd name="T11" fmla="*/ 55 h 72"/>
                    <a:gd name="T12" fmla="*/ 19 w 68"/>
                    <a:gd name="T13" fmla="*/ 10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19" y="10"/>
                      </a:moveTo>
                      <a:cubicBezTo>
                        <a:pt x="22" y="1"/>
                        <a:pt x="29" y="0"/>
                        <a:pt x="34" y="9"/>
                      </a:cubicBezTo>
                      <a:cubicBezTo>
                        <a:pt x="63" y="57"/>
                        <a:pt x="63" y="57"/>
                        <a:pt x="63" y="57"/>
                      </a:cubicBezTo>
                      <a:cubicBezTo>
                        <a:pt x="68" y="65"/>
                        <a:pt x="64" y="72"/>
                        <a:pt x="55" y="72"/>
                      </a:cubicBezTo>
                      <a:cubicBezTo>
                        <a:pt x="15" y="72"/>
                        <a:pt x="15" y="72"/>
                        <a:pt x="15" y="72"/>
                      </a:cubicBezTo>
                      <a:cubicBezTo>
                        <a:pt x="5" y="72"/>
                        <a:pt x="0" y="64"/>
                        <a:pt x="3" y="55"/>
                      </a:cubicBezTo>
                      <a:lnTo>
                        <a:pt x="19" y="10"/>
                      </a:lnTo>
                      <a:close/>
                    </a:path>
                  </a:pathLst>
                </a:custGeom>
                <a:solidFill>
                  <a:srgbClr val="7C7C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2" name="Freeform 152"/>
                <p:cNvSpPr>
                  <a:spLocks/>
                </p:cNvSpPr>
                <p:nvPr/>
              </p:nvSpPr>
              <p:spPr bwMode="auto">
                <a:xfrm>
                  <a:off x="4102" y="3305"/>
                  <a:ext cx="207" cy="121"/>
                </a:xfrm>
                <a:custGeom>
                  <a:avLst/>
                  <a:gdLst>
                    <a:gd name="T0" fmla="*/ 292 w 327"/>
                    <a:gd name="T1" fmla="*/ 190 h 193"/>
                    <a:gd name="T2" fmla="*/ 289 w 327"/>
                    <a:gd name="T3" fmla="*/ 193 h 193"/>
                    <a:gd name="T4" fmla="*/ 2 w 327"/>
                    <a:gd name="T5" fmla="*/ 193 h 193"/>
                    <a:gd name="T6" fmla="*/ 0 w 327"/>
                    <a:gd name="T7" fmla="*/ 190 h 193"/>
                    <a:gd name="T8" fmla="*/ 35 w 327"/>
                    <a:gd name="T9" fmla="*/ 3 h 193"/>
                    <a:gd name="T10" fmla="*/ 38 w 327"/>
                    <a:gd name="T11" fmla="*/ 0 h 193"/>
                    <a:gd name="T12" fmla="*/ 325 w 327"/>
                    <a:gd name="T13" fmla="*/ 0 h 193"/>
                    <a:gd name="T14" fmla="*/ 327 w 327"/>
                    <a:gd name="T15" fmla="*/ 3 h 193"/>
                    <a:gd name="T16" fmla="*/ 292 w 327"/>
                    <a:gd name="T1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7" h="193">
                      <a:moveTo>
                        <a:pt x="292" y="190"/>
                      </a:moveTo>
                      <a:cubicBezTo>
                        <a:pt x="292" y="192"/>
                        <a:pt x="291" y="193"/>
                        <a:pt x="289" y="193"/>
                      </a:cubicBezTo>
                      <a:cubicBezTo>
                        <a:pt x="2" y="193"/>
                        <a:pt x="2" y="193"/>
                        <a:pt x="2" y="193"/>
                      </a:cubicBezTo>
                      <a:cubicBezTo>
                        <a:pt x="1" y="193"/>
                        <a:pt x="0" y="192"/>
                        <a:pt x="0" y="190"/>
                      </a:cubicBezTo>
                      <a:cubicBezTo>
                        <a:pt x="35" y="3"/>
                        <a:pt x="35" y="3"/>
                        <a:pt x="35" y="3"/>
                      </a:cubicBezTo>
                      <a:cubicBezTo>
                        <a:pt x="35" y="1"/>
                        <a:pt x="37" y="0"/>
                        <a:pt x="38" y="0"/>
                      </a:cubicBezTo>
                      <a:cubicBezTo>
                        <a:pt x="325" y="0"/>
                        <a:pt x="325" y="0"/>
                        <a:pt x="325" y="0"/>
                      </a:cubicBezTo>
                      <a:cubicBezTo>
                        <a:pt x="326" y="0"/>
                        <a:pt x="327" y="1"/>
                        <a:pt x="327" y="3"/>
                      </a:cubicBezTo>
                      <a:lnTo>
                        <a:pt x="292"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3" name="Freeform 153"/>
                <p:cNvSpPr>
                  <a:spLocks/>
                </p:cNvSpPr>
                <p:nvPr/>
              </p:nvSpPr>
              <p:spPr bwMode="auto">
                <a:xfrm>
                  <a:off x="4153" y="3346"/>
                  <a:ext cx="24" cy="7"/>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4" name="Freeform 154"/>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5" name="Freeform 155"/>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6" name="Freeform 156"/>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7" name="Freeform 157"/>
                <p:cNvSpPr>
                  <a:spLocks/>
                </p:cNvSpPr>
                <p:nvPr/>
              </p:nvSpPr>
              <p:spPr bwMode="auto">
                <a:xfrm>
                  <a:off x="4215" y="3333"/>
                  <a:ext cx="24" cy="7"/>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8" name="Freeform 158"/>
                <p:cNvSpPr>
                  <a:spLocks/>
                </p:cNvSpPr>
                <p:nvPr/>
              </p:nvSpPr>
              <p:spPr bwMode="auto">
                <a:xfrm>
                  <a:off x="4121" y="3320"/>
                  <a:ext cx="171" cy="92"/>
                </a:xfrm>
                <a:custGeom>
                  <a:avLst/>
                  <a:gdLst>
                    <a:gd name="T0" fmla="*/ 244 w 270"/>
                    <a:gd name="T1" fmla="*/ 142 h 146"/>
                    <a:gd name="T2" fmla="*/ 240 w 270"/>
                    <a:gd name="T3" fmla="*/ 146 h 146"/>
                    <a:gd name="T4" fmla="*/ 3 w 270"/>
                    <a:gd name="T5" fmla="*/ 146 h 146"/>
                    <a:gd name="T6" fmla="*/ 0 w 270"/>
                    <a:gd name="T7" fmla="*/ 142 h 146"/>
                    <a:gd name="T8" fmla="*/ 26 w 270"/>
                    <a:gd name="T9" fmla="*/ 4 h 146"/>
                    <a:gd name="T10" fmla="*/ 30 w 270"/>
                    <a:gd name="T11" fmla="*/ 0 h 146"/>
                    <a:gd name="T12" fmla="*/ 266 w 270"/>
                    <a:gd name="T13" fmla="*/ 0 h 146"/>
                    <a:gd name="T14" fmla="*/ 269 w 270"/>
                    <a:gd name="T15" fmla="*/ 4 h 146"/>
                    <a:gd name="T16" fmla="*/ 244 w 270"/>
                    <a:gd name="T17" fmla="*/ 14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0" h="146">
                      <a:moveTo>
                        <a:pt x="244" y="142"/>
                      </a:moveTo>
                      <a:cubicBezTo>
                        <a:pt x="243" y="144"/>
                        <a:pt x="241" y="146"/>
                        <a:pt x="240" y="146"/>
                      </a:cubicBezTo>
                      <a:cubicBezTo>
                        <a:pt x="3" y="146"/>
                        <a:pt x="3" y="146"/>
                        <a:pt x="3" y="146"/>
                      </a:cubicBezTo>
                      <a:cubicBezTo>
                        <a:pt x="1" y="146"/>
                        <a:pt x="0" y="144"/>
                        <a:pt x="0" y="142"/>
                      </a:cubicBezTo>
                      <a:cubicBezTo>
                        <a:pt x="26" y="4"/>
                        <a:pt x="26" y="4"/>
                        <a:pt x="26" y="4"/>
                      </a:cubicBezTo>
                      <a:cubicBezTo>
                        <a:pt x="26" y="2"/>
                        <a:pt x="28" y="0"/>
                        <a:pt x="30" y="0"/>
                      </a:cubicBezTo>
                      <a:cubicBezTo>
                        <a:pt x="266" y="0"/>
                        <a:pt x="266" y="0"/>
                        <a:pt x="266" y="0"/>
                      </a:cubicBezTo>
                      <a:cubicBezTo>
                        <a:pt x="268" y="0"/>
                        <a:pt x="270" y="2"/>
                        <a:pt x="269" y="4"/>
                      </a:cubicBezTo>
                      <a:cubicBezTo>
                        <a:pt x="244" y="142"/>
                        <a:pt x="244" y="142"/>
                        <a:pt x="244" y="142"/>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49" name="Freeform 159"/>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0" name="Freeform 160"/>
                <p:cNvSpPr>
                  <a:spLocks/>
                </p:cNvSpPr>
                <p:nvPr/>
              </p:nvSpPr>
              <p:spPr bwMode="auto">
                <a:xfrm>
                  <a:off x="4188" y="3360"/>
                  <a:ext cx="17" cy="34"/>
                </a:xfrm>
                <a:custGeom>
                  <a:avLst/>
                  <a:gdLst>
                    <a:gd name="T0" fmla="*/ 0 w 17"/>
                    <a:gd name="T1" fmla="*/ 34 h 34"/>
                    <a:gd name="T2" fmla="*/ 13 w 17"/>
                    <a:gd name="T3" fmla="*/ 31 h 34"/>
                    <a:gd name="T4" fmla="*/ 17 w 17"/>
                    <a:gd name="T5" fmla="*/ 0 h 34"/>
                    <a:gd name="T6" fmla="*/ 5 w 17"/>
                    <a:gd name="T7" fmla="*/ 4 h 34"/>
                    <a:gd name="T8" fmla="*/ 0 w 17"/>
                    <a:gd name="T9" fmla="*/ 34 h 34"/>
                  </a:gdLst>
                  <a:ahLst/>
                  <a:cxnLst>
                    <a:cxn ang="0">
                      <a:pos x="T0" y="T1"/>
                    </a:cxn>
                    <a:cxn ang="0">
                      <a:pos x="T2" y="T3"/>
                    </a:cxn>
                    <a:cxn ang="0">
                      <a:pos x="T4" y="T5"/>
                    </a:cxn>
                    <a:cxn ang="0">
                      <a:pos x="T6" y="T7"/>
                    </a:cxn>
                    <a:cxn ang="0">
                      <a:pos x="T8" y="T9"/>
                    </a:cxn>
                  </a:cxnLst>
                  <a:rect l="0" t="0" r="r" b="b"/>
                  <a:pathLst>
                    <a:path w="17" h="34">
                      <a:moveTo>
                        <a:pt x="0" y="34"/>
                      </a:moveTo>
                      <a:lnTo>
                        <a:pt x="13" y="31"/>
                      </a:lnTo>
                      <a:lnTo>
                        <a:pt x="17" y="0"/>
                      </a:lnTo>
                      <a:lnTo>
                        <a:pt x="5" y="4"/>
                      </a:lnTo>
                      <a:lnTo>
                        <a:pt x="0" y="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1" name="Freeform 161"/>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close/>
                    </a:path>
                  </a:pathLst>
                </a:custGeom>
                <a:solidFill>
                  <a:srgbClr val="8A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2" name="Freeform 162"/>
                <p:cNvSpPr>
                  <a:spLocks/>
                </p:cNvSpPr>
                <p:nvPr/>
              </p:nvSpPr>
              <p:spPr bwMode="auto">
                <a:xfrm>
                  <a:off x="4181" y="3356"/>
                  <a:ext cx="24" cy="8"/>
                </a:xfrm>
                <a:custGeom>
                  <a:avLst/>
                  <a:gdLst>
                    <a:gd name="T0" fmla="*/ 24 w 24"/>
                    <a:gd name="T1" fmla="*/ 4 h 8"/>
                    <a:gd name="T2" fmla="*/ 12 w 24"/>
                    <a:gd name="T3" fmla="*/ 8 h 8"/>
                    <a:gd name="T4" fmla="*/ 0 w 24"/>
                    <a:gd name="T5" fmla="*/ 4 h 8"/>
                    <a:gd name="T6" fmla="*/ 13 w 24"/>
                    <a:gd name="T7" fmla="*/ 0 h 8"/>
                    <a:gd name="T8" fmla="*/ 24 w 24"/>
                    <a:gd name="T9" fmla="*/ 4 h 8"/>
                  </a:gdLst>
                  <a:ahLst/>
                  <a:cxnLst>
                    <a:cxn ang="0">
                      <a:pos x="T0" y="T1"/>
                    </a:cxn>
                    <a:cxn ang="0">
                      <a:pos x="T2" y="T3"/>
                    </a:cxn>
                    <a:cxn ang="0">
                      <a:pos x="T4" y="T5"/>
                    </a:cxn>
                    <a:cxn ang="0">
                      <a:pos x="T6" y="T7"/>
                    </a:cxn>
                    <a:cxn ang="0">
                      <a:pos x="T8" y="T9"/>
                    </a:cxn>
                  </a:cxnLst>
                  <a:rect l="0" t="0" r="r" b="b"/>
                  <a:pathLst>
                    <a:path w="24" h="8">
                      <a:moveTo>
                        <a:pt x="24" y="4"/>
                      </a:moveTo>
                      <a:lnTo>
                        <a:pt x="12" y="8"/>
                      </a:lnTo>
                      <a:lnTo>
                        <a:pt x="0" y="4"/>
                      </a:lnTo>
                      <a:lnTo>
                        <a:pt x="13" y="0"/>
                      </a:lnTo>
                      <a:lnTo>
                        <a:pt x="24"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3" name="Freeform 163"/>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4" name="Freeform 164"/>
                <p:cNvSpPr>
                  <a:spLocks/>
                </p:cNvSpPr>
                <p:nvPr/>
              </p:nvSpPr>
              <p:spPr bwMode="auto">
                <a:xfrm>
                  <a:off x="4219" y="3337"/>
                  <a:ext cx="20" cy="58"/>
                </a:xfrm>
                <a:custGeom>
                  <a:avLst/>
                  <a:gdLst>
                    <a:gd name="T0" fmla="*/ 0 w 20"/>
                    <a:gd name="T1" fmla="*/ 58 h 58"/>
                    <a:gd name="T2" fmla="*/ 12 w 20"/>
                    <a:gd name="T3" fmla="*/ 54 h 58"/>
                    <a:gd name="T4" fmla="*/ 20 w 20"/>
                    <a:gd name="T5" fmla="*/ 0 h 58"/>
                    <a:gd name="T6" fmla="*/ 7 w 20"/>
                    <a:gd name="T7" fmla="*/ 3 h 58"/>
                    <a:gd name="T8" fmla="*/ 0 w 20"/>
                    <a:gd name="T9" fmla="*/ 58 h 58"/>
                  </a:gdLst>
                  <a:ahLst/>
                  <a:cxnLst>
                    <a:cxn ang="0">
                      <a:pos x="T0" y="T1"/>
                    </a:cxn>
                    <a:cxn ang="0">
                      <a:pos x="T2" y="T3"/>
                    </a:cxn>
                    <a:cxn ang="0">
                      <a:pos x="T4" y="T5"/>
                    </a:cxn>
                    <a:cxn ang="0">
                      <a:pos x="T6" y="T7"/>
                    </a:cxn>
                    <a:cxn ang="0">
                      <a:pos x="T8" y="T9"/>
                    </a:cxn>
                  </a:cxnLst>
                  <a:rect l="0" t="0" r="r" b="b"/>
                  <a:pathLst>
                    <a:path w="20" h="58">
                      <a:moveTo>
                        <a:pt x="0" y="58"/>
                      </a:moveTo>
                      <a:lnTo>
                        <a:pt x="12" y="54"/>
                      </a:lnTo>
                      <a:lnTo>
                        <a:pt x="20" y="0"/>
                      </a:lnTo>
                      <a:lnTo>
                        <a:pt x="7" y="3"/>
                      </a:lnTo>
                      <a:lnTo>
                        <a:pt x="0"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5" name="Freeform 165"/>
                <p:cNvSpPr>
                  <a:spLocks/>
                </p:cNvSpPr>
                <p:nvPr/>
              </p:nvSpPr>
              <p:spPr bwMode="auto">
                <a:xfrm>
                  <a:off x="4207" y="3337"/>
                  <a:ext cx="19" cy="58"/>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6" name="Freeform 166"/>
                <p:cNvSpPr>
                  <a:spLocks/>
                </p:cNvSpPr>
                <p:nvPr/>
              </p:nvSpPr>
              <p:spPr bwMode="auto">
                <a:xfrm>
                  <a:off x="4207" y="3337"/>
                  <a:ext cx="19" cy="58"/>
                </a:xfrm>
                <a:custGeom>
                  <a:avLst/>
                  <a:gdLst>
                    <a:gd name="T0" fmla="*/ 12 w 19"/>
                    <a:gd name="T1" fmla="*/ 58 h 58"/>
                    <a:gd name="T2" fmla="*/ 0 w 19"/>
                    <a:gd name="T3" fmla="*/ 54 h 58"/>
                    <a:gd name="T4" fmla="*/ 8 w 19"/>
                    <a:gd name="T5" fmla="*/ 0 h 58"/>
                    <a:gd name="T6" fmla="*/ 19 w 19"/>
                    <a:gd name="T7" fmla="*/ 3 h 58"/>
                    <a:gd name="T8" fmla="*/ 12 w 19"/>
                    <a:gd name="T9" fmla="*/ 58 h 58"/>
                  </a:gdLst>
                  <a:ahLst/>
                  <a:cxnLst>
                    <a:cxn ang="0">
                      <a:pos x="T0" y="T1"/>
                    </a:cxn>
                    <a:cxn ang="0">
                      <a:pos x="T2" y="T3"/>
                    </a:cxn>
                    <a:cxn ang="0">
                      <a:pos x="T4" y="T5"/>
                    </a:cxn>
                    <a:cxn ang="0">
                      <a:pos x="T6" y="T7"/>
                    </a:cxn>
                    <a:cxn ang="0">
                      <a:pos x="T8" y="T9"/>
                    </a:cxn>
                  </a:cxnLst>
                  <a:rect l="0" t="0" r="r" b="b"/>
                  <a:pathLst>
                    <a:path w="19" h="58">
                      <a:moveTo>
                        <a:pt x="12" y="58"/>
                      </a:moveTo>
                      <a:lnTo>
                        <a:pt x="0" y="54"/>
                      </a:lnTo>
                      <a:lnTo>
                        <a:pt x="8" y="0"/>
                      </a:lnTo>
                      <a:lnTo>
                        <a:pt x="19" y="3"/>
                      </a:lnTo>
                      <a:lnTo>
                        <a:pt x="12" y="5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7" name="Freeform 167"/>
                <p:cNvSpPr>
                  <a:spLocks/>
                </p:cNvSpPr>
                <p:nvPr/>
              </p:nvSpPr>
              <p:spPr bwMode="auto">
                <a:xfrm>
                  <a:off x="4215" y="3333"/>
                  <a:ext cx="24" cy="7"/>
                </a:xfrm>
                <a:custGeom>
                  <a:avLst/>
                  <a:gdLst>
                    <a:gd name="T0" fmla="*/ 24 w 24"/>
                    <a:gd name="T1" fmla="*/ 4 h 7"/>
                    <a:gd name="T2" fmla="*/ 11 w 24"/>
                    <a:gd name="T3" fmla="*/ 7 h 7"/>
                    <a:gd name="T4" fmla="*/ 0 w 24"/>
                    <a:gd name="T5" fmla="*/ 4 h 7"/>
                    <a:gd name="T6" fmla="*/ 13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3"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8" name="Freeform 168"/>
                <p:cNvSpPr>
                  <a:spLocks/>
                </p:cNvSpPr>
                <p:nvPr/>
              </p:nvSpPr>
              <p:spPr bwMode="auto">
                <a:xfrm>
                  <a:off x="4121" y="3321"/>
                  <a:ext cx="153" cy="91"/>
                </a:xfrm>
                <a:custGeom>
                  <a:avLst/>
                  <a:gdLst>
                    <a:gd name="T0" fmla="*/ 28 w 242"/>
                    <a:gd name="T1" fmla="*/ 0 h 145"/>
                    <a:gd name="T2" fmla="*/ 26 w 242"/>
                    <a:gd name="T3" fmla="*/ 3 h 145"/>
                    <a:gd name="T4" fmla="*/ 26 w 242"/>
                    <a:gd name="T5" fmla="*/ 3 h 145"/>
                    <a:gd name="T6" fmla="*/ 0 w 242"/>
                    <a:gd name="T7" fmla="*/ 141 h 145"/>
                    <a:gd name="T8" fmla="*/ 0 w 242"/>
                    <a:gd name="T9" fmla="*/ 142 h 145"/>
                    <a:gd name="T10" fmla="*/ 3 w 242"/>
                    <a:gd name="T11" fmla="*/ 145 h 145"/>
                    <a:gd name="T12" fmla="*/ 240 w 242"/>
                    <a:gd name="T13" fmla="*/ 145 h 145"/>
                    <a:gd name="T14" fmla="*/ 240 w 242"/>
                    <a:gd name="T15" fmla="*/ 145 h 145"/>
                    <a:gd name="T16" fmla="*/ 240 w 242"/>
                    <a:gd name="T17" fmla="*/ 145 h 145"/>
                    <a:gd name="T18" fmla="*/ 242 w 242"/>
                    <a:gd name="T19" fmla="*/ 144 h 145"/>
                    <a:gd name="T20" fmla="*/ 176 w 242"/>
                    <a:gd name="T21" fmla="*/ 99 h 145"/>
                    <a:gd name="T22" fmla="*/ 174 w 242"/>
                    <a:gd name="T23" fmla="*/ 112 h 145"/>
                    <a:gd name="T24" fmla="*/ 155 w 242"/>
                    <a:gd name="T25" fmla="*/ 118 h 145"/>
                    <a:gd name="T26" fmla="*/ 159 w 242"/>
                    <a:gd name="T27" fmla="*/ 88 h 145"/>
                    <a:gd name="T28" fmla="*/ 155 w 242"/>
                    <a:gd name="T29" fmla="*/ 118 h 145"/>
                    <a:gd name="T30" fmla="*/ 136 w 242"/>
                    <a:gd name="T31" fmla="*/ 112 h 145"/>
                    <a:gd name="T32" fmla="*/ 142 w 242"/>
                    <a:gd name="T33" fmla="*/ 76 h 145"/>
                    <a:gd name="T34" fmla="*/ 133 w 242"/>
                    <a:gd name="T35" fmla="*/ 71 h 145"/>
                    <a:gd name="T36" fmla="*/ 127 w 242"/>
                    <a:gd name="T37" fmla="*/ 112 h 145"/>
                    <a:gd name="T38" fmla="*/ 107 w 242"/>
                    <a:gd name="T39" fmla="*/ 117 h 145"/>
                    <a:gd name="T40" fmla="*/ 114 w 242"/>
                    <a:gd name="T41" fmla="*/ 69 h 145"/>
                    <a:gd name="T42" fmla="*/ 96 w 242"/>
                    <a:gd name="T43" fmla="*/ 63 h 145"/>
                    <a:gd name="T44" fmla="*/ 114 w 242"/>
                    <a:gd name="T45" fmla="*/ 58 h 145"/>
                    <a:gd name="T46" fmla="*/ 28 w 242"/>
                    <a:gd name="T4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2" h="145">
                      <a:moveTo>
                        <a:pt x="28" y="0"/>
                      </a:moveTo>
                      <a:cubicBezTo>
                        <a:pt x="27" y="1"/>
                        <a:pt x="26" y="2"/>
                        <a:pt x="26" y="3"/>
                      </a:cubicBezTo>
                      <a:cubicBezTo>
                        <a:pt x="26" y="3"/>
                        <a:pt x="26" y="3"/>
                        <a:pt x="26" y="3"/>
                      </a:cubicBezTo>
                      <a:cubicBezTo>
                        <a:pt x="0" y="141"/>
                        <a:pt x="0" y="141"/>
                        <a:pt x="0" y="141"/>
                      </a:cubicBezTo>
                      <a:cubicBezTo>
                        <a:pt x="0" y="142"/>
                        <a:pt x="0" y="142"/>
                        <a:pt x="0" y="142"/>
                      </a:cubicBezTo>
                      <a:cubicBezTo>
                        <a:pt x="0" y="143"/>
                        <a:pt x="1" y="145"/>
                        <a:pt x="3" y="145"/>
                      </a:cubicBezTo>
                      <a:cubicBezTo>
                        <a:pt x="240" y="145"/>
                        <a:pt x="240" y="145"/>
                        <a:pt x="240" y="145"/>
                      </a:cubicBezTo>
                      <a:cubicBezTo>
                        <a:pt x="240" y="145"/>
                        <a:pt x="240" y="145"/>
                        <a:pt x="240" y="145"/>
                      </a:cubicBezTo>
                      <a:cubicBezTo>
                        <a:pt x="240" y="145"/>
                        <a:pt x="240" y="145"/>
                        <a:pt x="240" y="145"/>
                      </a:cubicBezTo>
                      <a:cubicBezTo>
                        <a:pt x="241" y="145"/>
                        <a:pt x="242" y="144"/>
                        <a:pt x="242" y="144"/>
                      </a:cubicBezTo>
                      <a:cubicBezTo>
                        <a:pt x="176" y="99"/>
                        <a:pt x="176" y="99"/>
                        <a:pt x="176" y="99"/>
                      </a:cubicBezTo>
                      <a:cubicBezTo>
                        <a:pt x="174" y="112"/>
                        <a:pt x="174" y="112"/>
                        <a:pt x="174" y="112"/>
                      </a:cubicBezTo>
                      <a:cubicBezTo>
                        <a:pt x="155" y="118"/>
                        <a:pt x="155" y="118"/>
                        <a:pt x="155" y="118"/>
                      </a:cubicBezTo>
                      <a:cubicBezTo>
                        <a:pt x="159" y="88"/>
                        <a:pt x="159" y="88"/>
                        <a:pt x="159" y="88"/>
                      </a:cubicBezTo>
                      <a:cubicBezTo>
                        <a:pt x="155" y="118"/>
                        <a:pt x="155" y="118"/>
                        <a:pt x="155" y="118"/>
                      </a:cubicBezTo>
                      <a:cubicBezTo>
                        <a:pt x="136" y="112"/>
                        <a:pt x="136" y="112"/>
                        <a:pt x="136" y="112"/>
                      </a:cubicBezTo>
                      <a:cubicBezTo>
                        <a:pt x="142" y="76"/>
                        <a:pt x="142" y="76"/>
                        <a:pt x="142" y="76"/>
                      </a:cubicBezTo>
                      <a:cubicBezTo>
                        <a:pt x="133" y="71"/>
                        <a:pt x="133" y="71"/>
                        <a:pt x="133" y="71"/>
                      </a:cubicBezTo>
                      <a:cubicBezTo>
                        <a:pt x="127" y="112"/>
                        <a:pt x="127" y="112"/>
                        <a:pt x="127" y="112"/>
                      </a:cubicBezTo>
                      <a:cubicBezTo>
                        <a:pt x="107" y="117"/>
                        <a:pt x="107" y="117"/>
                        <a:pt x="107" y="117"/>
                      </a:cubicBezTo>
                      <a:cubicBezTo>
                        <a:pt x="114" y="69"/>
                        <a:pt x="114" y="69"/>
                        <a:pt x="114" y="69"/>
                      </a:cubicBezTo>
                      <a:cubicBezTo>
                        <a:pt x="96" y="63"/>
                        <a:pt x="96" y="63"/>
                        <a:pt x="96" y="63"/>
                      </a:cubicBezTo>
                      <a:cubicBezTo>
                        <a:pt x="114" y="58"/>
                        <a:pt x="114" y="58"/>
                        <a:pt x="114" y="58"/>
                      </a:cubicBezTo>
                      <a:cubicBezTo>
                        <a:pt x="28" y="0"/>
                        <a:pt x="28" y="0"/>
                        <a:pt x="28"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59" name="Freeform 169"/>
                <p:cNvSpPr>
                  <a:spLocks/>
                </p:cNvSpPr>
                <p:nvPr/>
              </p:nvSpPr>
              <p:spPr bwMode="auto">
                <a:xfrm>
                  <a:off x="4188" y="3362"/>
                  <a:ext cx="17" cy="32"/>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0" name="Freeform 170"/>
                <p:cNvSpPr>
                  <a:spLocks/>
                </p:cNvSpPr>
                <p:nvPr/>
              </p:nvSpPr>
              <p:spPr bwMode="auto">
                <a:xfrm>
                  <a:off x="4188" y="3362"/>
                  <a:ext cx="17" cy="32"/>
                </a:xfrm>
                <a:custGeom>
                  <a:avLst/>
                  <a:gdLst>
                    <a:gd name="T0" fmla="*/ 12 w 17"/>
                    <a:gd name="T1" fmla="*/ 0 h 32"/>
                    <a:gd name="T2" fmla="*/ 5 w 17"/>
                    <a:gd name="T3" fmla="*/ 2 h 32"/>
                    <a:gd name="T4" fmla="*/ 5 w 17"/>
                    <a:gd name="T5" fmla="*/ 2 h 32"/>
                    <a:gd name="T6" fmla="*/ 0 w 17"/>
                    <a:gd name="T7" fmla="*/ 32 h 32"/>
                    <a:gd name="T8" fmla="*/ 13 w 17"/>
                    <a:gd name="T9" fmla="*/ 29 h 32"/>
                    <a:gd name="T10" fmla="*/ 17 w 17"/>
                    <a:gd name="T11" fmla="*/ 3 h 32"/>
                    <a:gd name="T12" fmla="*/ 12 w 1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7" h="32">
                      <a:moveTo>
                        <a:pt x="12" y="0"/>
                      </a:moveTo>
                      <a:lnTo>
                        <a:pt x="5" y="2"/>
                      </a:lnTo>
                      <a:lnTo>
                        <a:pt x="5" y="2"/>
                      </a:lnTo>
                      <a:lnTo>
                        <a:pt x="0" y="32"/>
                      </a:lnTo>
                      <a:lnTo>
                        <a:pt x="13" y="29"/>
                      </a:lnTo>
                      <a:lnTo>
                        <a:pt x="17" y="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1" name="Freeform 171"/>
                <p:cNvSpPr>
                  <a:spLocks/>
                </p:cNvSpPr>
                <p:nvPr/>
              </p:nvSpPr>
              <p:spPr bwMode="auto">
                <a:xfrm>
                  <a:off x="4181" y="3357"/>
                  <a:ext cx="19" cy="7"/>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2" name="Freeform 172"/>
                <p:cNvSpPr>
                  <a:spLocks/>
                </p:cNvSpPr>
                <p:nvPr/>
              </p:nvSpPr>
              <p:spPr bwMode="auto">
                <a:xfrm>
                  <a:off x="4181" y="3357"/>
                  <a:ext cx="19" cy="7"/>
                </a:xfrm>
                <a:custGeom>
                  <a:avLst/>
                  <a:gdLst>
                    <a:gd name="T0" fmla="*/ 12 w 19"/>
                    <a:gd name="T1" fmla="*/ 0 h 7"/>
                    <a:gd name="T2" fmla="*/ 0 w 19"/>
                    <a:gd name="T3" fmla="*/ 3 h 7"/>
                    <a:gd name="T4" fmla="*/ 12 w 19"/>
                    <a:gd name="T5" fmla="*/ 7 h 7"/>
                    <a:gd name="T6" fmla="*/ 12 w 19"/>
                    <a:gd name="T7" fmla="*/ 7 h 7"/>
                    <a:gd name="T8" fmla="*/ 19 w 19"/>
                    <a:gd name="T9" fmla="*/ 5 h 7"/>
                    <a:gd name="T10" fmla="*/ 12 w 19"/>
                    <a:gd name="T11" fmla="*/ 0 h 7"/>
                  </a:gdLst>
                  <a:ahLst/>
                  <a:cxnLst>
                    <a:cxn ang="0">
                      <a:pos x="T0" y="T1"/>
                    </a:cxn>
                    <a:cxn ang="0">
                      <a:pos x="T2" y="T3"/>
                    </a:cxn>
                    <a:cxn ang="0">
                      <a:pos x="T4" y="T5"/>
                    </a:cxn>
                    <a:cxn ang="0">
                      <a:pos x="T6" y="T7"/>
                    </a:cxn>
                    <a:cxn ang="0">
                      <a:pos x="T8" y="T9"/>
                    </a:cxn>
                    <a:cxn ang="0">
                      <a:pos x="T10" y="T11"/>
                    </a:cxn>
                  </a:cxnLst>
                  <a:rect l="0" t="0" r="r" b="b"/>
                  <a:pathLst>
                    <a:path w="19" h="7">
                      <a:moveTo>
                        <a:pt x="12" y="0"/>
                      </a:moveTo>
                      <a:lnTo>
                        <a:pt x="0" y="3"/>
                      </a:lnTo>
                      <a:lnTo>
                        <a:pt x="12" y="7"/>
                      </a:lnTo>
                      <a:lnTo>
                        <a:pt x="12" y="7"/>
                      </a:lnTo>
                      <a:lnTo>
                        <a:pt x="19" y="5"/>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3" name="Freeform 173"/>
                <p:cNvSpPr>
                  <a:spLocks/>
                </p:cNvSpPr>
                <p:nvPr/>
              </p:nvSpPr>
              <p:spPr bwMode="auto">
                <a:xfrm>
                  <a:off x="4219" y="3376"/>
                  <a:ext cx="13" cy="19"/>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close/>
                    </a:path>
                  </a:pathLst>
                </a:custGeom>
                <a:solidFill>
                  <a:srgbClr val="E26C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4" name="Freeform 174"/>
                <p:cNvSpPr>
                  <a:spLocks/>
                </p:cNvSpPr>
                <p:nvPr/>
              </p:nvSpPr>
              <p:spPr bwMode="auto">
                <a:xfrm>
                  <a:off x="4219" y="3376"/>
                  <a:ext cx="13" cy="19"/>
                </a:xfrm>
                <a:custGeom>
                  <a:avLst/>
                  <a:gdLst>
                    <a:gd name="T0" fmla="*/ 2 w 13"/>
                    <a:gd name="T1" fmla="*/ 0 h 19"/>
                    <a:gd name="T2" fmla="*/ 0 w 13"/>
                    <a:gd name="T3" fmla="*/ 19 h 19"/>
                    <a:gd name="T4" fmla="*/ 12 w 13"/>
                    <a:gd name="T5" fmla="*/ 15 h 19"/>
                    <a:gd name="T6" fmla="*/ 13 w 13"/>
                    <a:gd name="T7" fmla="*/ 7 h 19"/>
                    <a:gd name="T8" fmla="*/ 2 w 13"/>
                    <a:gd name="T9" fmla="*/ 0 h 19"/>
                  </a:gdLst>
                  <a:ahLst/>
                  <a:cxnLst>
                    <a:cxn ang="0">
                      <a:pos x="T0" y="T1"/>
                    </a:cxn>
                    <a:cxn ang="0">
                      <a:pos x="T2" y="T3"/>
                    </a:cxn>
                    <a:cxn ang="0">
                      <a:pos x="T4" y="T5"/>
                    </a:cxn>
                    <a:cxn ang="0">
                      <a:pos x="T6" y="T7"/>
                    </a:cxn>
                    <a:cxn ang="0">
                      <a:pos x="T8" y="T9"/>
                    </a:cxn>
                  </a:cxnLst>
                  <a:rect l="0" t="0" r="r" b="b"/>
                  <a:pathLst>
                    <a:path w="13" h="19">
                      <a:moveTo>
                        <a:pt x="2" y="0"/>
                      </a:moveTo>
                      <a:lnTo>
                        <a:pt x="0" y="19"/>
                      </a:lnTo>
                      <a:lnTo>
                        <a:pt x="12" y="15"/>
                      </a:lnTo>
                      <a:lnTo>
                        <a:pt x="13" y="7"/>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5" name="Freeform 175"/>
                <p:cNvSpPr>
                  <a:spLocks/>
                </p:cNvSpPr>
                <p:nvPr/>
              </p:nvSpPr>
              <p:spPr bwMode="auto">
                <a:xfrm>
                  <a:off x="4207" y="3368"/>
                  <a:ext cx="14" cy="27"/>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6" name="Freeform 176"/>
                <p:cNvSpPr>
                  <a:spLocks/>
                </p:cNvSpPr>
                <p:nvPr/>
              </p:nvSpPr>
              <p:spPr bwMode="auto">
                <a:xfrm>
                  <a:off x="4207" y="3368"/>
                  <a:ext cx="14" cy="27"/>
                </a:xfrm>
                <a:custGeom>
                  <a:avLst/>
                  <a:gdLst>
                    <a:gd name="T0" fmla="*/ 3 w 14"/>
                    <a:gd name="T1" fmla="*/ 0 h 27"/>
                    <a:gd name="T2" fmla="*/ 0 w 14"/>
                    <a:gd name="T3" fmla="*/ 23 h 27"/>
                    <a:gd name="T4" fmla="*/ 12 w 14"/>
                    <a:gd name="T5" fmla="*/ 27 h 27"/>
                    <a:gd name="T6" fmla="*/ 14 w 14"/>
                    <a:gd name="T7" fmla="*/ 8 h 27"/>
                    <a:gd name="T8" fmla="*/ 3 w 14"/>
                    <a:gd name="T9" fmla="*/ 0 h 27"/>
                  </a:gdLst>
                  <a:ahLst/>
                  <a:cxnLst>
                    <a:cxn ang="0">
                      <a:pos x="T0" y="T1"/>
                    </a:cxn>
                    <a:cxn ang="0">
                      <a:pos x="T2" y="T3"/>
                    </a:cxn>
                    <a:cxn ang="0">
                      <a:pos x="T4" y="T5"/>
                    </a:cxn>
                    <a:cxn ang="0">
                      <a:pos x="T6" y="T7"/>
                    </a:cxn>
                    <a:cxn ang="0">
                      <a:pos x="T8" y="T9"/>
                    </a:cxn>
                  </a:cxnLst>
                  <a:rect l="0" t="0" r="r" b="b"/>
                  <a:pathLst>
                    <a:path w="14" h="27">
                      <a:moveTo>
                        <a:pt x="3" y="0"/>
                      </a:moveTo>
                      <a:lnTo>
                        <a:pt x="0" y="23"/>
                      </a:lnTo>
                      <a:lnTo>
                        <a:pt x="12" y="27"/>
                      </a:lnTo>
                      <a:lnTo>
                        <a:pt x="14" y="8"/>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7" name="Freeform 177"/>
                <p:cNvSpPr>
                  <a:spLocks/>
                </p:cNvSpPr>
                <p:nvPr/>
              </p:nvSpPr>
              <p:spPr bwMode="auto">
                <a:xfrm>
                  <a:off x="4133" y="3327"/>
                  <a:ext cx="131" cy="73"/>
                </a:xfrm>
                <a:custGeom>
                  <a:avLst/>
                  <a:gdLst>
                    <a:gd name="T0" fmla="*/ 21 w 207"/>
                    <a:gd name="T1" fmla="*/ 1 h 116"/>
                    <a:gd name="T2" fmla="*/ 0 w 207"/>
                    <a:gd name="T3" fmla="*/ 116 h 116"/>
                    <a:gd name="T4" fmla="*/ 205 w 207"/>
                    <a:gd name="T5" fmla="*/ 116 h 116"/>
                    <a:gd name="T6" fmla="*/ 207 w 207"/>
                    <a:gd name="T7" fmla="*/ 115 h 116"/>
                    <a:gd name="T8" fmla="*/ 205 w 207"/>
                    <a:gd name="T9" fmla="*/ 113 h 116"/>
                    <a:gd name="T10" fmla="*/ 4 w 207"/>
                    <a:gd name="T11" fmla="*/ 113 h 116"/>
                    <a:gd name="T12" fmla="*/ 25 w 207"/>
                    <a:gd name="T13" fmla="*/ 2 h 116"/>
                    <a:gd name="T14" fmla="*/ 23 w 207"/>
                    <a:gd name="T15" fmla="*/ 0 h 116"/>
                    <a:gd name="T16" fmla="*/ 21 w 207"/>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116">
                      <a:moveTo>
                        <a:pt x="21" y="1"/>
                      </a:moveTo>
                      <a:cubicBezTo>
                        <a:pt x="0" y="116"/>
                        <a:pt x="0" y="116"/>
                        <a:pt x="0" y="116"/>
                      </a:cubicBezTo>
                      <a:cubicBezTo>
                        <a:pt x="205" y="116"/>
                        <a:pt x="205" y="116"/>
                        <a:pt x="205" y="116"/>
                      </a:cubicBezTo>
                      <a:cubicBezTo>
                        <a:pt x="206" y="116"/>
                        <a:pt x="207" y="116"/>
                        <a:pt x="207" y="115"/>
                      </a:cubicBezTo>
                      <a:cubicBezTo>
                        <a:pt x="207" y="114"/>
                        <a:pt x="206" y="113"/>
                        <a:pt x="205" y="113"/>
                      </a:cubicBezTo>
                      <a:cubicBezTo>
                        <a:pt x="4" y="113"/>
                        <a:pt x="4" y="113"/>
                        <a:pt x="4" y="113"/>
                      </a:cubicBezTo>
                      <a:cubicBezTo>
                        <a:pt x="25" y="2"/>
                        <a:pt x="25" y="2"/>
                        <a:pt x="25" y="2"/>
                      </a:cubicBezTo>
                      <a:cubicBezTo>
                        <a:pt x="25" y="1"/>
                        <a:pt x="24" y="0"/>
                        <a:pt x="23" y="0"/>
                      </a:cubicBezTo>
                      <a:cubicBezTo>
                        <a:pt x="23" y="0"/>
                        <a:pt x="22" y="0"/>
                        <a:pt x="21"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8" name="Freeform 178"/>
                <p:cNvSpPr>
                  <a:spLocks/>
                </p:cNvSpPr>
                <p:nvPr/>
              </p:nvSpPr>
              <p:spPr bwMode="auto">
                <a:xfrm>
                  <a:off x="3990" y="3390"/>
                  <a:ext cx="18" cy="46"/>
                </a:xfrm>
                <a:custGeom>
                  <a:avLst/>
                  <a:gdLst>
                    <a:gd name="T0" fmla="*/ 0 w 18"/>
                    <a:gd name="T1" fmla="*/ 46 h 46"/>
                    <a:gd name="T2" fmla="*/ 18 w 18"/>
                    <a:gd name="T3" fmla="*/ 41 h 46"/>
                    <a:gd name="T4" fmla="*/ 18 w 18"/>
                    <a:gd name="T5" fmla="*/ 0 h 46"/>
                    <a:gd name="T6" fmla="*/ 0 w 18"/>
                    <a:gd name="T7" fmla="*/ 6 h 46"/>
                    <a:gd name="T8" fmla="*/ 0 w 18"/>
                    <a:gd name="T9" fmla="*/ 46 h 46"/>
                  </a:gdLst>
                  <a:ahLst/>
                  <a:cxnLst>
                    <a:cxn ang="0">
                      <a:pos x="T0" y="T1"/>
                    </a:cxn>
                    <a:cxn ang="0">
                      <a:pos x="T2" y="T3"/>
                    </a:cxn>
                    <a:cxn ang="0">
                      <a:pos x="T4" y="T5"/>
                    </a:cxn>
                    <a:cxn ang="0">
                      <a:pos x="T6" y="T7"/>
                    </a:cxn>
                    <a:cxn ang="0">
                      <a:pos x="T8" y="T9"/>
                    </a:cxn>
                  </a:cxnLst>
                  <a:rect l="0" t="0" r="r" b="b"/>
                  <a:pathLst>
                    <a:path w="18" h="46">
                      <a:moveTo>
                        <a:pt x="0" y="46"/>
                      </a:moveTo>
                      <a:lnTo>
                        <a:pt x="18" y="41"/>
                      </a:lnTo>
                      <a:lnTo>
                        <a:pt x="18" y="0"/>
                      </a:lnTo>
                      <a:lnTo>
                        <a:pt x="0" y="6"/>
                      </a:lnTo>
                      <a:lnTo>
                        <a:pt x="0" y="46"/>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69" name="Freeform 179"/>
                <p:cNvSpPr>
                  <a:spLocks/>
                </p:cNvSpPr>
                <p:nvPr/>
              </p:nvSpPr>
              <p:spPr bwMode="auto">
                <a:xfrm>
                  <a:off x="3990" y="3390"/>
                  <a:ext cx="18" cy="46"/>
                </a:xfrm>
                <a:custGeom>
                  <a:avLst/>
                  <a:gdLst>
                    <a:gd name="T0" fmla="*/ 0 w 18"/>
                    <a:gd name="T1" fmla="*/ 46 h 46"/>
                    <a:gd name="T2" fmla="*/ 18 w 18"/>
                    <a:gd name="T3" fmla="*/ 41 h 46"/>
                    <a:gd name="T4" fmla="*/ 18 w 18"/>
                    <a:gd name="T5" fmla="*/ 0 h 46"/>
                    <a:gd name="T6" fmla="*/ 0 w 18"/>
                    <a:gd name="T7" fmla="*/ 6 h 46"/>
                    <a:gd name="T8" fmla="*/ 0 w 18"/>
                    <a:gd name="T9" fmla="*/ 46 h 46"/>
                  </a:gdLst>
                  <a:ahLst/>
                  <a:cxnLst>
                    <a:cxn ang="0">
                      <a:pos x="T0" y="T1"/>
                    </a:cxn>
                    <a:cxn ang="0">
                      <a:pos x="T2" y="T3"/>
                    </a:cxn>
                    <a:cxn ang="0">
                      <a:pos x="T4" y="T5"/>
                    </a:cxn>
                    <a:cxn ang="0">
                      <a:pos x="T6" y="T7"/>
                    </a:cxn>
                    <a:cxn ang="0">
                      <a:pos x="T8" y="T9"/>
                    </a:cxn>
                  </a:cxnLst>
                  <a:rect l="0" t="0" r="r" b="b"/>
                  <a:pathLst>
                    <a:path w="18" h="46">
                      <a:moveTo>
                        <a:pt x="0" y="46"/>
                      </a:moveTo>
                      <a:lnTo>
                        <a:pt x="18" y="41"/>
                      </a:lnTo>
                      <a:lnTo>
                        <a:pt x="18" y="0"/>
                      </a:lnTo>
                      <a:lnTo>
                        <a:pt x="0" y="6"/>
                      </a:lnTo>
                      <a:lnTo>
                        <a:pt x="0" y="46"/>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0" name="Freeform 180"/>
                <p:cNvSpPr>
                  <a:spLocks/>
                </p:cNvSpPr>
                <p:nvPr/>
              </p:nvSpPr>
              <p:spPr bwMode="auto">
                <a:xfrm>
                  <a:off x="3972" y="3390"/>
                  <a:ext cx="18" cy="46"/>
                </a:xfrm>
                <a:custGeom>
                  <a:avLst/>
                  <a:gdLst>
                    <a:gd name="T0" fmla="*/ 18 w 18"/>
                    <a:gd name="T1" fmla="*/ 46 h 46"/>
                    <a:gd name="T2" fmla="*/ 0 w 18"/>
                    <a:gd name="T3" fmla="*/ 41 h 46"/>
                    <a:gd name="T4" fmla="*/ 0 w 18"/>
                    <a:gd name="T5" fmla="*/ 0 h 46"/>
                    <a:gd name="T6" fmla="*/ 18 w 18"/>
                    <a:gd name="T7" fmla="*/ 6 h 46"/>
                    <a:gd name="T8" fmla="*/ 18 w 18"/>
                    <a:gd name="T9" fmla="*/ 46 h 46"/>
                  </a:gdLst>
                  <a:ahLst/>
                  <a:cxnLst>
                    <a:cxn ang="0">
                      <a:pos x="T0" y="T1"/>
                    </a:cxn>
                    <a:cxn ang="0">
                      <a:pos x="T2" y="T3"/>
                    </a:cxn>
                    <a:cxn ang="0">
                      <a:pos x="T4" y="T5"/>
                    </a:cxn>
                    <a:cxn ang="0">
                      <a:pos x="T6" y="T7"/>
                    </a:cxn>
                    <a:cxn ang="0">
                      <a:pos x="T8" y="T9"/>
                    </a:cxn>
                  </a:cxnLst>
                  <a:rect l="0" t="0" r="r" b="b"/>
                  <a:pathLst>
                    <a:path w="18" h="46">
                      <a:moveTo>
                        <a:pt x="18" y="46"/>
                      </a:moveTo>
                      <a:lnTo>
                        <a:pt x="0" y="41"/>
                      </a:lnTo>
                      <a:lnTo>
                        <a:pt x="0" y="0"/>
                      </a:lnTo>
                      <a:lnTo>
                        <a:pt x="18" y="6"/>
                      </a:lnTo>
                      <a:lnTo>
                        <a:pt x="18" y="46"/>
                      </a:lnTo>
                      <a:close/>
                    </a:path>
                  </a:pathLst>
                </a:custGeom>
                <a:solidFill>
                  <a:srgbClr val="99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1" name="Freeform 181"/>
                <p:cNvSpPr>
                  <a:spLocks/>
                </p:cNvSpPr>
                <p:nvPr/>
              </p:nvSpPr>
              <p:spPr bwMode="auto">
                <a:xfrm>
                  <a:off x="3972" y="3385"/>
                  <a:ext cx="36" cy="11"/>
                </a:xfrm>
                <a:custGeom>
                  <a:avLst/>
                  <a:gdLst>
                    <a:gd name="T0" fmla="*/ 36 w 36"/>
                    <a:gd name="T1" fmla="*/ 5 h 11"/>
                    <a:gd name="T2" fmla="*/ 18 w 36"/>
                    <a:gd name="T3" fmla="*/ 11 h 11"/>
                    <a:gd name="T4" fmla="*/ 0 w 36"/>
                    <a:gd name="T5" fmla="*/ 5 h 11"/>
                    <a:gd name="T6" fmla="*/ 18 w 36"/>
                    <a:gd name="T7" fmla="*/ 0 h 11"/>
                    <a:gd name="T8" fmla="*/ 36 w 36"/>
                    <a:gd name="T9" fmla="*/ 5 h 11"/>
                  </a:gdLst>
                  <a:ahLst/>
                  <a:cxnLst>
                    <a:cxn ang="0">
                      <a:pos x="T0" y="T1"/>
                    </a:cxn>
                    <a:cxn ang="0">
                      <a:pos x="T2" y="T3"/>
                    </a:cxn>
                    <a:cxn ang="0">
                      <a:pos x="T4" y="T5"/>
                    </a:cxn>
                    <a:cxn ang="0">
                      <a:pos x="T6" y="T7"/>
                    </a:cxn>
                    <a:cxn ang="0">
                      <a:pos x="T8" y="T9"/>
                    </a:cxn>
                  </a:cxnLst>
                  <a:rect l="0" t="0" r="r" b="b"/>
                  <a:pathLst>
                    <a:path w="36" h="11">
                      <a:moveTo>
                        <a:pt x="36" y="5"/>
                      </a:moveTo>
                      <a:lnTo>
                        <a:pt x="18" y="11"/>
                      </a:lnTo>
                      <a:lnTo>
                        <a:pt x="0" y="5"/>
                      </a:lnTo>
                      <a:lnTo>
                        <a:pt x="18" y="0"/>
                      </a:lnTo>
                      <a:lnTo>
                        <a:pt x="36" y="5"/>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2" name="Freeform 182"/>
                <p:cNvSpPr>
                  <a:spLocks/>
                </p:cNvSpPr>
                <p:nvPr/>
              </p:nvSpPr>
              <p:spPr bwMode="auto">
                <a:xfrm>
                  <a:off x="3972" y="3385"/>
                  <a:ext cx="36" cy="11"/>
                </a:xfrm>
                <a:custGeom>
                  <a:avLst/>
                  <a:gdLst>
                    <a:gd name="T0" fmla="*/ 36 w 36"/>
                    <a:gd name="T1" fmla="*/ 5 h 11"/>
                    <a:gd name="T2" fmla="*/ 18 w 36"/>
                    <a:gd name="T3" fmla="*/ 11 h 11"/>
                    <a:gd name="T4" fmla="*/ 0 w 36"/>
                    <a:gd name="T5" fmla="*/ 5 h 11"/>
                    <a:gd name="T6" fmla="*/ 18 w 36"/>
                    <a:gd name="T7" fmla="*/ 0 h 11"/>
                    <a:gd name="T8" fmla="*/ 36 w 36"/>
                    <a:gd name="T9" fmla="*/ 5 h 11"/>
                  </a:gdLst>
                  <a:ahLst/>
                  <a:cxnLst>
                    <a:cxn ang="0">
                      <a:pos x="T0" y="T1"/>
                    </a:cxn>
                    <a:cxn ang="0">
                      <a:pos x="T2" y="T3"/>
                    </a:cxn>
                    <a:cxn ang="0">
                      <a:pos x="T4" y="T5"/>
                    </a:cxn>
                    <a:cxn ang="0">
                      <a:pos x="T6" y="T7"/>
                    </a:cxn>
                    <a:cxn ang="0">
                      <a:pos x="T8" y="T9"/>
                    </a:cxn>
                  </a:cxnLst>
                  <a:rect l="0" t="0" r="r" b="b"/>
                  <a:pathLst>
                    <a:path w="36" h="11">
                      <a:moveTo>
                        <a:pt x="36" y="5"/>
                      </a:moveTo>
                      <a:lnTo>
                        <a:pt x="18" y="11"/>
                      </a:lnTo>
                      <a:lnTo>
                        <a:pt x="0" y="5"/>
                      </a:lnTo>
                      <a:lnTo>
                        <a:pt x="18" y="0"/>
                      </a:lnTo>
                      <a:lnTo>
                        <a:pt x="36" y="5"/>
                      </a:lnTo>
                      <a:close/>
                    </a:path>
                  </a:pathLst>
                </a:custGeom>
                <a:solidFill>
                  <a:srgbClr val="BE40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3" name="Freeform 183"/>
                <p:cNvSpPr>
                  <a:spLocks/>
                </p:cNvSpPr>
                <p:nvPr/>
              </p:nvSpPr>
              <p:spPr bwMode="auto">
                <a:xfrm>
                  <a:off x="3914" y="3214"/>
                  <a:ext cx="7" cy="21"/>
                </a:xfrm>
                <a:custGeom>
                  <a:avLst/>
                  <a:gdLst>
                    <a:gd name="T0" fmla="*/ 11 w 11"/>
                    <a:gd name="T1" fmla="*/ 34 h 34"/>
                    <a:gd name="T2" fmla="*/ 11 w 11"/>
                    <a:gd name="T3" fmla="*/ 0 h 34"/>
                    <a:gd name="T4" fmla="*/ 4 w 11"/>
                    <a:gd name="T5" fmla="*/ 7 h 34"/>
                    <a:gd name="T6" fmla="*/ 0 w 11"/>
                    <a:gd name="T7" fmla="*/ 34 h 34"/>
                    <a:gd name="T8" fmla="*/ 11 w 11"/>
                    <a:gd name="T9" fmla="*/ 34 h 34"/>
                  </a:gdLst>
                  <a:ahLst/>
                  <a:cxnLst>
                    <a:cxn ang="0">
                      <a:pos x="T0" y="T1"/>
                    </a:cxn>
                    <a:cxn ang="0">
                      <a:pos x="T2" y="T3"/>
                    </a:cxn>
                    <a:cxn ang="0">
                      <a:pos x="T4" y="T5"/>
                    </a:cxn>
                    <a:cxn ang="0">
                      <a:pos x="T6" y="T7"/>
                    </a:cxn>
                    <a:cxn ang="0">
                      <a:pos x="T8" y="T9"/>
                    </a:cxn>
                  </a:cxnLst>
                  <a:rect l="0" t="0" r="r" b="b"/>
                  <a:pathLst>
                    <a:path w="11" h="34">
                      <a:moveTo>
                        <a:pt x="11" y="34"/>
                      </a:moveTo>
                      <a:cubicBezTo>
                        <a:pt x="11" y="0"/>
                        <a:pt x="11" y="0"/>
                        <a:pt x="11" y="0"/>
                      </a:cubicBezTo>
                      <a:cubicBezTo>
                        <a:pt x="7" y="0"/>
                        <a:pt x="4" y="3"/>
                        <a:pt x="4" y="7"/>
                      </a:cubicBezTo>
                      <a:cubicBezTo>
                        <a:pt x="0" y="34"/>
                        <a:pt x="0" y="34"/>
                        <a:pt x="0" y="34"/>
                      </a:cubicBezTo>
                      <a:lnTo>
                        <a:pt x="11" y="34"/>
                      </a:lnTo>
                      <a:close/>
                    </a:path>
                  </a:pathLst>
                </a:custGeom>
                <a:solidFill>
                  <a:srgbClr val="F8D5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4" name="Freeform 184"/>
                <p:cNvSpPr>
                  <a:spLocks/>
                </p:cNvSpPr>
                <p:nvPr/>
              </p:nvSpPr>
              <p:spPr bwMode="auto">
                <a:xfrm>
                  <a:off x="3914" y="3235"/>
                  <a:ext cx="16" cy="5"/>
                </a:xfrm>
                <a:custGeom>
                  <a:avLst/>
                  <a:gdLst>
                    <a:gd name="T0" fmla="*/ 0 w 26"/>
                    <a:gd name="T1" fmla="*/ 0 h 7"/>
                    <a:gd name="T2" fmla="*/ 13 w 26"/>
                    <a:gd name="T3" fmla="*/ 7 h 7"/>
                    <a:gd name="T4" fmla="*/ 26 w 26"/>
                    <a:gd name="T5" fmla="*/ 0 h 7"/>
                    <a:gd name="T6" fmla="*/ 0 w 26"/>
                    <a:gd name="T7" fmla="*/ 0 h 7"/>
                  </a:gdLst>
                  <a:ahLst/>
                  <a:cxnLst>
                    <a:cxn ang="0">
                      <a:pos x="T0" y="T1"/>
                    </a:cxn>
                    <a:cxn ang="0">
                      <a:pos x="T2" y="T3"/>
                    </a:cxn>
                    <a:cxn ang="0">
                      <a:pos x="T4" y="T5"/>
                    </a:cxn>
                    <a:cxn ang="0">
                      <a:pos x="T6" y="T7"/>
                    </a:cxn>
                  </a:cxnLst>
                  <a:rect l="0" t="0" r="r" b="b"/>
                  <a:pathLst>
                    <a:path w="26" h="7">
                      <a:moveTo>
                        <a:pt x="0" y="0"/>
                      </a:moveTo>
                      <a:cubicBezTo>
                        <a:pt x="3" y="4"/>
                        <a:pt x="7" y="7"/>
                        <a:pt x="13" y="7"/>
                      </a:cubicBezTo>
                      <a:cubicBezTo>
                        <a:pt x="18" y="7"/>
                        <a:pt x="23" y="4"/>
                        <a:pt x="26" y="0"/>
                      </a:cubicBezTo>
                      <a:lnTo>
                        <a:pt x="0" y="0"/>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5" name="Freeform 185"/>
                <p:cNvSpPr>
                  <a:spLocks/>
                </p:cNvSpPr>
                <p:nvPr/>
              </p:nvSpPr>
              <p:spPr bwMode="auto">
                <a:xfrm>
                  <a:off x="3907" y="3243"/>
                  <a:ext cx="28" cy="6"/>
                </a:xfrm>
                <a:custGeom>
                  <a:avLst/>
                  <a:gdLst>
                    <a:gd name="T0" fmla="*/ 0 w 44"/>
                    <a:gd name="T1" fmla="*/ 0 h 10"/>
                    <a:gd name="T2" fmla="*/ 22 w 44"/>
                    <a:gd name="T3" fmla="*/ 10 h 10"/>
                    <a:gd name="T4" fmla="*/ 44 w 44"/>
                    <a:gd name="T5" fmla="*/ 0 h 10"/>
                    <a:gd name="T6" fmla="*/ 0 w 44"/>
                    <a:gd name="T7" fmla="*/ 0 h 10"/>
                  </a:gdLst>
                  <a:ahLst/>
                  <a:cxnLst>
                    <a:cxn ang="0">
                      <a:pos x="T0" y="T1"/>
                    </a:cxn>
                    <a:cxn ang="0">
                      <a:pos x="T2" y="T3"/>
                    </a:cxn>
                    <a:cxn ang="0">
                      <a:pos x="T4" y="T5"/>
                    </a:cxn>
                    <a:cxn ang="0">
                      <a:pos x="T6" y="T7"/>
                    </a:cxn>
                  </a:cxnLst>
                  <a:rect l="0" t="0" r="r" b="b"/>
                  <a:pathLst>
                    <a:path w="44" h="10">
                      <a:moveTo>
                        <a:pt x="0" y="0"/>
                      </a:moveTo>
                      <a:cubicBezTo>
                        <a:pt x="4" y="8"/>
                        <a:pt x="12" y="10"/>
                        <a:pt x="22" y="10"/>
                      </a:cubicBezTo>
                      <a:cubicBezTo>
                        <a:pt x="32" y="10"/>
                        <a:pt x="40" y="8"/>
                        <a:pt x="44"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6" name="Freeform 186"/>
                <p:cNvSpPr>
                  <a:spLocks/>
                </p:cNvSpPr>
                <p:nvPr/>
              </p:nvSpPr>
              <p:spPr bwMode="auto">
                <a:xfrm>
                  <a:off x="4153" y="3346"/>
                  <a:ext cx="24" cy="7"/>
                </a:xfrm>
                <a:custGeom>
                  <a:avLst/>
                  <a:gdLst>
                    <a:gd name="T0" fmla="*/ 24 w 24"/>
                    <a:gd name="T1" fmla="*/ 4 h 7"/>
                    <a:gd name="T2" fmla="*/ 11 w 24"/>
                    <a:gd name="T3" fmla="*/ 7 h 7"/>
                    <a:gd name="T4" fmla="*/ 0 w 24"/>
                    <a:gd name="T5" fmla="*/ 4 h 7"/>
                    <a:gd name="T6" fmla="*/ 12 w 24"/>
                    <a:gd name="T7" fmla="*/ 0 h 7"/>
                    <a:gd name="T8" fmla="*/ 24 w 24"/>
                    <a:gd name="T9" fmla="*/ 4 h 7"/>
                  </a:gdLst>
                  <a:ahLst/>
                  <a:cxnLst>
                    <a:cxn ang="0">
                      <a:pos x="T0" y="T1"/>
                    </a:cxn>
                    <a:cxn ang="0">
                      <a:pos x="T2" y="T3"/>
                    </a:cxn>
                    <a:cxn ang="0">
                      <a:pos x="T4" y="T5"/>
                    </a:cxn>
                    <a:cxn ang="0">
                      <a:pos x="T6" y="T7"/>
                    </a:cxn>
                    <a:cxn ang="0">
                      <a:pos x="T8" y="T9"/>
                    </a:cxn>
                  </a:cxnLst>
                  <a:rect l="0" t="0" r="r" b="b"/>
                  <a:pathLst>
                    <a:path w="24" h="7">
                      <a:moveTo>
                        <a:pt x="24" y="4"/>
                      </a:moveTo>
                      <a:lnTo>
                        <a:pt x="11" y="7"/>
                      </a:lnTo>
                      <a:lnTo>
                        <a:pt x="0" y="4"/>
                      </a:lnTo>
                      <a:lnTo>
                        <a:pt x="12" y="0"/>
                      </a:lnTo>
                      <a:lnTo>
                        <a:pt x="2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7" name="Freeform 187"/>
                <p:cNvSpPr>
                  <a:spLocks/>
                </p:cNvSpPr>
                <p:nvPr/>
              </p:nvSpPr>
              <p:spPr bwMode="auto">
                <a:xfrm>
                  <a:off x="4159" y="3350"/>
                  <a:ext cx="18" cy="44"/>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8" name="Freeform 188"/>
                <p:cNvSpPr>
                  <a:spLocks/>
                </p:cNvSpPr>
                <p:nvPr/>
              </p:nvSpPr>
              <p:spPr bwMode="auto">
                <a:xfrm>
                  <a:off x="4159" y="3350"/>
                  <a:ext cx="18" cy="44"/>
                </a:xfrm>
                <a:custGeom>
                  <a:avLst/>
                  <a:gdLst>
                    <a:gd name="T0" fmla="*/ 0 w 18"/>
                    <a:gd name="T1" fmla="*/ 44 h 44"/>
                    <a:gd name="T2" fmla="*/ 12 w 18"/>
                    <a:gd name="T3" fmla="*/ 41 h 44"/>
                    <a:gd name="T4" fmla="*/ 18 w 18"/>
                    <a:gd name="T5" fmla="*/ 0 h 44"/>
                    <a:gd name="T6" fmla="*/ 5 w 18"/>
                    <a:gd name="T7" fmla="*/ 3 h 44"/>
                    <a:gd name="T8" fmla="*/ 0 w 18"/>
                    <a:gd name="T9" fmla="*/ 44 h 44"/>
                  </a:gdLst>
                  <a:ahLst/>
                  <a:cxnLst>
                    <a:cxn ang="0">
                      <a:pos x="T0" y="T1"/>
                    </a:cxn>
                    <a:cxn ang="0">
                      <a:pos x="T2" y="T3"/>
                    </a:cxn>
                    <a:cxn ang="0">
                      <a:pos x="T4" y="T5"/>
                    </a:cxn>
                    <a:cxn ang="0">
                      <a:pos x="T6" y="T7"/>
                    </a:cxn>
                    <a:cxn ang="0">
                      <a:pos x="T8" y="T9"/>
                    </a:cxn>
                  </a:cxnLst>
                  <a:rect l="0" t="0" r="r" b="b"/>
                  <a:pathLst>
                    <a:path w="18" h="44">
                      <a:moveTo>
                        <a:pt x="0" y="44"/>
                      </a:moveTo>
                      <a:lnTo>
                        <a:pt x="12" y="41"/>
                      </a:lnTo>
                      <a:lnTo>
                        <a:pt x="18" y="0"/>
                      </a:lnTo>
                      <a:lnTo>
                        <a:pt x="5" y="3"/>
                      </a:lnTo>
                      <a:lnTo>
                        <a:pt x="0" y="44"/>
                      </a:lnTo>
                      <a:close/>
                    </a:path>
                  </a:pathLst>
                </a:custGeom>
                <a:solidFill>
                  <a:srgbClr val="8540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79" name="Freeform 189"/>
                <p:cNvSpPr>
                  <a:spLocks/>
                </p:cNvSpPr>
                <p:nvPr/>
              </p:nvSpPr>
              <p:spPr bwMode="auto">
                <a:xfrm>
                  <a:off x="4147" y="3350"/>
                  <a:ext cx="17" cy="44"/>
                </a:xfrm>
                <a:custGeom>
                  <a:avLst/>
                  <a:gdLst>
                    <a:gd name="T0" fmla="*/ 12 w 17"/>
                    <a:gd name="T1" fmla="*/ 44 h 44"/>
                    <a:gd name="T2" fmla="*/ 0 w 17"/>
                    <a:gd name="T3" fmla="*/ 40 h 44"/>
                    <a:gd name="T4" fmla="*/ 6 w 17"/>
                    <a:gd name="T5" fmla="*/ 0 h 44"/>
                    <a:gd name="T6" fmla="*/ 17 w 17"/>
                    <a:gd name="T7" fmla="*/ 3 h 44"/>
                    <a:gd name="T8" fmla="*/ 12 w 17"/>
                    <a:gd name="T9" fmla="*/ 44 h 44"/>
                  </a:gdLst>
                  <a:ahLst/>
                  <a:cxnLst>
                    <a:cxn ang="0">
                      <a:pos x="T0" y="T1"/>
                    </a:cxn>
                    <a:cxn ang="0">
                      <a:pos x="T2" y="T3"/>
                    </a:cxn>
                    <a:cxn ang="0">
                      <a:pos x="T4" y="T5"/>
                    </a:cxn>
                    <a:cxn ang="0">
                      <a:pos x="T6" y="T7"/>
                    </a:cxn>
                    <a:cxn ang="0">
                      <a:pos x="T8" y="T9"/>
                    </a:cxn>
                  </a:cxnLst>
                  <a:rect l="0" t="0" r="r" b="b"/>
                  <a:pathLst>
                    <a:path w="17" h="44">
                      <a:moveTo>
                        <a:pt x="12" y="44"/>
                      </a:moveTo>
                      <a:lnTo>
                        <a:pt x="0" y="40"/>
                      </a:lnTo>
                      <a:lnTo>
                        <a:pt x="6" y="0"/>
                      </a:lnTo>
                      <a:lnTo>
                        <a:pt x="17" y="3"/>
                      </a:lnTo>
                      <a:lnTo>
                        <a:pt x="12" y="44"/>
                      </a:lnTo>
                      <a:close/>
                    </a:path>
                  </a:pathLst>
                </a:custGeom>
                <a:solidFill>
                  <a:srgbClr val="5C00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80" name="Freeform 190"/>
                <p:cNvSpPr>
                  <a:spLocks/>
                </p:cNvSpPr>
                <p:nvPr/>
              </p:nvSpPr>
              <p:spPr bwMode="auto">
                <a:xfrm>
                  <a:off x="4177" y="3360"/>
                  <a:ext cx="16" cy="34"/>
                </a:xfrm>
                <a:custGeom>
                  <a:avLst/>
                  <a:gdLst>
                    <a:gd name="T0" fmla="*/ 11 w 16"/>
                    <a:gd name="T1" fmla="*/ 34 h 34"/>
                    <a:gd name="T2" fmla="*/ 0 w 16"/>
                    <a:gd name="T3" fmla="*/ 31 h 34"/>
                    <a:gd name="T4" fmla="*/ 4 w 16"/>
                    <a:gd name="T5" fmla="*/ 0 h 34"/>
                    <a:gd name="T6" fmla="*/ 16 w 16"/>
                    <a:gd name="T7" fmla="*/ 4 h 34"/>
                    <a:gd name="T8" fmla="*/ 11 w 16"/>
                    <a:gd name="T9" fmla="*/ 34 h 34"/>
                  </a:gdLst>
                  <a:ahLst/>
                  <a:cxnLst>
                    <a:cxn ang="0">
                      <a:pos x="T0" y="T1"/>
                    </a:cxn>
                    <a:cxn ang="0">
                      <a:pos x="T2" y="T3"/>
                    </a:cxn>
                    <a:cxn ang="0">
                      <a:pos x="T4" y="T5"/>
                    </a:cxn>
                    <a:cxn ang="0">
                      <a:pos x="T6" y="T7"/>
                    </a:cxn>
                    <a:cxn ang="0">
                      <a:pos x="T8" y="T9"/>
                    </a:cxn>
                  </a:cxnLst>
                  <a:rect l="0" t="0" r="r" b="b"/>
                  <a:pathLst>
                    <a:path w="16" h="34">
                      <a:moveTo>
                        <a:pt x="11" y="34"/>
                      </a:moveTo>
                      <a:lnTo>
                        <a:pt x="0" y="31"/>
                      </a:lnTo>
                      <a:lnTo>
                        <a:pt x="4" y="0"/>
                      </a:lnTo>
                      <a:lnTo>
                        <a:pt x="16" y="4"/>
                      </a:lnTo>
                      <a:lnTo>
                        <a:pt x="11" y="34"/>
                      </a:lnTo>
                      <a:close/>
                    </a:path>
                  </a:pathLst>
                </a:custGeom>
                <a:solidFill>
                  <a:srgbClr val="A8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sp>
            <p:nvSpPr>
              <p:cNvPr id="539" name="Freeform 435"/>
              <p:cNvSpPr>
                <a:spLocks/>
              </p:cNvSpPr>
              <p:nvPr/>
            </p:nvSpPr>
            <p:spPr bwMode="auto">
              <a:xfrm>
                <a:off x="4870450" y="1407476"/>
                <a:ext cx="1376364" cy="555626"/>
              </a:xfrm>
              <a:custGeom>
                <a:avLst/>
                <a:gdLst>
                  <a:gd name="T0" fmla="*/ 359 w 402"/>
                  <a:gd name="T1" fmla="*/ 77 h 163"/>
                  <a:gd name="T2" fmla="*/ 352 w 402"/>
                  <a:gd name="T3" fmla="*/ 77 h 163"/>
                  <a:gd name="T4" fmla="*/ 271 w 402"/>
                  <a:gd name="T5" fmla="*/ 0 h 163"/>
                  <a:gd name="T6" fmla="*/ 192 w 402"/>
                  <a:gd name="T7" fmla="*/ 60 h 163"/>
                  <a:gd name="T8" fmla="*/ 149 w 402"/>
                  <a:gd name="T9" fmla="*/ 42 h 163"/>
                  <a:gd name="T10" fmla="*/ 89 w 402"/>
                  <a:gd name="T11" fmla="*/ 97 h 163"/>
                  <a:gd name="T12" fmla="*/ 61 w 402"/>
                  <a:gd name="T13" fmla="*/ 110 h 163"/>
                  <a:gd name="T14" fmla="*/ 34 w 402"/>
                  <a:gd name="T15" fmla="*/ 96 h 163"/>
                  <a:gd name="T16" fmla="*/ 0 w 402"/>
                  <a:gd name="T17" fmla="*/ 129 h 163"/>
                  <a:gd name="T18" fmla="*/ 34 w 402"/>
                  <a:gd name="T19" fmla="*/ 163 h 163"/>
                  <a:gd name="T20" fmla="*/ 43 w 402"/>
                  <a:gd name="T21" fmla="*/ 163 h 163"/>
                  <a:gd name="T22" fmla="*/ 153 w 402"/>
                  <a:gd name="T23" fmla="*/ 163 h 163"/>
                  <a:gd name="T24" fmla="*/ 214 w 402"/>
                  <a:gd name="T25" fmla="*/ 163 h 163"/>
                  <a:gd name="T26" fmla="*/ 362 w 402"/>
                  <a:gd name="T27" fmla="*/ 163 h 163"/>
                  <a:gd name="T28" fmla="*/ 362 w 402"/>
                  <a:gd name="T29" fmla="*/ 163 h 163"/>
                  <a:gd name="T30" fmla="*/ 402 w 402"/>
                  <a:gd name="T31" fmla="*/ 120 h 163"/>
                  <a:gd name="T32" fmla="*/ 359 w 402"/>
                  <a:gd name="T33"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163">
                    <a:moveTo>
                      <a:pt x="359" y="77"/>
                    </a:moveTo>
                    <a:cubicBezTo>
                      <a:pt x="357" y="77"/>
                      <a:pt x="355" y="77"/>
                      <a:pt x="352" y="77"/>
                    </a:cubicBezTo>
                    <a:cubicBezTo>
                      <a:pt x="350" y="34"/>
                      <a:pt x="315" y="0"/>
                      <a:pt x="271" y="0"/>
                    </a:cubicBezTo>
                    <a:cubicBezTo>
                      <a:pt x="233" y="0"/>
                      <a:pt x="202" y="26"/>
                      <a:pt x="192" y="60"/>
                    </a:cubicBezTo>
                    <a:cubicBezTo>
                      <a:pt x="181" y="49"/>
                      <a:pt x="166" y="42"/>
                      <a:pt x="149" y="42"/>
                    </a:cubicBezTo>
                    <a:cubicBezTo>
                      <a:pt x="118" y="42"/>
                      <a:pt x="92" y="66"/>
                      <a:pt x="89" y="97"/>
                    </a:cubicBezTo>
                    <a:cubicBezTo>
                      <a:pt x="79" y="98"/>
                      <a:pt x="69" y="103"/>
                      <a:pt x="61" y="110"/>
                    </a:cubicBezTo>
                    <a:cubicBezTo>
                      <a:pt x="55" y="101"/>
                      <a:pt x="45" y="96"/>
                      <a:pt x="34" y="96"/>
                    </a:cubicBezTo>
                    <a:cubicBezTo>
                      <a:pt x="15" y="96"/>
                      <a:pt x="0" y="111"/>
                      <a:pt x="0" y="129"/>
                    </a:cubicBezTo>
                    <a:cubicBezTo>
                      <a:pt x="0" y="148"/>
                      <a:pt x="15" y="163"/>
                      <a:pt x="34" y="163"/>
                    </a:cubicBezTo>
                    <a:cubicBezTo>
                      <a:pt x="43" y="163"/>
                      <a:pt x="43" y="163"/>
                      <a:pt x="43" y="163"/>
                    </a:cubicBezTo>
                    <a:cubicBezTo>
                      <a:pt x="153" y="163"/>
                      <a:pt x="153" y="163"/>
                      <a:pt x="153" y="163"/>
                    </a:cubicBezTo>
                    <a:cubicBezTo>
                      <a:pt x="214" y="163"/>
                      <a:pt x="214" y="163"/>
                      <a:pt x="214" y="163"/>
                    </a:cubicBezTo>
                    <a:cubicBezTo>
                      <a:pt x="362" y="163"/>
                      <a:pt x="362" y="163"/>
                      <a:pt x="362" y="163"/>
                    </a:cubicBezTo>
                    <a:cubicBezTo>
                      <a:pt x="362" y="163"/>
                      <a:pt x="362" y="163"/>
                      <a:pt x="362" y="163"/>
                    </a:cubicBezTo>
                    <a:cubicBezTo>
                      <a:pt x="384" y="161"/>
                      <a:pt x="402" y="143"/>
                      <a:pt x="402" y="120"/>
                    </a:cubicBezTo>
                    <a:cubicBezTo>
                      <a:pt x="402" y="96"/>
                      <a:pt x="383" y="77"/>
                      <a:pt x="359"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cxnSp>
            <p:nvCxnSpPr>
              <p:cNvPr id="540" name="Straight Connector 539"/>
              <p:cNvCxnSpPr>
                <a:endCxn id="539" idx="12"/>
              </p:cNvCxnSpPr>
              <p:nvPr/>
            </p:nvCxnSpPr>
            <p:spPr>
              <a:xfrm flipV="1">
                <a:off x="5197474" y="1963102"/>
                <a:ext cx="405667" cy="594360"/>
              </a:xfrm>
              <a:prstGeom prst="line">
                <a:avLst/>
              </a:prstGeom>
              <a:ln w="571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752" name="Picture 751"/>
            <p:cNvPicPr>
              <a:picLocks noChangeAspect="1"/>
            </p:cNvPicPr>
            <p:nvPr/>
          </p:nvPicPr>
          <p:blipFill>
            <a:blip r:embed="rId3"/>
            <a:stretch>
              <a:fillRect/>
            </a:stretch>
          </p:blipFill>
          <p:spPr>
            <a:xfrm>
              <a:off x="4929482" y="1765770"/>
              <a:ext cx="206356" cy="740572"/>
            </a:xfrm>
            <a:prstGeom prst="rect">
              <a:avLst/>
            </a:prstGeom>
          </p:spPr>
        </p:pic>
        <p:pic>
          <p:nvPicPr>
            <p:cNvPr id="756" name="Picture 755"/>
            <p:cNvPicPr>
              <a:picLocks noChangeAspect="1"/>
            </p:cNvPicPr>
            <p:nvPr/>
          </p:nvPicPr>
          <p:blipFill>
            <a:blip r:embed="rId3"/>
            <a:stretch>
              <a:fillRect/>
            </a:stretch>
          </p:blipFill>
          <p:spPr>
            <a:xfrm>
              <a:off x="5169630" y="1764820"/>
              <a:ext cx="206356" cy="740572"/>
            </a:xfrm>
            <a:prstGeom prst="rect">
              <a:avLst/>
            </a:prstGeom>
          </p:spPr>
        </p:pic>
        <p:pic>
          <p:nvPicPr>
            <p:cNvPr id="757" name="Picture 756"/>
            <p:cNvPicPr>
              <a:picLocks noChangeAspect="1"/>
            </p:cNvPicPr>
            <p:nvPr/>
          </p:nvPicPr>
          <p:blipFill>
            <a:blip r:embed="rId3"/>
            <a:stretch>
              <a:fillRect/>
            </a:stretch>
          </p:blipFill>
          <p:spPr>
            <a:xfrm>
              <a:off x="5406779" y="1764820"/>
              <a:ext cx="206356" cy="740572"/>
            </a:xfrm>
            <a:prstGeom prst="rect">
              <a:avLst/>
            </a:prstGeom>
          </p:spPr>
        </p:pic>
      </p:grpSp>
      <p:grpSp>
        <p:nvGrpSpPr>
          <p:cNvPr id="808" name="Group 807"/>
          <p:cNvGrpSpPr/>
          <p:nvPr/>
        </p:nvGrpSpPr>
        <p:grpSpPr>
          <a:xfrm>
            <a:off x="864066" y="3049456"/>
            <a:ext cx="2725344" cy="1733519"/>
            <a:chOff x="1609726" y="2476500"/>
            <a:chExt cx="1989138" cy="1265238"/>
          </a:xfrm>
        </p:grpSpPr>
        <p:grpSp>
          <p:nvGrpSpPr>
            <p:cNvPr id="809" name="Group 4"/>
            <p:cNvGrpSpPr>
              <a:grpSpLocks noChangeAspect="1"/>
            </p:cNvGrpSpPr>
            <p:nvPr/>
          </p:nvGrpSpPr>
          <p:grpSpPr bwMode="auto">
            <a:xfrm>
              <a:off x="1609726" y="2476500"/>
              <a:ext cx="1989138" cy="1265238"/>
              <a:chOff x="1014" y="1560"/>
              <a:chExt cx="1253" cy="797"/>
            </a:xfrm>
          </p:grpSpPr>
          <p:sp>
            <p:nvSpPr>
              <p:cNvPr id="840" name="AutoShape 3"/>
              <p:cNvSpPr>
                <a:spLocks noChangeAspect="1" noChangeArrowheads="1" noTextEdit="1"/>
              </p:cNvSpPr>
              <p:nvPr/>
            </p:nvSpPr>
            <p:spPr bwMode="auto">
              <a:xfrm>
                <a:off x="1015" y="1560"/>
                <a:ext cx="1252" cy="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1" name="Freeform 5"/>
              <p:cNvSpPr>
                <a:spLocks/>
              </p:cNvSpPr>
              <p:nvPr/>
            </p:nvSpPr>
            <p:spPr bwMode="auto">
              <a:xfrm>
                <a:off x="1014" y="2320"/>
                <a:ext cx="1115" cy="36"/>
              </a:xfrm>
              <a:custGeom>
                <a:avLst/>
                <a:gdLst>
                  <a:gd name="T0" fmla="*/ 1791 w 1821"/>
                  <a:gd name="T1" fmla="*/ 60 h 60"/>
                  <a:gd name="T2" fmla="*/ 30 w 1821"/>
                  <a:gd name="T3" fmla="*/ 60 h 60"/>
                  <a:gd name="T4" fmla="*/ 0 w 1821"/>
                  <a:gd name="T5" fmla="*/ 30 h 60"/>
                  <a:gd name="T6" fmla="*/ 30 w 1821"/>
                  <a:gd name="T7" fmla="*/ 0 h 60"/>
                  <a:gd name="T8" fmla="*/ 1791 w 1821"/>
                  <a:gd name="T9" fmla="*/ 0 h 60"/>
                  <a:gd name="T10" fmla="*/ 1821 w 1821"/>
                  <a:gd name="T11" fmla="*/ 30 h 60"/>
                  <a:gd name="T12" fmla="*/ 1791 w 1821"/>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821" h="60">
                    <a:moveTo>
                      <a:pt x="1791" y="60"/>
                    </a:moveTo>
                    <a:cubicBezTo>
                      <a:pt x="30" y="60"/>
                      <a:pt x="30" y="60"/>
                      <a:pt x="30" y="60"/>
                    </a:cubicBezTo>
                    <a:cubicBezTo>
                      <a:pt x="14" y="60"/>
                      <a:pt x="0" y="47"/>
                      <a:pt x="0" y="30"/>
                    </a:cubicBezTo>
                    <a:cubicBezTo>
                      <a:pt x="0" y="14"/>
                      <a:pt x="14" y="0"/>
                      <a:pt x="30" y="0"/>
                    </a:cubicBezTo>
                    <a:cubicBezTo>
                      <a:pt x="1791" y="0"/>
                      <a:pt x="1791" y="0"/>
                      <a:pt x="1791" y="0"/>
                    </a:cubicBezTo>
                    <a:cubicBezTo>
                      <a:pt x="1808" y="0"/>
                      <a:pt x="1821" y="14"/>
                      <a:pt x="1821" y="30"/>
                    </a:cubicBezTo>
                    <a:cubicBezTo>
                      <a:pt x="1821" y="47"/>
                      <a:pt x="1808" y="60"/>
                      <a:pt x="1791" y="60"/>
                    </a:cubicBezTo>
                    <a:close/>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2" name="Rectangle 6"/>
              <p:cNvSpPr>
                <a:spLocks noChangeArrowheads="1"/>
              </p:cNvSpPr>
              <p:nvPr/>
            </p:nvSpPr>
            <p:spPr bwMode="auto">
              <a:xfrm>
                <a:off x="1833" y="1961"/>
                <a:ext cx="433" cy="2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3" name="Rectangle 7"/>
              <p:cNvSpPr>
                <a:spLocks noChangeArrowheads="1"/>
              </p:cNvSpPr>
              <p:nvPr/>
            </p:nvSpPr>
            <p:spPr bwMode="auto">
              <a:xfrm>
                <a:off x="1850" y="1560"/>
                <a:ext cx="399" cy="424"/>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4" name="Rectangle 8"/>
              <p:cNvSpPr>
                <a:spLocks noChangeArrowheads="1"/>
              </p:cNvSpPr>
              <p:nvPr/>
            </p:nvSpPr>
            <p:spPr bwMode="auto">
              <a:xfrm>
                <a:off x="1877" y="1587"/>
                <a:ext cx="345" cy="3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5" name="Rectangle 17"/>
              <p:cNvSpPr>
                <a:spLocks noChangeArrowheads="1"/>
              </p:cNvSpPr>
              <p:nvPr/>
            </p:nvSpPr>
            <p:spPr bwMode="auto">
              <a:xfrm>
                <a:off x="2172" y="1614"/>
                <a:ext cx="7" cy="31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6" name="Rectangle 18"/>
              <p:cNvSpPr>
                <a:spLocks noChangeArrowheads="1"/>
              </p:cNvSpPr>
              <p:nvPr/>
            </p:nvSpPr>
            <p:spPr bwMode="auto">
              <a:xfrm>
                <a:off x="2165" y="1927"/>
                <a:ext cx="21" cy="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47" name="Rectangle 19"/>
              <p:cNvSpPr>
                <a:spLocks noChangeArrowheads="1"/>
              </p:cNvSpPr>
              <p:nvPr/>
            </p:nvSpPr>
            <p:spPr bwMode="auto">
              <a:xfrm>
                <a:off x="2165" y="1611"/>
                <a:ext cx="21" cy="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6" name="Rectangle 20"/>
              <p:cNvSpPr>
                <a:spLocks noChangeArrowheads="1"/>
              </p:cNvSpPr>
              <p:nvPr/>
            </p:nvSpPr>
            <p:spPr bwMode="auto">
              <a:xfrm>
                <a:off x="2165" y="1675"/>
                <a:ext cx="21" cy="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7" name="Rectangle 21"/>
              <p:cNvSpPr>
                <a:spLocks noChangeArrowheads="1"/>
              </p:cNvSpPr>
              <p:nvPr/>
            </p:nvSpPr>
            <p:spPr bwMode="auto">
              <a:xfrm>
                <a:off x="2165" y="1737"/>
                <a:ext cx="21" cy="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58" name="Rectangle 22"/>
              <p:cNvSpPr>
                <a:spLocks noChangeArrowheads="1"/>
              </p:cNvSpPr>
              <p:nvPr/>
            </p:nvSpPr>
            <p:spPr bwMode="auto">
              <a:xfrm>
                <a:off x="2165" y="1801"/>
                <a:ext cx="21" cy="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0" name="Rectangle 23"/>
              <p:cNvSpPr>
                <a:spLocks noChangeArrowheads="1"/>
              </p:cNvSpPr>
              <p:nvPr/>
            </p:nvSpPr>
            <p:spPr bwMode="auto">
              <a:xfrm>
                <a:off x="2165" y="1863"/>
                <a:ext cx="21" cy="8"/>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1" name="Rectangle 24"/>
              <p:cNvSpPr>
                <a:spLocks noChangeArrowheads="1"/>
              </p:cNvSpPr>
              <p:nvPr/>
            </p:nvSpPr>
            <p:spPr bwMode="auto">
              <a:xfrm>
                <a:off x="1833" y="1958"/>
                <a:ext cx="433" cy="27"/>
              </a:xfrm>
              <a:prstGeom prst="rect">
                <a:avLst/>
              </a:prstGeom>
              <a:solidFill>
                <a:srgbClr val="DB7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2" name="Freeform 25"/>
              <p:cNvSpPr>
                <a:spLocks/>
              </p:cNvSpPr>
              <p:nvPr/>
            </p:nvSpPr>
            <p:spPr bwMode="auto">
              <a:xfrm>
                <a:off x="1817" y="1814"/>
                <a:ext cx="28" cy="36"/>
              </a:xfrm>
              <a:custGeom>
                <a:avLst/>
                <a:gdLst>
                  <a:gd name="T0" fmla="*/ 28 w 28"/>
                  <a:gd name="T1" fmla="*/ 36 h 36"/>
                  <a:gd name="T2" fmla="*/ 16 w 28"/>
                  <a:gd name="T3" fmla="*/ 6 h 36"/>
                  <a:gd name="T4" fmla="*/ 0 w 28"/>
                  <a:gd name="T5" fmla="*/ 0 h 36"/>
                  <a:gd name="T6" fmla="*/ 0 w 28"/>
                  <a:gd name="T7" fmla="*/ 13 h 36"/>
                  <a:gd name="T8" fmla="*/ 28 w 28"/>
                  <a:gd name="T9" fmla="*/ 36 h 36"/>
                </a:gdLst>
                <a:ahLst/>
                <a:cxnLst>
                  <a:cxn ang="0">
                    <a:pos x="T0" y="T1"/>
                  </a:cxn>
                  <a:cxn ang="0">
                    <a:pos x="T2" y="T3"/>
                  </a:cxn>
                  <a:cxn ang="0">
                    <a:pos x="T4" y="T5"/>
                  </a:cxn>
                  <a:cxn ang="0">
                    <a:pos x="T6" y="T7"/>
                  </a:cxn>
                  <a:cxn ang="0">
                    <a:pos x="T8" y="T9"/>
                  </a:cxn>
                </a:cxnLst>
                <a:rect l="0" t="0" r="r" b="b"/>
                <a:pathLst>
                  <a:path w="28" h="36">
                    <a:moveTo>
                      <a:pt x="28" y="36"/>
                    </a:moveTo>
                    <a:lnTo>
                      <a:pt x="16" y="6"/>
                    </a:lnTo>
                    <a:lnTo>
                      <a:pt x="0" y="0"/>
                    </a:lnTo>
                    <a:lnTo>
                      <a:pt x="0" y="13"/>
                    </a:lnTo>
                    <a:lnTo>
                      <a:pt x="28" y="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3" name="Freeform 26"/>
              <p:cNvSpPr>
                <a:spLocks/>
              </p:cNvSpPr>
              <p:nvPr/>
            </p:nvSpPr>
            <p:spPr bwMode="auto">
              <a:xfrm>
                <a:off x="1839" y="1780"/>
                <a:ext cx="14" cy="21"/>
              </a:xfrm>
              <a:custGeom>
                <a:avLst/>
                <a:gdLst>
                  <a:gd name="T0" fmla="*/ 5 w 24"/>
                  <a:gd name="T1" fmla="*/ 3 h 35"/>
                  <a:gd name="T2" fmla="*/ 0 w 24"/>
                  <a:gd name="T3" fmla="*/ 0 h 35"/>
                  <a:gd name="T4" fmla="*/ 23 w 24"/>
                  <a:gd name="T5" fmla="*/ 35 h 35"/>
                  <a:gd name="T6" fmla="*/ 24 w 24"/>
                  <a:gd name="T7" fmla="*/ 31 h 35"/>
                  <a:gd name="T8" fmla="*/ 5 w 24"/>
                  <a:gd name="T9" fmla="*/ 3 h 35"/>
                </a:gdLst>
                <a:ahLst/>
                <a:cxnLst>
                  <a:cxn ang="0">
                    <a:pos x="T0" y="T1"/>
                  </a:cxn>
                  <a:cxn ang="0">
                    <a:pos x="T2" y="T3"/>
                  </a:cxn>
                  <a:cxn ang="0">
                    <a:pos x="T4" y="T5"/>
                  </a:cxn>
                  <a:cxn ang="0">
                    <a:pos x="T6" y="T7"/>
                  </a:cxn>
                  <a:cxn ang="0">
                    <a:pos x="T8" y="T9"/>
                  </a:cxn>
                </a:cxnLst>
                <a:rect l="0" t="0" r="r" b="b"/>
                <a:pathLst>
                  <a:path w="24" h="35">
                    <a:moveTo>
                      <a:pt x="5" y="3"/>
                    </a:moveTo>
                    <a:cubicBezTo>
                      <a:pt x="0" y="0"/>
                      <a:pt x="0" y="0"/>
                      <a:pt x="0" y="0"/>
                    </a:cubicBezTo>
                    <a:cubicBezTo>
                      <a:pt x="0" y="0"/>
                      <a:pt x="9" y="26"/>
                      <a:pt x="23" y="35"/>
                    </a:cubicBezTo>
                    <a:cubicBezTo>
                      <a:pt x="24" y="31"/>
                      <a:pt x="24" y="31"/>
                      <a:pt x="24" y="31"/>
                    </a:cubicBezTo>
                    <a:cubicBezTo>
                      <a:pt x="12" y="21"/>
                      <a:pt x="6" y="5"/>
                      <a:pt x="5" y="3"/>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4" name="Freeform 27"/>
              <p:cNvSpPr>
                <a:spLocks/>
              </p:cNvSpPr>
              <p:nvPr/>
            </p:nvSpPr>
            <p:spPr bwMode="auto">
              <a:xfrm>
                <a:off x="1842" y="1782"/>
                <a:ext cx="16" cy="17"/>
              </a:xfrm>
              <a:custGeom>
                <a:avLst/>
                <a:gdLst>
                  <a:gd name="T0" fmla="*/ 19 w 27"/>
                  <a:gd name="T1" fmla="*/ 28 h 28"/>
                  <a:gd name="T2" fmla="*/ 27 w 27"/>
                  <a:gd name="T3" fmla="*/ 11 h 28"/>
                  <a:gd name="T4" fmla="*/ 0 w 27"/>
                  <a:gd name="T5" fmla="*/ 0 h 28"/>
                  <a:gd name="T6" fmla="*/ 19 w 27"/>
                  <a:gd name="T7" fmla="*/ 28 h 28"/>
                </a:gdLst>
                <a:ahLst/>
                <a:cxnLst>
                  <a:cxn ang="0">
                    <a:pos x="T0" y="T1"/>
                  </a:cxn>
                  <a:cxn ang="0">
                    <a:pos x="T2" y="T3"/>
                  </a:cxn>
                  <a:cxn ang="0">
                    <a:pos x="T4" y="T5"/>
                  </a:cxn>
                  <a:cxn ang="0">
                    <a:pos x="T6" y="T7"/>
                  </a:cxn>
                </a:cxnLst>
                <a:rect l="0" t="0" r="r" b="b"/>
                <a:pathLst>
                  <a:path w="27" h="28">
                    <a:moveTo>
                      <a:pt x="19" y="28"/>
                    </a:moveTo>
                    <a:cubicBezTo>
                      <a:pt x="27" y="11"/>
                      <a:pt x="27" y="11"/>
                      <a:pt x="27" y="11"/>
                    </a:cubicBezTo>
                    <a:cubicBezTo>
                      <a:pt x="0" y="0"/>
                      <a:pt x="0" y="0"/>
                      <a:pt x="0" y="0"/>
                    </a:cubicBezTo>
                    <a:cubicBezTo>
                      <a:pt x="1" y="2"/>
                      <a:pt x="7" y="18"/>
                      <a:pt x="19"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5" name="Freeform 28"/>
              <p:cNvSpPr>
                <a:spLocks/>
              </p:cNvSpPr>
              <p:nvPr/>
            </p:nvSpPr>
            <p:spPr bwMode="auto">
              <a:xfrm>
                <a:off x="1850" y="1753"/>
                <a:ext cx="8" cy="9"/>
              </a:xfrm>
              <a:custGeom>
                <a:avLst/>
                <a:gdLst>
                  <a:gd name="T0" fmla="*/ 7 w 14"/>
                  <a:gd name="T1" fmla="*/ 0 h 15"/>
                  <a:gd name="T2" fmla="*/ 4 w 14"/>
                  <a:gd name="T3" fmla="*/ 1 h 15"/>
                  <a:gd name="T4" fmla="*/ 5 w 14"/>
                  <a:gd name="T5" fmla="*/ 4 h 15"/>
                  <a:gd name="T6" fmla="*/ 0 w 14"/>
                  <a:gd name="T7" fmla="*/ 10 h 15"/>
                  <a:gd name="T8" fmla="*/ 5 w 14"/>
                  <a:gd name="T9" fmla="*/ 15 h 15"/>
                  <a:gd name="T10" fmla="*/ 13 w 14"/>
                  <a:gd name="T11" fmla="*/ 8 h 15"/>
                  <a:gd name="T12" fmla="*/ 7 w 14"/>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4" h="15">
                    <a:moveTo>
                      <a:pt x="7" y="0"/>
                    </a:moveTo>
                    <a:cubicBezTo>
                      <a:pt x="6" y="0"/>
                      <a:pt x="5" y="0"/>
                      <a:pt x="4" y="1"/>
                    </a:cubicBezTo>
                    <a:cubicBezTo>
                      <a:pt x="5" y="2"/>
                      <a:pt x="5" y="3"/>
                      <a:pt x="5" y="4"/>
                    </a:cubicBezTo>
                    <a:cubicBezTo>
                      <a:pt x="5" y="7"/>
                      <a:pt x="2" y="10"/>
                      <a:pt x="0" y="10"/>
                    </a:cubicBezTo>
                    <a:cubicBezTo>
                      <a:pt x="1" y="13"/>
                      <a:pt x="3" y="14"/>
                      <a:pt x="5" y="15"/>
                    </a:cubicBezTo>
                    <a:cubicBezTo>
                      <a:pt x="9" y="15"/>
                      <a:pt x="13" y="12"/>
                      <a:pt x="13" y="8"/>
                    </a:cubicBezTo>
                    <a:cubicBezTo>
                      <a:pt x="14" y="4"/>
                      <a:pt x="11" y="1"/>
                      <a:pt x="7" y="0"/>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6" name="Freeform 29"/>
              <p:cNvSpPr>
                <a:spLocks/>
              </p:cNvSpPr>
              <p:nvPr/>
            </p:nvSpPr>
            <p:spPr bwMode="auto">
              <a:xfrm>
                <a:off x="1849" y="1754"/>
                <a:ext cx="4" cy="5"/>
              </a:xfrm>
              <a:custGeom>
                <a:avLst/>
                <a:gdLst>
                  <a:gd name="T0" fmla="*/ 6 w 6"/>
                  <a:gd name="T1" fmla="*/ 3 h 9"/>
                  <a:gd name="T2" fmla="*/ 5 w 6"/>
                  <a:gd name="T3" fmla="*/ 0 h 9"/>
                  <a:gd name="T4" fmla="*/ 0 w 6"/>
                  <a:gd name="T5" fmla="*/ 6 h 9"/>
                  <a:gd name="T6" fmla="*/ 1 w 6"/>
                  <a:gd name="T7" fmla="*/ 9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2"/>
                      <a:pt x="6" y="1"/>
                      <a:pt x="5" y="0"/>
                    </a:cubicBezTo>
                    <a:cubicBezTo>
                      <a:pt x="2" y="0"/>
                      <a:pt x="0" y="3"/>
                      <a:pt x="0" y="6"/>
                    </a:cubicBezTo>
                    <a:cubicBezTo>
                      <a:pt x="0" y="7"/>
                      <a:pt x="0" y="8"/>
                      <a:pt x="1" y="9"/>
                    </a:cubicBezTo>
                    <a:cubicBezTo>
                      <a:pt x="3" y="9"/>
                      <a:pt x="6" y="6"/>
                      <a:pt x="6" y="3"/>
                    </a:cubicBez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7" name="Freeform 30"/>
              <p:cNvSpPr>
                <a:spLocks/>
              </p:cNvSpPr>
              <p:nvPr/>
            </p:nvSpPr>
            <p:spPr bwMode="auto">
              <a:xfrm>
                <a:off x="1834" y="1734"/>
                <a:ext cx="0" cy="1"/>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0"/>
                      <a:pt x="0" y="0"/>
                      <a:pt x="0" y="0"/>
                    </a:cubicBezTo>
                    <a:cubicBezTo>
                      <a:pt x="0" y="0"/>
                      <a:pt x="0" y="0"/>
                      <a:pt x="0" y="2"/>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8" name="Freeform 31"/>
              <p:cNvSpPr>
                <a:spLocks noEditPoints="1"/>
              </p:cNvSpPr>
              <p:nvPr/>
            </p:nvSpPr>
            <p:spPr bwMode="auto">
              <a:xfrm>
                <a:off x="1782" y="1721"/>
                <a:ext cx="95" cy="103"/>
              </a:xfrm>
              <a:custGeom>
                <a:avLst/>
                <a:gdLst>
                  <a:gd name="T0" fmla="*/ 149 w 155"/>
                  <a:gd name="T1" fmla="*/ 87 h 169"/>
                  <a:gd name="T2" fmla="*/ 138 w 155"/>
                  <a:gd name="T3" fmla="*/ 44 h 169"/>
                  <a:gd name="T4" fmla="*/ 139 w 155"/>
                  <a:gd name="T5" fmla="*/ 37 h 169"/>
                  <a:gd name="T6" fmla="*/ 139 w 155"/>
                  <a:gd name="T7" fmla="*/ 37 h 169"/>
                  <a:gd name="T8" fmla="*/ 103 w 155"/>
                  <a:gd name="T9" fmla="*/ 22 h 169"/>
                  <a:gd name="T10" fmla="*/ 90 w 155"/>
                  <a:gd name="T11" fmla="*/ 0 h 169"/>
                  <a:gd name="T12" fmla="*/ 90 w 155"/>
                  <a:gd name="T13" fmla="*/ 0 h 169"/>
                  <a:gd name="T14" fmla="*/ 85 w 155"/>
                  <a:gd name="T15" fmla="*/ 21 h 169"/>
                  <a:gd name="T16" fmla="*/ 85 w 155"/>
                  <a:gd name="T17" fmla="*/ 23 h 169"/>
                  <a:gd name="T18" fmla="*/ 80 w 155"/>
                  <a:gd name="T19" fmla="*/ 42 h 169"/>
                  <a:gd name="T20" fmla="*/ 77 w 155"/>
                  <a:gd name="T21" fmla="*/ 57 h 169"/>
                  <a:gd name="T22" fmla="*/ 67 w 155"/>
                  <a:gd name="T23" fmla="*/ 54 h 169"/>
                  <a:gd name="T24" fmla="*/ 53 w 155"/>
                  <a:gd name="T25" fmla="*/ 36 h 169"/>
                  <a:gd name="T26" fmla="*/ 41 w 155"/>
                  <a:gd name="T27" fmla="*/ 35 h 169"/>
                  <a:gd name="T28" fmla="*/ 35 w 155"/>
                  <a:gd name="T29" fmla="*/ 56 h 169"/>
                  <a:gd name="T30" fmla="*/ 36 w 155"/>
                  <a:gd name="T31" fmla="*/ 70 h 169"/>
                  <a:gd name="T32" fmla="*/ 37 w 155"/>
                  <a:gd name="T33" fmla="*/ 77 h 169"/>
                  <a:gd name="T34" fmla="*/ 37 w 155"/>
                  <a:gd name="T35" fmla="*/ 77 h 169"/>
                  <a:gd name="T36" fmla="*/ 37 w 155"/>
                  <a:gd name="T37" fmla="*/ 77 h 169"/>
                  <a:gd name="T38" fmla="*/ 15 w 155"/>
                  <a:gd name="T39" fmla="*/ 106 h 169"/>
                  <a:gd name="T40" fmla="*/ 5 w 155"/>
                  <a:gd name="T41" fmla="*/ 101 h 169"/>
                  <a:gd name="T42" fmla="*/ 0 w 155"/>
                  <a:gd name="T43" fmla="*/ 143 h 169"/>
                  <a:gd name="T44" fmla="*/ 66 w 155"/>
                  <a:gd name="T45" fmla="*/ 169 h 169"/>
                  <a:gd name="T46" fmla="*/ 66 w 155"/>
                  <a:gd name="T47" fmla="*/ 146 h 169"/>
                  <a:gd name="T48" fmla="*/ 86 w 155"/>
                  <a:gd name="T49" fmla="*/ 153 h 169"/>
                  <a:gd name="T50" fmla="*/ 108 w 155"/>
                  <a:gd name="T51" fmla="*/ 150 h 169"/>
                  <a:gd name="T52" fmla="*/ 116 w 155"/>
                  <a:gd name="T53" fmla="*/ 132 h 169"/>
                  <a:gd name="T54" fmla="*/ 93 w 155"/>
                  <a:gd name="T55" fmla="*/ 97 h 169"/>
                  <a:gd name="T56" fmla="*/ 98 w 155"/>
                  <a:gd name="T57" fmla="*/ 100 h 169"/>
                  <a:gd name="T58" fmla="*/ 98 w 155"/>
                  <a:gd name="T59" fmla="*/ 99 h 169"/>
                  <a:gd name="T60" fmla="*/ 125 w 155"/>
                  <a:gd name="T61" fmla="*/ 111 h 169"/>
                  <a:gd name="T62" fmla="*/ 131 w 155"/>
                  <a:gd name="T63" fmla="*/ 96 h 169"/>
                  <a:gd name="T64" fmla="*/ 149 w 155"/>
                  <a:gd name="T65" fmla="*/ 87 h 169"/>
                  <a:gd name="T66" fmla="*/ 124 w 155"/>
                  <a:gd name="T67" fmla="*/ 61 h 169"/>
                  <a:gd name="T68" fmla="*/ 116 w 155"/>
                  <a:gd name="T69" fmla="*/ 68 h 169"/>
                  <a:gd name="T70" fmla="*/ 111 w 155"/>
                  <a:gd name="T71" fmla="*/ 63 h 169"/>
                  <a:gd name="T72" fmla="*/ 110 w 155"/>
                  <a:gd name="T73" fmla="*/ 60 h 169"/>
                  <a:gd name="T74" fmla="*/ 115 w 155"/>
                  <a:gd name="T75" fmla="*/ 54 h 169"/>
                  <a:gd name="T76" fmla="*/ 118 w 155"/>
                  <a:gd name="T77" fmla="*/ 53 h 169"/>
                  <a:gd name="T78" fmla="*/ 124 w 155"/>
                  <a:gd name="T79" fmla="*/ 6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5" h="169">
                    <a:moveTo>
                      <a:pt x="149" y="87"/>
                    </a:moveTo>
                    <a:cubicBezTo>
                      <a:pt x="148" y="84"/>
                      <a:pt x="136" y="50"/>
                      <a:pt x="138" y="44"/>
                    </a:cubicBezTo>
                    <a:cubicBezTo>
                      <a:pt x="139" y="41"/>
                      <a:pt x="139" y="39"/>
                      <a:pt x="139" y="37"/>
                    </a:cubicBezTo>
                    <a:cubicBezTo>
                      <a:pt x="139" y="37"/>
                      <a:pt x="139" y="37"/>
                      <a:pt x="139" y="37"/>
                    </a:cubicBezTo>
                    <a:cubicBezTo>
                      <a:pt x="122" y="37"/>
                      <a:pt x="111" y="30"/>
                      <a:pt x="103" y="22"/>
                    </a:cubicBezTo>
                    <a:cubicBezTo>
                      <a:pt x="94" y="13"/>
                      <a:pt x="90" y="2"/>
                      <a:pt x="90" y="0"/>
                    </a:cubicBezTo>
                    <a:cubicBezTo>
                      <a:pt x="90" y="0"/>
                      <a:pt x="90" y="0"/>
                      <a:pt x="90" y="0"/>
                    </a:cubicBezTo>
                    <a:cubicBezTo>
                      <a:pt x="85" y="21"/>
                      <a:pt x="85" y="21"/>
                      <a:pt x="85" y="21"/>
                    </a:cubicBezTo>
                    <a:cubicBezTo>
                      <a:pt x="85" y="23"/>
                      <a:pt x="85" y="23"/>
                      <a:pt x="85" y="23"/>
                    </a:cubicBezTo>
                    <a:cubicBezTo>
                      <a:pt x="84" y="27"/>
                      <a:pt x="82" y="35"/>
                      <a:pt x="80" y="42"/>
                    </a:cubicBezTo>
                    <a:cubicBezTo>
                      <a:pt x="79" y="49"/>
                      <a:pt x="77" y="54"/>
                      <a:pt x="77" y="57"/>
                    </a:cubicBezTo>
                    <a:cubicBezTo>
                      <a:pt x="74" y="64"/>
                      <a:pt x="67" y="54"/>
                      <a:pt x="67" y="54"/>
                    </a:cubicBezTo>
                    <a:cubicBezTo>
                      <a:pt x="67" y="54"/>
                      <a:pt x="60" y="42"/>
                      <a:pt x="53" y="36"/>
                    </a:cubicBezTo>
                    <a:cubicBezTo>
                      <a:pt x="48" y="33"/>
                      <a:pt x="44" y="31"/>
                      <a:pt x="41" y="35"/>
                    </a:cubicBezTo>
                    <a:cubicBezTo>
                      <a:pt x="36" y="39"/>
                      <a:pt x="35" y="48"/>
                      <a:pt x="35" y="56"/>
                    </a:cubicBezTo>
                    <a:cubicBezTo>
                      <a:pt x="35" y="61"/>
                      <a:pt x="35" y="66"/>
                      <a:pt x="36" y="70"/>
                    </a:cubicBezTo>
                    <a:cubicBezTo>
                      <a:pt x="36" y="74"/>
                      <a:pt x="37" y="77"/>
                      <a:pt x="37" y="77"/>
                    </a:cubicBezTo>
                    <a:cubicBezTo>
                      <a:pt x="37" y="77"/>
                      <a:pt x="37" y="77"/>
                      <a:pt x="37" y="77"/>
                    </a:cubicBezTo>
                    <a:cubicBezTo>
                      <a:pt x="37" y="77"/>
                      <a:pt x="37" y="77"/>
                      <a:pt x="37" y="77"/>
                    </a:cubicBezTo>
                    <a:cubicBezTo>
                      <a:pt x="37" y="77"/>
                      <a:pt x="30" y="100"/>
                      <a:pt x="15" y="106"/>
                    </a:cubicBezTo>
                    <a:cubicBezTo>
                      <a:pt x="5" y="101"/>
                      <a:pt x="5" y="101"/>
                      <a:pt x="5" y="101"/>
                    </a:cubicBezTo>
                    <a:cubicBezTo>
                      <a:pt x="0" y="143"/>
                      <a:pt x="0" y="143"/>
                      <a:pt x="0" y="143"/>
                    </a:cubicBezTo>
                    <a:cubicBezTo>
                      <a:pt x="66" y="169"/>
                      <a:pt x="66" y="169"/>
                      <a:pt x="66" y="169"/>
                    </a:cubicBezTo>
                    <a:cubicBezTo>
                      <a:pt x="66" y="146"/>
                      <a:pt x="66" y="146"/>
                      <a:pt x="66" y="146"/>
                    </a:cubicBezTo>
                    <a:cubicBezTo>
                      <a:pt x="74" y="149"/>
                      <a:pt x="81" y="151"/>
                      <a:pt x="86" y="153"/>
                    </a:cubicBezTo>
                    <a:cubicBezTo>
                      <a:pt x="105" y="159"/>
                      <a:pt x="108" y="150"/>
                      <a:pt x="108" y="150"/>
                    </a:cubicBezTo>
                    <a:cubicBezTo>
                      <a:pt x="116" y="132"/>
                      <a:pt x="116" y="132"/>
                      <a:pt x="116" y="132"/>
                    </a:cubicBezTo>
                    <a:cubicBezTo>
                      <a:pt x="102" y="123"/>
                      <a:pt x="93" y="97"/>
                      <a:pt x="93" y="97"/>
                    </a:cubicBezTo>
                    <a:cubicBezTo>
                      <a:pt x="98" y="100"/>
                      <a:pt x="98" y="100"/>
                      <a:pt x="98" y="100"/>
                    </a:cubicBezTo>
                    <a:cubicBezTo>
                      <a:pt x="98" y="99"/>
                      <a:pt x="98" y="99"/>
                      <a:pt x="98" y="99"/>
                    </a:cubicBezTo>
                    <a:cubicBezTo>
                      <a:pt x="125" y="111"/>
                      <a:pt x="125" y="111"/>
                      <a:pt x="125" y="111"/>
                    </a:cubicBezTo>
                    <a:cubicBezTo>
                      <a:pt x="131" y="96"/>
                      <a:pt x="131" y="96"/>
                      <a:pt x="131" y="96"/>
                    </a:cubicBezTo>
                    <a:cubicBezTo>
                      <a:pt x="155" y="100"/>
                      <a:pt x="150" y="90"/>
                      <a:pt x="149" y="87"/>
                    </a:cubicBezTo>
                    <a:close/>
                    <a:moveTo>
                      <a:pt x="124" y="61"/>
                    </a:moveTo>
                    <a:cubicBezTo>
                      <a:pt x="124" y="65"/>
                      <a:pt x="120" y="68"/>
                      <a:pt x="116" y="68"/>
                    </a:cubicBezTo>
                    <a:cubicBezTo>
                      <a:pt x="114" y="67"/>
                      <a:pt x="112" y="66"/>
                      <a:pt x="111" y="63"/>
                    </a:cubicBezTo>
                    <a:cubicBezTo>
                      <a:pt x="110" y="62"/>
                      <a:pt x="110" y="61"/>
                      <a:pt x="110" y="60"/>
                    </a:cubicBezTo>
                    <a:cubicBezTo>
                      <a:pt x="110" y="57"/>
                      <a:pt x="112" y="54"/>
                      <a:pt x="115" y="54"/>
                    </a:cubicBezTo>
                    <a:cubicBezTo>
                      <a:pt x="116" y="53"/>
                      <a:pt x="117" y="53"/>
                      <a:pt x="118" y="53"/>
                    </a:cubicBezTo>
                    <a:cubicBezTo>
                      <a:pt x="122" y="54"/>
                      <a:pt x="125" y="57"/>
                      <a:pt x="124" y="61"/>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69" name="Freeform 32"/>
              <p:cNvSpPr>
                <a:spLocks/>
              </p:cNvSpPr>
              <p:nvPr/>
            </p:nvSpPr>
            <p:spPr bwMode="auto">
              <a:xfrm>
                <a:off x="1831" y="1721"/>
                <a:ext cx="14" cy="25"/>
              </a:xfrm>
              <a:custGeom>
                <a:avLst/>
                <a:gdLst>
                  <a:gd name="T0" fmla="*/ 10 w 23"/>
                  <a:gd name="T1" fmla="*/ 0 h 42"/>
                  <a:gd name="T2" fmla="*/ 5 w 23"/>
                  <a:gd name="T3" fmla="*/ 21 h 42"/>
                  <a:gd name="T4" fmla="*/ 5 w 23"/>
                  <a:gd name="T5" fmla="*/ 23 h 42"/>
                  <a:gd name="T6" fmla="*/ 0 w 23"/>
                  <a:gd name="T7" fmla="*/ 42 h 42"/>
                  <a:gd name="T8" fmla="*/ 23 w 23"/>
                  <a:gd name="T9" fmla="*/ 22 h 42"/>
                  <a:gd name="T10" fmla="*/ 10 w 23"/>
                  <a:gd name="T11" fmla="*/ 0 h 42"/>
                  <a:gd name="T12" fmla="*/ 10 w 23"/>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23" h="42">
                    <a:moveTo>
                      <a:pt x="10" y="0"/>
                    </a:moveTo>
                    <a:cubicBezTo>
                      <a:pt x="5" y="21"/>
                      <a:pt x="5" y="21"/>
                      <a:pt x="5" y="21"/>
                    </a:cubicBezTo>
                    <a:cubicBezTo>
                      <a:pt x="5" y="23"/>
                      <a:pt x="5" y="23"/>
                      <a:pt x="5" y="23"/>
                    </a:cubicBezTo>
                    <a:cubicBezTo>
                      <a:pt x="4" y="27"/>
                      <a:pt x="2" y="35"/>
                      <a:pt x="0" y="42"/>
                    </a:cubicBezTo>
                    <a:cubicBezTo>
                      <a:pt x="4" y="36"/>
                      <a:pt x="12" y="28"/>
                      <a:pt x="23" y="22"/>
                    </a:cubicBezTo>
                    <a:cubicBezTo>
                      <a:pt x="14" y="13"/>
                      <a:pt x="10" y="2"/>
                      <a:pt x="10" y="0"/>
                    </a:cubicBezTo>
                    <a:cubicBezTo>
                      <a:pt x="10" y="0"/>
                      <a:pt x="10" y="0"/>
                      <a:pt x="10" y="0"/>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0" name="Freeform 33"/>
              <p:cNvSpPr>
                <a:spLocks/>
              </p:cNvSpPr>
              <p:nvPr/>
            </p:nvSpPr>
            <p:spPr bwMode="auto">
              <a:xfrm>
                <a:off x="1803" y="1740"/>
                <a:ext cx="11" cy="24"/>
              </a:xfrm>
              <a:custGeom>
                <a:avLst/>
                <a:gdLst>
                  <a:gd name="T0" fmla="*/ 18 w 18"/>
                  <a:gd name="T1" fmla="*/ 5 h 39"/>
                  <a:gd name="T2" fmla="*/ 6 w 18"/>
                  <a:gd name="T3" fmla="*/ 4 h 39"/>
                  <a:gd name="T4" fmla="*/ 0 w 18"/>
                  <a:gd name="T5" fmla="*/ 25 h 39"/>
                  <a:gd name="T6" fmla="*/ 1 w 18"/>
                  <a:gd name="T7" fmla="*/ 39 h 39"/>
                  <a:gd name="T8" fmla="*/ 18 w 18"/>
                  <a:gd name="T9" fmla="*/ 5 h 39"/>
                </a:gdLst>
                <a:ahLst/>
                <a:cxnLst>
                  <a:cxn ang="0">
                    <a:pos x="T0" y="T1"/>
                  </a:cxn>
                  <a:cxn ang="0">
                    <a:pos x="T2" y="T3"/>
                  </a:cxn>
                  <a:cxn ang="0">
                    <a:pos x="T4" y="T5"/>
                  </a:cxn>
                  <a:cxn ang="0">
                    <a:pos x="T6" y="T7"/>
                  </a:cxn>
                  <a:cxn ang="0">
                    <a:pos x="T8" y="T9"/>
                  </a:cxn>
                </a:cxnLst>
                <a:rect l="0" t="0" r="r" b="b"/>
                <a:pathLst>
                  <a:path w="18" h="39">
                    <a:moveTo>
                      <a:pt x="18" y="5"/>
                    </a:moveTo>
                    <a:cubicBezTo>
                      <a:pt x="13" y="2"/>
                      <a:pt x="9" y="0"/>
                      <a:pt x="6" y="4"/>
                    </a:cubicBezTo>
                    <a:cubicBezTo>
                      <a:pt x="1" y="8"/>
                      <a:pt x="0" y="17"/>
                      <a:pt x="0" y="25"/>
                    </a:cubicBezTo>
                    <a:cubicBezTo>
                      <a:pt x="0" y="30"/>
                      <a:pt x="0" y="35"/>
                      <a:pt x="1" y="39"/>
                    </a:cubicBezTo>
                    <a:cubicBezTo>
                      <a:pt x="2" y="31"/>
                      <a:pt x="7" y="8"/>
                      <a:pt x="18" y="5"/>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1" name="Freeform 34"/>
              <p:cNvSpPr>
                <a:spLocks/>
              </p:cNvSpPr>
              <p:nvPr/>
            </p:nvSpPr>
            <p:spPr bwMode="auto">
              <a:xfrm>
                <a:off x="1842" y="1684"/>
                <a:ext cx="51" cy="59"/>
              </a:xfrm>
              <a:custGeom>
                <a:avLst/>
                <a:gdLst>
                  <a:gd name="T0" fmla="*/ 0 w 83"/>
                  <a:gd name="T1" fmla="*/ 0 h 98"/>
                  <a:gd name="T2" fmla="*/ 67 w 83"/>
                  <a:gd name="T3" fmla="*/ 29 h 98"/>
                  <a:gd name="T4" fmla="*/ 41 w 83"/>
                  <a:gd name="T5" fmla="*/ 98 h 98"/>
                </a:gdLst>
                <a:ahLst/>
                <a:cxnLst>
                  <a:cxn ang="0">
                    <a:pos x="T0" y="T1"/>
                  </a:cxn>
                  <a:cxn ang="0">
                    <a:pos x="T2" y="T3"/>
                  </a:cxn>
                  <a:cxn ang="0">
                    <a:pos x="T4" y="T5"/>
                  </a:cxn>
                </a:cxnLst>
                <a:rect l="0" t="0" r="r" b="b"/>
                <a:pathLst>
                  <a:path w="83" h="98">
                    <a:moveTo>
                      <a:pt x="0" y="0"/>
                    </a:moveTo>
                    <a:cubicBezTo>
                      <a:pt x="0" y="0"/>
                      <a:pt x="50" y="39"/>
                      <a:pt x="67" y="29"/>
                    </a:cubicBezTo>
                    <a:cubicBezTo>
                      <a:pt x="83" y="18"/>
                      <a:pt x="76" y="88"/>
                      <a:pt x="41" y="98"/>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2" name="Freeform 35"/>
              <p:cNvSpPr>
                <a:spLocks/>
              </p:cNvSpPr>
              <p:nvPr/>
            </p:nvSpPr>
            <p:spPr bwMode="auto">
              <a:xfrm>
                <a:off x="1753" y="1819"/>
                <a:ext cx="121" cy="186"/>
              </a:xfrm>
              <a:custGeom>
                <a:avLst/>
                <a:gdLst>
                  <a:gd name="T0" fmla="*/ 8 w 197"/>
                  <a:gd name="T1" fmla="*/ 306 h 306"/>
                  <a:gd name="T2" fmla="*/ 172 w 197"/>
                  <a:gd name="T3" fmla="*/ 306 h 306"/>
                  <a:gd name="T4" fmla="*/ 159 w 197"/>
                  <a:gd name="T5" fmla="*/ 83 h 306"/>
                  <a:gd name="T6" fmla="*/ 116 w 197"/>
                  <a:gd name="T7" fmla="*/ 12 h 306"/>
                  <a:gd name="T8" fmla="*/ 79 w 197"/>
                  <a:gd name="T9" fmla="*/ 0 h 306"/>
                  <a:gd name="T10" fmla="*/ 34 w 197"/>
                  <a:gd name="T11" fmla="*/ 11 h 306"/>
                  <a:gd name="T12" fmla="*/ 0 w 197"/>
                  <a:gd name="T13" fmla="*/ 220 h 306"/>
                  <a:gd name="T14" fmla="*/ 0 w 197"/>
                  <a:gd name="T15" fmla="*/ 220 h 306"/>
                  <a:gd name="T16" fmla="*/ 8 w 197"/>
                  <a:gd name="T17"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306">
                    <a:moveTo>
                      <a:pt x="8" y="306"/>
                    </a:moveTo>
                    <a:cubicBezTo>
                      <a:pt x="172" y="306"/>
                      <a:pt x="172" y="306"/>
                      <a:pt x="172" y="306"/>
                    </a:cubicBezTo>
                    <a:cubicBezTo>
                      <a:pt x="197" y="232"/>
                      <a:pt x="165" y="102"/>
                      <a:pt x="159" y="83"/>
                    </a:cubicBezTo>
                    <a:cubicBezTo>
                      <a:pt x="152" y="63"/>
                      <a:pt x="137" y="27"/>
                      <a:pt x="116" y="12"/>
                    </a:cubicBezTo>
                    <a:cubicBezTo>
                      <a:pt x="105" y="5"/>
                      <a:pt x="93" y="0"/>
                      <a:pt x="79" y="0"/>
                    </a:cubicBezTo>
                    <a:cubicBezTo>
                      <a:pt x="66" y="0"/>
                      <a:pt x="34" y="11"/>
                      <a:pt x="34" y="11"/>
                    </a:cubicBezTo>
                    <a:cubicBezTo>
                      <a:pt x="34" y="11"/>
                      <a:pt x="0" y="44"/>
                      <a:pt x="0" y="220"/>
                    </a:cubicBezTo>
                    <a:cubicBezTo>
                      <a:pt x="0" y="220"/>
                      <a:pt x="0" y="220"/>
                      <a:pt x="0" y="220"/>
                    </a:cubicBezTo>
                    <a:cubicBezTo>
                      <a:pt x="0" y="255"/>
                      <a:pt x="2" y="287"/>
                      <a:pt x="8" y="306"/>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3" name="Freeform 36"/>
              <p:cNvSpPr>
                <a:spLocks/>
              </p:cNvSpPr>
              <p:nvPr/>
            </p:nvSpPr>
            <p:spPr bwMode="auto">
              <a:xfrm>
                <a:off x="1772" y="1805"/>
                <a:ext cx="61" cy="48"/>
              </a:xfrm>
              <a:custGeom>
                <a:avLst/>
                <a:gdLst>
                  <a:gd name="T0" fmla="*/ 0 w 61"/>
                  <a:gd name="T1" fmla="*/ 21 h 48"/>
                  <a:gd name="T2" fmla="*/ 10 w 61"/>
                  <a:gd name="T3" fmla="*/ 0 h 48"/>
                  <a:gd name="T4" fmla="*/ 59 w 61"/>
                  <a:gd name="T5" fmla="*/ 18 h 48"/>
                  <a:gd name="T6" fmla="*/ 61 w 61"/>
                  <a:gd name="T7" fmla="*/ 48 h 48"/>
                  <a:gd name="T8" fmla="*/ 0 w 61"/>
                  <a:gd name="T9" fmla="*/ 21 h 48"/>
                </a:gdLst>
                <a:ahLst/>
                <a:cxnLst>
                  <a:cxn ang="0">
                    <a:pos x="T0" y="T1"/>
                  </a:cxn>
                  <a:cxn ang="0">
                    <a:pos x="T2" y="T3"/>
                  </a:cxn>
                  <a:cxn ang="0">
                    <a:pos x="T4" y="T5"/>
                  </a:cxn>
                  <a:cxn ang="0">
                    <a:pos x="T6" y="T7"/>
                  </a:cxn>
                  <a:cxn ang="0">
                    <a:pos x="T8" y="T9"/>
                  </a:cxn>
                </a:cxnLst>
                <a:rect l="0" t="0" r="r" b="b"/>
                <a:pathLst>
                  <a:path w="61" h="48">
                    <a:moveTo>
                      <a:pt x="0" y="21"/>
                    </a:moveTo>
                    <a:lnTo>
                      <a:pt x="10" y="0"/>
                    </a:lnTo>
                    <a:lnTo>
                      <a:pt x="59" y="18"/>
                    </a:lnTo>
                    <a:lnTo>
                      <a:pt x="61" y="48"/>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4" name="Freeform 37"/>
              <p:cNvSpPr>
                <a:spLocks/>
              </p:cNvSpPr>
              <p:nvPr/>
            </p:nvSpPr>
            <p:spPr bwMode="auto">
              <a:xfrm>
                <a:off x="1908" y="1857"/>
                <a:ext cx="34" cy="25"/>
              </a:xfrm>
              <a:custGeom>
                <a:avLst/>
                <a:gdLst>
                  <a:gd name="T0" fmla="*/ 34 w 34"/>
                  <a:gd name="T1" fmla="*/ 19 h 25"/>
                  <a:gd name="T2" fmla="*/ 30 w 34"/>
                  <a:gd name="T3" fmla="*/ 25 h 25"/>
                  <a:gd name="T4" fmla="*/ 0 w 34"/>
                  <a:gd name="T5" fmla="*/ 6 h 25"/>
                  <a:gd name="T6" fmla="*/ 5 w 34"/>
                  <a:gd name="T7" fmla="*/ 0 h 25"/>
                  <a:gd name="T8" fmla="*/ 34 w 34"/>
                  <a:gd name="T9" fmla="*/ 19 h 25"/>
                </a:gdLst>
                <a:ahLst/>
                <a:cxnLst>
                  <a:cxn ang="0">
                    <a:pos x="T0" y="T1"/>
                  </a:cxn>
                  <a:cxn ang="0">
                    <a:pos x="T2" y="T3"/>
                  </a:cxn>
                  <a:cxn ang="0">
                    <a:pos x="T4" y="T5"/>
                  </a:cxn>
                  <a:cxn ang="0">
                    <a:pos x="T6" y="T7"/>
                  </a:cxn>
                  <a:cxn ang="0">
                    <a:pos x="T8" y="T9"/>
                  </a:cxn>
                </a:cxnLst>
                <a:rect l="0" t="0" r="r" b="b"/>
                <a:pathLst>
                  <a:path w="34" h="25">
                    <a:moveTo>
                      <a:pt x="34" y="19"/>
                    </a:moveTo>
                    <a:lnTo>
                      <a:pt x="30" y="25"/>
                    </a:lnTo>
                    <a:lnTo>
                      <a:pt x="0" y="6"/>
                    </a:lnTo>
                    <a:lnTo>
                      <a:pt x="5" y="0"/>
                    </a:lnTo>
                    <a:lnTo>
                      <a:pt x="34"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5" name="Freeform 38"/>
              <p:cNvSpPr>
                <a:spLocks/>
              </p:cNvSpPr>
              <p:nvPr/>
            </p:nvSpPr>
            <p:spPr bwMode="auto">
              <a:xfrm>
                <a:off x="1908" y="1857"/>
                <a:ext cx="34" cy="25"/>
              </a:xfrm>
              <a:custGeom>
                <a:avLst/>
                <a:gdLst>
                  <a:gd name="T0" fmla="*/ 34 w 34"/>
                  <a:gd name="T1" fmla="*/ 19 h 25"/>
                  <a:gd name="T2" fmla="*/ 30 w 34"/>
                  <a:gd name="T3" fmla="*/ 25 h 25"/>
                  <a:gd name="T4" fmla="*/ 0 w 34"/>
                  <a:gd name="T5" fmla="*/ 6 h 25"/>
                  <a:gd name="T6" fmla="*/ 5 w 34"/>
                  <a:gd name="T7" fmla="*/ 0 h 25"/>
                </a:gdLst>
                <a:ahLst/>
                <a:cxnLst>
                  <a:cxn ang="0">
                    <a:pos x="T0" y="T1"/>
                  </a:cxn>
                  <a:cxn ang="0">
                    <a:pos x="T2" y="T3"/>
                  </a:cxn>
                  <a:cxn ang="0">
                    <a:pos x="T4" y="T5"/>
                  </a:cxn>
                  <a:cxn ang="0">
                    <a:pos x="T6" y="T7"/>
                  </a:cxn>
                </a:cxnLst>
                <a:rect l="0" t="0" r="r" b="b"/>
                <a:pathLst>
                  <a:path w="34" h="25">
                    <a:moveTo>
                      <a:pt x="34" y="19"/>
                    </a:moveTo>
                    <a:lnTo>
                      <a:pt x="30" y="25"/>
                    </a:lnTo>
                    <a:lnTo>
                      <a:pt x="0" y="6"/>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6" name="Freeform 39"/>
              <p:cNvSpPr>
                <a:spLocks/>
              </p:cNvSpPr>
              <p:nvPr/>
            </p:nvSpPr>
            <p:spPr bwMode="auto">
              <a:xfrm>
                <a:off x="1913" y="1857"/>
                <a:ext cx="29" cy="19"/>
              </a:xfrm>
              <a:custGeom>
                <a:avLst/>
                <a:gdLst>
                  <a:gd name="T0" fmla="*/ 0 w 29"/>
                  <a:gd name="T1" fmla="*/ 0 h 19"/>
                  <a:gd name="T2" fmla="*/ 29 w 29"/>
                  <a:gd name="T3" fmla="*/ 19 h 19"/>
                  <a:gd name="T4" fmla="*/ 0 w 29"/>
                  <a:gd name="T5" fmla="*/ 0 h 19"/>
                </a:gdLst>
                <a:ahLst/>
                <a:cxnLst>
                  <a:cxn ang="0">
                    <a:pos x="T0" y="T1"/>
                  </a:cxn>
                  <a:cxn ang="0">
                    <a:pos x="T2" y="T3"/>
                  </a:cxn>
                  <a:cxn ang="0">
                    <a:pos x="T4" y="T5"/>
                  </a:cxn>
                </a:cxnLst>
                <a:rect l="0" t="0" r="r" b="b"/>
                <a:pathLst>
                  <a:path w="29" h="19">
                    <a:moveTo>
                      <a:pt x="0" y="0"/>
                    </a:moveTo>
                    <a:lnTo>
                      <a:pt x="29" y="1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7" name="Line 40"/>
              <p:cNvSpPr>
                <a:spLocks noChangeShapeType="1"/>
              </p:cNvSpPr>
              <p:nvPr/>
            </p:nvSpPr>
            <p:spPr bwMode="auto">
              <a:xfrm>
                <a:off x="1913" y="1857"/>
                <a:ext cx="29" cy="19"/>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8" name="Freeform 41"/>
              <p:cNvSpPr>
                <a:spLocks/>
              </p:cNvSpPr>
              <p:nvPr/>
            </p:nvSpPr>
            <p:spPr bwMode="auto">
              <a:xfrm>
                <a:off x="1775" y="1844"/>
                <a:ext cx="132" cy="122"/>
              </a:xfrm>
              <a:custGeom>
                <a:avLst/>
                <a:gdLst>
                  <a:gd name="T0" fmla="*/ 170 w 216"/>
                  <a:gd name="T1" fmla="*/ 94 h 201"/>
                  <a:gd name="T2" fmla="*/ 152 w 216"/>
                  <a:gd name="T3" fmla="*/ 115 h 201"/>
                  <a:gd name="T4" fmla="*/ 63 w 216"/>
                  <a:gd name="T5" fmla="*/ 15 h 201"/>
                  <a:gd name="T6" fmla="*/ 15 w 216"/>
                  <a:gd name="T7" fmla="*/ 13 h 201"/>
                  <a:gd name="T8" fmla="*/ 13 w 216"/>
                  <a:gd name="T9" fmla="*/ 60 h 201"/>
                  <a:gd name="T10" fmla="*/ 129 w 216"/>
                  <a:gd name="T11" fmla="*/ 190 h 201"/>
                  <a:gd name="T12" fmla="*/ 155 w 216"/>
                  <a:gd name="T13" fmla="*/ 201 h 201"/>
                  <a:gd name="T14" fmla="*/ 160 w 216"/>
                  <a:gd name="T15" fmla="*/ 200 h 201"/>
                  <a:gd name="T16" fmla="*/ 180 w 216"/>
                  <a:gd name="T17" fmla="*/ 188 h 201"/>
                  <a:gd name="T18" fmla="*/ 215 w 216"/>
                  <a:gd name="T19" fmla="*/ 130 h 201"/>
                  <a:gd name="T20" fmla="*/ 170 w 216"/>
                  <a:gd name="T21" fmla="*/ 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6" h="201">
                    <a:moveTo>
                      <a:pt x="170" y="94"/>
                    </a:moveTo>
                    <a:cubicBezTo>
                      <a:pt x="170" y="94"/>
                      <a:pt x="152" y="115"/>
                      <a:pt x="152" y="115"/>
                    </a:cubicBezTo>
                    <a:cubicBezTo>
                      <a:pt x="63" y="15"/>
                      <a:pt x="63" y="15"/>
                      <a:pt x="63" y="15"/>
                    </a:cubicBezTo>
                    <a:cubicBezTo>
                      <a:pt x="50" y="1"/>
                      <a:pt x="29" y="0"/>
                      <a:pt x="15" y="13"/>
                    </a:cubicBezTo>
                    <a:cubicBezTo>
                      <a:pt x="1" y="25"/>
                      <a:pt x="0" y="46"/>
                      <a:pt x="13" y="60"/>
                    </a:cubicBezTo>
                    <a:cubicBezTo>
                      <a:pt x="129" y="190"/>
                      <a:pt x="129" y="190"/>
                      <a:pt x="129" y="190"/>
                    </a:cubicBezTo>
                    <a:cubicBezTo>
                      <a:pt x="135" y="197"/>
                      <a:pt x="145" y="201"/>
                      <a:pt x="155" y="201"/>
                    </a:cubicBezTo>
                    <a:cubicBezTo>
                      <a:pt x="156" y="201"/>
                      <a:pt x="158" y="201"/>
                      <a:pt x="160" y="200"/>
                    </a:cubicBezTo>
                    <a:cubicBezTo>
                      <a:pt x="168" y="199"/>
                      <a:pt x="175" y="195"/>
                      <a:pt x="180" y="188"/>
                    </a:cubicBezTo>
                    <a:cubicBezTo>
                      <a:pt x="215" y="130"/>
                      <a:pt x="216" y="129"/>
                      <a:pt x="215" y="130"/>
                    </a:cubicBezTo>
                    <a:lnTo>
                      <a:pt x="170" y="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79" name="Freeform 42"/>
              <p:cNvSpPr>
                <a:spLocks/>
              </p:cNvSpPr>
              <p:nvPr/>
            </p:nvSpPr>
            <p:spPr bwMode="auto">
              <a:xfrm>
                <a:off x="1905" y="1832"/>
                <a:ext cx="52" cy="47"/>
              </a:xfrm>
              <a:custGeom>
                <a:avLst/>
                <a:gdLst>
                  <a:gd name="T0" fmla="*/ 30 w 86"/>
                  <a:gd name="T1" fmla="*/ 7 h 76"/>
                  <a:gd name="T2" fmla="*/ 64 w 86"/>
                  <a:gd name="T3" fmla="*/ 7 h 76"/>
                  <a:gd name="T4" fmla="*/ 63 w 86"/>
                  <a:gd name="T5" fmla="*/ 30 h 76"/>
                  <a:gd name="T6" fmla="*/ 64 w 86"/>
                  <a:gd name="T7" fmla="*/ 34 h 76"/>
                  <a:gd name="T8" fmla="*/ 64 w 86"/>
                  <a:gd name="T9" fmla="*/ 34 h 76"/>
                  <a:gd name="T10" fmla="*/ 58 w 86"/>
                  <a:gd name="T11" fmla="*/ 45 h 76"/>
                  <a:gd name="T12" fmla="*/ 29 w 86"/>
                  <a:gd name="T13" fmla="*/ 68 h 76"/>
                  <a:gd name="T14" fmla="*/ 29 w 86"/>
                  <a:gd name="T15" fmla="*/ 76 h 76"/>
                  <a:gd name="T16" fmla="*/ 8 w 86"/>
                  <a:gd name="T17" fmla="*/ 59 h 76"/>
                  <a:gd name="T18" fmla="*/ 30 w 86"/>
                  <a:gd name="T19" fmla="*/ 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76">
                    <a:moveTo>
                      <a:pt x="30" y="7"/>
                    </a:moveTo>
                    <a:cubicBezTo>
                      <a:pt x="30" y="7"/>
                      <a:pt x="42" y="0"/>
                      <a:pt x="64" y="7"/>
                    </a:cubicBezTo>
                    <a:cubicBezTo>
                      <a:pt x="86" y="15"/>
                      <a:pt x="63" y="30"/>
                      <a:pt x="63" y="30"/>
                    </a:cubicBezTo>
                    <a:cubicBezTo>
                      <a:pt x="64" y="34"/>
                      <a:pt x="64" y="34"/>
                      <a:pt x="64" y="34"/>
                    </a:cubicBezTo>
                    <a:cubicBezTo>
                      <a:pt x="64" y="34"/>
                      <a:pt x="64" y="34"/>
                      <a:pt x="64" y="34"/>
                    </a:cubicBezTo>
                    <a:cubicBezTo>
                      <a:pt x="62" y="39"/>
                      <a:pt x="60" y="44"/>
                      <a:pt x="58" y="45"/>
                    </a:cubicBezTo>
                    <a:cubicBezTo>
                      <a:pt x="56" y="46"/>
                      <a:pt x="31" y="45"/>
                      <a:pt x="29" y="68"/>
                    </a:cubicBezTo>
                    <a:cubicBezTo>
                      <a:pt x="28" y="72"/>
                      <a:pt x="28" y="74"/>
                      <a:pt x="29" y="76"/>
                    </a:cubicBezTo>
                    <a:cubicBezTo>
                      <a:pt x="8" y="59"/>
                      <a:pt x="8" y="59"/>
                      <a:pt x="8" y="59"/>
                    </a:cubicBezTo>
                    <a:cubicBezTo>
                      <a:pt x="0" y="38"/>
                      <a:pt x="30" y="7"/>
                      <a:pt x="30" y="7"/>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0" name="Freeform 43"/>
              <p:cNvSpPr>
                <a:spLocks/>
              </p:cNvSpPr>
              <p:nvPr/>
            </p:nvSpPr>
            <p:spPr bwMode="auto">
              <a:xfrm>
                <a:off x="1914" y="1840"/>
                <a:ext cx="40" cy="46"/>
              </a:xfrm>
              <a:custGeom>
                <a:avLst/>
                <a:gdLst>
                  <a:gd name="T0" fmla="*/ 22 w 65"/>
                  <a:gd name="T1" fmla="*/ 76 h 76"/>
                  <a:gd name="T2" fmla="*/ 0 w 65"/>
                  <a:gd name="T3" fmla="*/ 69 h 76"/>
                  <a:gd name="T4" fmla="*/ 3 w 65"/>
                  <a:gd name="T5" fmla="*/ 41 h 76"/>
                  <a:gd name="T6" fmla="*/ 4 w 65"/>
                  <a:gd name="T7" fmla="*/ 37 h 76"/>
                  <a:gd name="T8" fmla="*/ 4 w 65"/>
                  <a:gd name="T9" fmla="*/ 37 h 76"/>
                  <a:gd name="T10" fmla="*/ 14 w 65"/>
                  <a:gd name="T11" fmla="*/ 30 h 76"/>
                  <a:gd name="T12" fmla="*/ 42 w 65"/>
                  <a:gd name="T13" fmla="*/ 7 h 76"/>
                  <a:gd name="T14" fmla="*/ 58 w 65"/>
                  <a:gd name="T15" fmla="*/ 3 h 76"/>
                  <a:gd name="T16" fmla="*/ 65 w 65"/>
                  <a:gd name="T17" fmla="*/ 40 h 76"/>
                  <a:gd name="T18" fmla="*/ 22 w 65"/>
                  <a:gd name="T19"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76">
                    <a:moveTo>
                      <a:pt x="22" y="76"/>
                    </a:moveTo>
                    <a:cubicBezTo>
                      <a:pt x="0" y="69"/>
                      <a:pt x="0" y="69"/>
                      <a:pt x="0" y="69"/>
                    </a:cubicBezTo>
                    <a:cubicBezTo>
                      <a:pt x="3" y="41"/>
                      <a:pt x="3" y="41"/>
                      <a:pt x="3" y="41"/>
                    </a:cubicBezTo>
                    <a:cubicBezTo>
                      <a:pt x="4" y="37"/>
                      <a:pt x="4" y="37"/>
                      <a:pt x="4" y="37"/>
                    </a:cubicBezTo>
                    <a:cubicBezTo>
                      <a:pt x="4" y="37"/>
                      <a:pt x="4" y="37"/>
                      <a:pt x="4" y="37"/>
                    </a:cubicBezTo>
                    <a:cubicBezTo>
                      <a:pt x="7" y="33"/>
                      <a:pt x="12" y="30"/>
                      <a:pt x="14" y="30"/>
                    </a:cubicBezTo>
                    <a:cubicBezTo>
                      <a:pt x="16" y="30"/>
                      <a:pt x="30" y="26"/>
                      <a:pt x="42" y="7"/>
                    </a:cubicBezTo>
                    <a:cubicBezTo>
                      <a:pt x="44" y="3"/>
                      <a:pt x="52" y="0"/>
                      <a:pt x="58" y="3"/>
                    </a:cubicBezTo>
                    <a:cubicBezTo>
                      <a:pt x="58" y="3"/>
                      <a:pt x="65" y="19"/>
                      <a:pt x="65" y="40"/>
                    </a:cubicBezTo>
                    <a:cubicBezTo>
                      <a:pt x="65" y="60"/>
                      <a:pt x="22" y="76"/>
                      <a:pt x="22" y="7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1" name="Freeform 44"/>
              <p:cNvSpPr>
                <a:spLocks/>
              </p:cNvSpPr>
              <p:nvPr/>
            </p:nvSpPr>
            <p:spPr bwMode="auto">
              <a:xfrm>
                <a:off x="1881" y="1868"/>
                <a:ext cx="54" cy="53"/>
              </a:xfrm>
              <a:custGeom>
                <a:avLst/>
                <a:gdLst>
                  <a:gd name="T0" fmla="*/ 42 w 54"/>
                  <a:gd name="T1" fmla="*/ 11 h 53"/>
                  <a:gd name="T2" fmla="*/ 54 w 54"/>
                  <a:gd name="T3" fmla="*/ 14 h 53"/>
                  <a:gd name="T4" fmla="*/ 49 w 54"/>
                  <a:gd name="T5" fmla="*/ 19 h 53"/>
                  <a:gd name="T6" fmla="*/ 21 w 54"/>
                  <a:gd name="T7" fmla="*/ 53 h 53"/>
                  <a:gd name="T8" fmla="*/ 0 w 54"/>
                  <a:gd name="T9" fmla="*/ 35 h 53"/>
                  <a:gd name="T10" fmla="*/ 29 w 54"/>
                  <a:gd name="T11" fmla="*/ 0 h 53"/>
                  <a:gd name="T12" fmla="*/ 42 w 54"/>
                  <a:gd name="T13" fmla="*/ 11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42" y="11"/>
                    </a:moveTo>
                    <a:lnTo>
                      <a:pt x="54" y="14"/>
                    </a:lnTo>
                    <a:lnTo>
                      <a:pt x="49" y="19"/>
                    </a:lnTo>
                    <a:lnTo>
                      <a:pt x="21" y="53"/>
                    </a:lnTo>
                    <a:lnTo>
                      <a:pt x="0" y="35"/>
                    </a:lnTo>
                    <a:lnTo>
                      <a:pt x="29" y="0"/>
                    </a:lnTo>
                    <a:lnTo>
                      <a:pt x="42" y="11"/>
                    </a:ln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2" name="Freeform 45"/>
              <p:cNvSpPr>
                <a:spLocks/>
              </p:cNvSpPr>
              <p:nvPr/>
            </p:nvSpPr>
            <p:spPr bwMode="auto">
              <a:xfrm>
                <a:off x="1895" y="1882"/>
                <a:ext cx="40" cy="39"/>
              </a:xfrm>
              <a:custGeom>
                <a:avLst/>
                <a:gdLst>
                  <a:gd name="T0" fmla="*/ 0 w 40"/>
                  <a:gd name="T1" fmla="*/ 33 h 39"/>
                  <a:gd name="T2" fmla="*/ 7 w 40"/>
                  <a:gd name="T3" fmla="*/ 39 h 39"/>
                  <a:gd name="T4" fmla="*/ 35 w 40"/>
                  <a:gd name="T5" fmla="*/ 5 h 39"/>
                  <a:gd name="T6" fmla="*/ 40 w 40"/>
                  <a:gd name="T7" fmla="*/ 0 h 39"/>
                  <a:gd name="T8" fmla="*/ 0 w 40"/>
                  <a:gd name="T9" fmla="*/ 33 h 39"/>
                </a:gdLst>
                <a:ahLst/>
                <a:cxnLst>
                  <a:cxn ang="0">
                    <a:pos x="T0" y="T1"/>
                  </a:cxn>
                  <a:cxn ang="0">
                    <a:pos x="T2" y="T3"/>
                  </a:cxn>
                  <a:cxn ang="0">
                    <a:pos x="T4" y="T5"/>
                  </a:cxn>
                  <a:cxn ang="0">
                    <a:pos x="T6" y="T7"/>
                  </a:cxn>
                  <a:cxn ang="0">
                    <a:pos x="T8" y="T9"/>
                  </a:cxn>
                </a:cxnLst>
                <a:rect l="0" t="0" r="r" b="b"/>
                <a:pathLst>
                  <a:path w="40" h="39">
                    <a:moveTo>
                      <a:pt x="0" y="33"/>
                    </a:moveTo>
                    <a:lnTo>
                      <a:pt x="7" y="39"/>
                    </a:lnTo>
                    <a:lnTo>
                      <a:pt x="35" y="5"/>
                    </a:lnTo>
                    <a:lnTo>
                      <a:pt x="40" y="0"/>
                    </a:lnTo>
                    <a:lnTo>
                      <a:pt x="0" y="33"/>
                    </a:ln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3" name="Freeform 46"/>
              <p:cNvSpPr>
                <a:spLocks/>
              </p:cNvSpPr>
              <p:nvPr/>
            </p:nvSpPr>
            <p:spPr bwMode="auto">
              <a:xfrm>
                <a:off x="1916" y="1820"/>
                <a:ext cx="14" cy="45"/>
              </a:xfrm>
              <a:custGeom>
                <a:avLst/>
                <a:gdLst>
                  <a:gd name="T0" fmla="*/ 8 w 14"/>
                  <a:gd name="T1" fmla="*/ 1 h 45"/>
                  <a:gd name="T2" fmla="*/ 3 w 14"/>
                  <a:gd name="T3" fmla="*/ 0 h 45"/>
                  <a:gd name="T4" fmla="*/ 0 w 14"/>
                  <a:gd name="T5" fmla="*/ 2 h 45"/>
                  <a:gd name="T6" fmla="*/ 7 w 14"/>
                  <a:gd name="T7" fmla="*/ 45 h 45"/>
                  <a:gd name="T8" fmla="*/ 14 w 14"/>
                  <a:gd name="T9" fmla="*/ 43 h 45"/>
                  <a:gd name="T10" fmla="*/ 8 w 14"/>
                  <a:gd name="T11" fmla="*/ 1 h 45"/>
                </a:gdLst>
                <a:ahLst/>
                <a:cxnLst>
                  <a:cxn ang="0">
                    <a:pos x="T0" y="T1"/>
                  </a:cxn>
                  <a:cxn ang="0">
                    <a:pos x="T2" y="T3"/>
                  </a:cxn>
                  <a:cxn ang="0">
                    <a:pos x="T4" y="T5"/>
                  </a:cxn>
                  <a:cxn ang="0">
                    <a:pos x="T6" y="T7"/>
                  </a:cxn>
                  <a:cxn ang="0">
                    <a:pos x="T8" y="T9"/>
                  </a:cxn>
                  <a:cxn ang="0">
                    <a:pos x="T10" y="T11"/>
                  </a:cxn>
                </a:cxnLst>
                <a:rect l="0" t="0" r="r" b="b"/>
                <a:pathLst>
                  <a:path w="14" h="45">
                    <a:moveTo>
                      <a:pt x="8" y="1"/>
                    </a:moveTo>
                    <a:lnTo>
                      <a:pt x="3" y="0"/>
                    </a:lnTo>
                    <a:lnTo>
                      <a:pt x="0" y="2"/>
                    </a:lnTo>
                    <a:lnTo>
                      <a:pt x="7" y="45"/>
                    </a:lnTo>
                    <a:lnTo>
                      <a:pt x="14" y="43"/>
                    </a:lnTo>
                    <a:lnTo>
                      <a:pt x="8"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4" name="Freeform 47"/>
              <p:cNvSpPr>
                <a:spLocks/>
              </p:cNvSpPr>
              <p:nvPr/>
            </p:nvSpPr>
            <p:spPr bwMode="auto">
              <a:xfrm>
                <a:off x="1912" y="1833"/>
                <a:ext cx="11" cy="29"/>
              </a:xfrm>
              <a:custGeom>
                <a:avLst/>
                <a:gdLst>
                  <a:gd name="T0" fmla="*/ 9 w 19"/>
                  <a:gd name="T1" fmla="*/ 48 h 48"/>
                  <a:gd name="T2" fmla="*/ 0 w 19"/>
                  <a:gd name="T3" fmla="*/ 39 h 48"/>
                  <a:gd name="T4" fmla="*/ 0 w 19"/>
                  <a:gd name="T5" fmla="*/ 9 h 48"/>
                  <a:gd name="T6" fmla="*/ 9 w 19"/>
                  <a:gd name="T7" fmla="*/ 0 h 48"/>
                  <a:gd name="T8" fmla="*/ 9 w 19"/>
                  <a:gd name="T9" fmla="*/ 0 h 48"/>
                  <a:gd name="T10" fmla="*/ 19 w 19"/>
                  <a:gd name="T11" fmla="*/ 9 h 48"/>
                  <a:gd name="T12" fmla="*/ 19 w 19"/>
                  <a:gd name="T13" fmla="*/ 39 h 48"/>
                  <a:gd name="T14" fmla="*/ 9 w 19"/>
                  <a:gd name="T15" fmla="*/ 48 h 48"/>
                  <a:gd name="T16" fmla="*/ 9 w 19"/>
                  <a:gd name="T17"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48">
                    <a:moveTo>
                      <a:pt x="9" y="48"/>
                    </a:moveTo>
                    <a:cubicBezTo>
                      <a:pt x="4" y="48"/>
                      <a:pt x="0" y="44"/>
                      <a:pt x="0" y="39"/>
                    </a:cubicBezTo>
                    <a:cubicBezTo>
                      <a:pt x="0" y="9"/>
                      <a:pt x="0" y="9"/>
                      <a:pt x="0" y="9"/>
                    </a:cubicBezTo>
                    <a:cubicBezTo>
                      <a:pt x="0" y="4"/>
                      <a:pt x="4" y="0"/>
                      <a:pt x="9" y="0"/>
                    </a:cubicBezTo>
                    <a:cubicBezTo>
                      <a:pt x="9" y="0"/>
                      <a:pt x="9" y="0"/>
                      <a:pt x="9" y="0"/>
                    </a:cubicBezTo>
                    <a:cubicBezTo>
                      <a:pt x="15" y="0"/>
                      <a:pt x="19" y="4"/>
                      <a:pt x="19" y="9"/>
                    </a:cubicBezTo>
                    <a:cubicBezTo>
                      <a:pt x="19" y="39"/>
                      <a:pt x="19" y="39"/>
                      <a:pt x="19" y="39"/>
                    </a:cubicBezTo>
                    <a:cubicBezTo>
                      <a:pt x="19" y="44"/>
                      <a:pt x="15" y="48"/>
                      <a:pt x="9" y="48"/>
                    </a:cubicBezTo>
                    <a:cubicBezTo>
                      <a:pt x="9" y="48"/>
                      <a:pt x="9" y="48"/>
                      <a:pt x="9" y="48"/>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5" name="Line 48"/>
              <p:cNvSpPr>
                <a:spLocks noChangeShapeType="1"/>
              </p:cNvSpPr>
              <p:nvPr/>
            </p:nvSpPr>
            <p:spPr bwMode="auto">
              <a:xfrm>
                <a:off x="1948" y="184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6" name="Line 49"/>
              <p:cNvSpPr>
                <a:spLocks noChangeShapeType="1"/>
              </p:cNvSpPr>
              <p:nvPr/>
            </p:nvSpPr>
            <p:spPr bwMode="auto">
              <a:xfrm>
                <a:off x="1948" y="1846"/>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7" name="Freeform 50"/>
              <p:cNvSpPr>
                <a:spLocks/>
              </p:cNvSpPr>
              <p:nvPr/>
            </p:nvSpPr>
            <p:spPr bwMode="auto">
              <a:xfrm>
                <a:off x="1749" y="1670"/>
                <a:ext cx="135" cy="117"/>
              </a:xfrm>
              <a:custGeom>
                <a:avLst/>
                <a:gdLst>
                  <a:gd name="T0" fmla="*/ 185 w 220"/>
                  <a:gd name="T1" fmla="*/ 40 h 192"/>
                  <a:gd name="T2" fmla="*/ 123 w 220"/>
                  <a:gd name="T3" fmla="*/ 2 h 192"/>
                  <a:gd name="T4" fmla="*/ 91 w 220"/>
                  <a:gd name="T5" fmla="*/ 1 h 192"/>
                  <a:gd name="T6" fmla="*/ 5 w 220"/>
                  <a:gd name="T7" fmla="*/ 90 h 192"/>
                  <a:gd name="T8" fmla="*/ 58 w 220"/>
                  <a:gd name="T9" fmla="*/ 191 h 192"/>
                  <a:gd name="T10" fmla="*/ 59 w 220"/>
                  <a:gd name="T11" fmla="*/ 191 h 192"/>
                  <a:gd name="T12" fmla="*/ 59 w 220"/>
                  <a:gd name="T13" fmla="*/ 191 h 192"/>
                  <a:gd name="T14" fmla="*/ 90 w 220"/>
                  <a:gd name="T15" fmla="*/ 160 h 192"/>
                  <a:gd name="T16" fmla="*/ 90 w 220"/>
                  <a:gd name="T17" fmla="*/ 160 h 192"/>
                  <a:gd name="T18" fmla="*/ 90 w 220"/>
                  <a:gd name="T19" fmla="*/ 160 h 192"/>
                  <a:gd name="T20" fmla="*/ 89 w 220"/>
                  <a:gd name="T21" fmla="*/ 153 h 192"/>
                  <a:gd name="T22" fmla="*/ 88 w 220"/>
                  <a:gd name="T23" fmla="*/ 139 h 192"/>
                  <a:gd name="T24" fmla="*/ 94 w 220"/>
                  <a:gd name="T25" fmla="*/ 118 h 192"/>
                  <a:gd name="T26" fmla="*/ 106 w 220"/>
                  <a:gd name="T27" fmla="*/ 119 h 192"/>
                  <a:gd name="T28" fmla="*/ 120 w 220"/>
                  <a:gd name="T29" fmla="*/ 137 h 192"/>
                  <a:gd name="T30" fmla="*/ 130 w 220"/>
                  <a:gd name="T31" fmla="*/ 140 h 192"/>
                  <a:gd name="T32" fmla="*/ 143 w 220"/>
                  <a:gd name="T33" fmla="*/ 83 h 192"/>
                  <a:gd name="T34" fmla="*/ 143 w 220"/>
                  <a:gd name="T35" fmla="*/ 83 h 192"/>
                  <a:gd name="T36" fmla="*/ 156 w 220"/>
                  <a:gd name="T37" fmla="*/ 105 h 192"/>
                  <a:gd name="T38" fmla="*/ 192 w 220"/>
                  <a:gd name="T39" fmla="*/ 120 h 192"/>
                  <a:gd name="T40" fmla="*/ 192 w 220"/>
                  <a:gd name="T41" fmla="*/ 120 h 192"/>
                  <a:gd name="T42" fmla="*/ 216 w 220"/>
                  <a:gd name="T43" fmla="*/ 88 h 192"/>
                  <a:gd name="T44" fmla="*/ 185 w 220"/>
                  <a:gd name="T45" fmla="*/ 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0" h="192">
                    <a:moveTo>
                      <a:pt x="185" y="40"/>
                    </a:moveTo>
                    <a:cubicBezTo>
                      <a:pt x="171" y="20"/>
                      <a:pt x="149" y="7"/>
                      <a:pt x="123" y="2"/>
                    </a:cubicBezTo>
                    <a:cubicBezTo>
                      <a:pt x="112" y="0"/>
                      <a:pt x="102" y="0"/>
                      <a:pt x="91" y="1"/>
                    </a:cubicBezTo>
                    <a:cubicBezTo>
                      <a:pt x="45" y="6"/>
                      <a:pt x="8" y="43"/>
                      <a:pt x="5" y="90"/>
                    </a:cubicBezTo>
                    <a:cubicBezTo>
                      <a:pt x="0" y="132"/>
                      <a:pt x="22" y="171"/>
                      <a:pt x="58" y="191"/>
                    </a:cubicBezTo>
                    <a:cubicBezTo>
                      <a:pt x="58" y="191"/>
                      <a:pt x="59" y="191"/>
                      <a:pt x="59" y="191"/>
                    </a:cubicBezTo>
                    <a:cubicBezTo>
                      <a:pt x="59" y="191"/>
                      <a:pt x="59" y="191"/>
                      <a:pt x="59" y="191"/>
                    </a:cubicBezTo>
                    <a:cubicBezTo>
                      <a:pt x="80" y="192"/>
                      <a:pt x="90" y="160"/>
                      <a:pt x="90" y="160"/>
                    </a:cubicBezTo>
                    <a:cubicBezTo>
                      <a:pt x="90" y="160"/>
                      <a:pt x="90" y="160"/>
                      <a:pt x="90" y="160"/>
                    </a:cubicBezTo>
                    <a:cubicBezTo>
                      <a:pt x="90" y="160"/>
                      <a:pt x="90" y="160"/>
                      <a:pt x="90" y="160"/>
                    </a:cubicBezTo>
                    <a:cubicBezTo>
                      <a:pt x="90" y="160"/>
                      <a:pt x="89" y="157"/>
                      <a:pt x="89" y="153"/>
                    </a:cubicBezTo>
                    <a:cubicBezTo>
                      <a:pt x="88" y="149"/>
                      <a:pt x="88" y="144"/>
                      <a:pt x="88" y="139"/>
                    </a:cubicBezTo>
                    <a:cubicBezTo>
                      <a:pt x="88" y="131"/>
                      <a:pt x="89" y="122"/>
                      <a:pt x="94" y="118"/>
                    </a:cubicBezTo>
                    <a:cubicBezTo>
                      <a:pt x="97" y="114"/>
                      <a:pt x="101" y="116"/>
                      <a:pt x="106" y="119"/>
                    </a:cubicBezTo>
                    <a:cubicBezTo>
                      <a:pt x="113" y="125"/>
                      <a:pt x="120" y="137"/>
                      <a:pt x="120" y="137"/>
                    </a:cubicBezTo>
                    <a:cubicBezTo>
                      <a:pt x="120" y="137"/>
                      <a:pt x="127" y="147"/>
                      <a:pt x="130" y="140"/>
                    </a:cubicBezTo>
                    <a:cubicBezTo>
                      <a:pt x="143" y="83"/>
                      <a:pt x="143" y="83"/>
                      <a:pt x="143" y="83"/>
                    </a:cubicBezTo>
                    <a:cubicBezTo>
                      <a:pt x="143" y="83"/>
                      <a:pt x="143" y="83"/>
                      <a:pt x="143" y="83"/>
                    </a:cubicBezTo>
                    <a:cubicBezTo>
                      <a:pt x="143" y="85"/>
                      <a:pt x="147" y="96"/>
                      <a:pt x="156" y="105"/>
                    </a:cubicBezTo>
                    <a:cubicBezTo>
                      <a:pt x="164" y="113"/>
                      <a:pt x="175" y="120"/>
                      <a:pt x="192" y="120"/>
                    </a:cubicBezTo>
                    <a:cubicBezTo>
                      <a:pt x="192" y="120"/>
                      <a:pt x="192" y="120"/>
                      <a:pt x="192" y="120"/>
                    </a:cubicBezTo>
                    <a:cubicBezTo>
                      <a:pt x="204" y="114"/>
                      <a:pt x="214" y="103"/>
                      <a:pt x="216" y="88"/>
                    </a:cubicBezTo>
                    <a:cubicBezTo>
                      <a:pt x="220" y="66"/>
                      <a:pt x="204" y="60"/>
                      <a:pt x="185" y="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8" name="Freeform 51"/>
              <p:cNvSpPr>
                <a:spLocks/>
              </p:cNvSpPr>
              <p:nvPr/>
            </p:nvSpPr>
            <p:spPr bwMode="auto">
              <a:xfrm>
                <a:off x="1796" y="1797"/>
                <a:ext cx="26" cy="17"/>
              </a:xfrm>
              <a:custGeom>
                <a:avLst/>
                <a:gdLst>
                  <a:gd name="T0" fmla="*/ 0 w 43"/>
                  <a:gd name="T1" fmla="*/ 0 h 28"/>
                  <a:gd name="T2" fmla="*/ 43 w 43"/>
                  <a:gd name="T3" fmla="*/ 28 h 28"/>
                  <a:gd name="T4" fmla="*/ 43 w 43"/>
                  <a:gd name="T5" fmla="*/ 21 h 28"/>
                  <a:gd name="T6" fmla="*/ 0 w 43"/>
                  <a:gd name="T7" fmla="*/ 0 h 28"/>
                </a:gdLst>
                <a:ahLst/>
                <a:cxnLst>
                  <a:cxn ang="0">
                    <a:pos x="T0" y="T1"/>
                  </a:cxn>
                  <a:cxn ang="0">
                    <a:pos x="T2" y="T3"/>
                  </a:cxn>
                  <a:cxn ang="0">
                    <a:pos x="T4" y="T5"/>
                  </a:cxn>
                  <a:cxn ang="0">
                    <a:pos x="T6" y="T7"/>
                  </a:cxn>
                </a:cxnLst>
                <a:rect l="0" t="0" r="r" b="b"/>
                <a:pathLst>
                  <a:path w="43" h="28">
                    <a:moveTo>
                      <a:pt x="0" y="0"/>
                    </a:moveTo>
                    <a:cubicBezTo>
                      <a:pt x="3" y="7"/>
                      <a:pt x="13" y="18"/>
                      <a:pt x="43" y="28"/>
                    </a:cubicBezTo>
                    <a:cubicBezTo>
                      <a:pt x="43" y="25"/>
                      <a:pt x="43" y="22"/>
                      <a:pt x="43" y="21"/>
                    </a:cubicBezTo>
                    <a:cubicBezTo>
                      <a:pt x="30" y="16"/>
                      <a:pt x="14" y="10"/>
                      <a:pt x="0" y="0"/>
                    </a:cubicBezTo>
                    <a:close/>
                  </a:path>
                </a:pathLst>
              </a:custGeom>
              <a:solidFill>
                <a:srgbClr val="8C5E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89" name="Freeform 52"/>
              <p:cNvSpPr>
                <a:spLocks/>
              </p:cNvSpPr>
              <p:nvPr/>
            </p:nvSpPr>
            <p:spPr bwMode="auto">
              <a:xfrm>
                <a:off x="1721" y="2005"/>
                <a:ext cx="137" cy="264"/>
              </a:xfrm>
              <a:custGeom>
                <a:avLst/>
                <a:gdLst>
                  <a:gd name="T0" fmla="*/ 225 w 225"/>
                  <a:gd name="T1" fmla="*/ 0 h 432"/>
                  <a:gd name="T2" fmla="*/ 223 w 225"/>
                  <a:gd name="T3" fmla="*/ 0 h 432"/>
                  <a:gd name="T4" fmla="*/ 63 w 225"/>
                  <a:gd name="T5" fmla="*/ 0 h 432"/>
                  <a:gd name="T6" fmla="*/ 78 w 225"/>
                  <a:gd name="T7" fmla="*/ 52 h 432"/>
                  <a:gd name="T8" fmla="*/ 68 w 225"/>
                  <a:gd name="T9" fmla="*/ 201 h 432"/>
                  <a:gd name="T10" fmla="*/ 0 w 225"/>
                  <a:gd name="T11" fmla="*/ 384 h 432"/>
                  <a:gd name="T12" fmla="*/ 19 w 225"/>
                  <a:gd name="T13" fmla="*/ 429 h 432"/>
                  <a:gd name="T14" fmla="*/ 32 w 225"/>
                  <a:gd name="T15" fmla="*/ 432 h 432"/>
                  <a:gd name="T16" fmla="*/ 65 w 225"/>
                  <a:gd name="T17" fmla="*/ 410 h 432"/>
                  <a:gd name="T18" fmla="*/ 141 w 225"/>
                  <a:gd name="T19" fmla="*/ 223 h 432"/>
                  <a:gd name="T20" fmla="*/ 143 w 225"/>
                  <a:gd name="T21" fmla="*/ 215 h 432"/>
                  <a:gd name="T22" fmla="*/ 178 w 225"/>
                  <a:gd name="T23" fmla="*/ 86 h 432"/>
                  <a:gd name="T24" fmla="*/ 225 w 225"/>
                  <a:gd name="T25"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432">
                    <a:moveTo>
                      <a:pt x="225" y="0"/>
                    </a:moveTo>
                    <a:cubicBezTo>
                      <a:pt x="223" y="0"/>
                      <a:pt x="223" y="0"/>
                      <a:pt x="223" y="0"/>
                    </a:cubicBezTo>
                    <a:cubicBezTo>
                      <a:pt x="63" y="0"/>
                      <a:pt x="63" y="0"/>
                      <a:pt x="63" y="0"/>
                    </a:cubicBezTo>
                    <a:cubicBezTo>
                      <a:pt x="63" y="16"/>
                      <a:pt x="66" y="34"/>
                      <a:pt x="78" y="52"/>
                    </a:cubicBezTo>
                    <a:cubicBezTo>
                      <a:pt x="68" y="201"/>
                      <a:pt x="68" y="201"/>
                      <a:pt x="68" y="201"/>
                    </a:cubicBezTo>
                    <a:cubicBezTo>
                      <a:pt x="0" y="384"/>
                      <a:pt x="0" y="384"/>
                      <a:pt x="0" y="384"/>
                    </a:cubicBezTo>
                    <a:cubicBezTo>
                      <a:pt x="0" y="384"/>
                      <a:pt x="2" y="422"/>
                      <a:pt x="19" y="429"/>
                    </a:cubicBezTo>
                    <a:cubicBezTo>
                      <a:pt x="24" y="431"/>
                      <a:pt x="28" y="432"/>
                      <a:pt x="32" y="432"/>
                    </a:cubicBezTo>
                    <a:cubicBezTo>
                      <a:pt x="46" y="432"/>
                      <a:pt x="59" y="424"/>
                      <a:pt x="65" y="410"/>
                    </a:cubicBezTo>
                    <a:cubicBezTo>
                      <a:pt x="141" y="223"/>
                      <a:pt x="141" y="223"/>
                      <a:pt x="141" y="223"/>
                    </a:cubicBezTo>
                    <a:cubicBezTo>
                      <a:pt x="142" y="220"/>
                      <a:pt x="143" y="218"/>
                      <a:pt x="143" y="215"/>
                    </a:cubicBezTo>
                    <a:cubicBezTo>
                      <a:pt x="178" y="86"/>
                      <a:pt x="178" y="86"/>
                      <a:pt x="178" y="86"/>
                    </a:cubicBezTo>
                    <a:cubicBezTo>
                      <a:pt x="217" y="57"/>
                      <a:pt x="225" y="0"/>
                      <a:pt x="225"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0" name="Freeform 53"/>
              <p:cNvSpPr>
                <a:spLocks/>
              </p:cNvSpPr>
              <p:nvPr/>
            </p:nvSpPr>
            <p:spPr bwMode="auto">
              <a:xfrm>
                <a:off x="1721" y="2005"/>
                <a:ext cx="137" cy="264"/>
              </a:xfrm>
              <a:custGeom>
                <a:avLst/>
                <a:gdLst>
                  <a:gd name="T0" fmla="*/ 18 w 225"/>
                  <a:gd name="T1" fmla="*/ 387 h 432"/>
                  <a:gd name="T2" fmla="*/ 86 w 225"/>
                  <a:gd name="T3" fmla="*/ 203 h 432"/>
                  <a:gd name="T4" fmla="*/ 96 w 225"/>
                  <a:gd name="T5" fmla="*/ 55 h 432"/>
                  <a:gd name="T6" fmla="*/ 81 w 225"/>
                  <a:gd name="T7" fmla="*/ 3 h 432"/>
                  <a:gd name="T8" fmla="*/ 224 w 225"/>
                  <a:gd name="T9" fmla="*/ 3 h 432"/>
                  <a:gd name="T10" fmla="*/ 225 w 225"/>
                  <a:gd name="T11" fmla="*/ 0 h 432"/>
                  <a:gd name="T12" fmla="*/ 223 w 225"/>
                  <a:gd name="T13" fmla="*/ 0 h 432"/>
                  <a:gd name="T14" fmla="*/ 63 w 225"/>
                  <a:gd name="T15" fmla="*/ 0 h 432"/>
                  <a:gd name="T16" fmla="*/ 78 w 225"/>
                  <a:gd name="T17" fmla="*/ 52 h 432"/>
                  <a:gd name="T18" fmla="*/ 68 w 225"/>
                  <a:gd name="T19" fmla="*/ 201 h 432"/>
                  <a:gd name="T20" fmla="*/ 0 w 225"/>
                  <a:gd name="T21" fmla="*/ 384 h 432"/>
                  <a:gd name="T22" fmla="*/ 19 w 225"/>
                  <a:gd name="T23" fmla="*/ 429 h 432"/>
                  <a:gd name="T24" fmla="*/ 32 w 225"/>
                  <a:gd name="T25" fmla="*/ 432 h 432"/>
                  <a:gd name="T26" fmla="*/ 36 w 225"/>
                  <a:gd name="T27" fmla="*/ 432 h 432"/>
                  <a:gd name="T28" fmla="*/ 18 w 225"/>
                  <a:gd name="T29" fmla="*/ 38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 h="432">
                    <a:moveTo>
                      <a:pt x="18" y="387"/>
                    </a:moveTo>
                    <a:cubicBezTo>
                      <a:pt x="86" y="203"/>
                      <a:pt x="86" y="203"/>
                      <a:pt x="86" y="203"/>
                    </a:cubicBezTo>
                    <a:cubicBezTo>
                      <a:pt x="96" y="55"/>
                      <a:pt x="96" y="55"/>
                      <a:pt x="96" y="55"/>
                    </a:cubicBezTo>
                    <a:cubicBezTo>
                      <a:pt x="84" y="37"/>
                      <a:pt x="81" y="19"/>
                      <a:pt x="81" y="3"/>
                    </a:cubicBezTo>
                    <a:cubicBezTo>
                      <a:pt x="224" y="3"/>
                      <a:pt x="224" y="3"/>
                      <a:pt x="224" y="3"/>
                    </a:cubicBezTo>
                    <a:cubicBezTo>
                      <a:pt x="225" y="1"/>
                      <a:pt x="225" y="0"/>
                      <a:pt x="225" y="0"/>
                    </a:cubicBezTo>
                    <a:cubicBezTo>
                      <a:pt x="223" y="0"/>
                      <a:pt x="223" y="0"/>
                      <a:pt x="223" y="0"/>
                    </a:cubicBezTo>
                    <a:cubicBezTo>
                      <a:pt x="63" y="0"/>
                      <a:pt x="63" y="0"/>
                      <a:pt x="63" y="0"/>
                    </a:cubicBezTo>
                    <a:cubicBezTo>
                      <a:pt x="63" y="16"/>
                      <a:pt x="66" y="34"/>
                      <a:pt x="78" y="52"/>
                    </a:cubicBezTo>
                    <a:cubicBezTo>
                      <a:pt x="68" y="201"/>
                      <a:pt x="68" y="201"/>
                      <a:pt x="68" y="201"/>
                    </a:cubicBezTo>
                    <a:cubicBezTo>
                      <a:pt x="0" y="384"/>
                      <a:pt x="0" y="384"/>
                      <a:pt x="0" y="384"/>
                    </a:cubicBezTo>
                    <a:cubicBezTo>
                      <a:pt x="0" y="384"/>
                      <a:pt x="2" y="422"/>
                      <a:pt x="19" y="429"/>
                    </a:cubicBezTo>
                    <a:cubicBezTo>
                      <a:pt x="24" y="431"/>
                      <a:pt x="28" y="432"/>
                      <a:pt x="32" y="432"/>
                    </a:cubicBezTo>
                    <a:cubicBezTo>
                      <a:pt x="34" y="432"/>
                      <a:pt x="35" y="432"/>
                      <a:pt x="36" y="432"/>
                    </a:cubicBezTo>
                    <a:cubicBezTo>
                      <a:pt x="20" y="423"/>
                      <a:pt x="18" y="387"/>
                      <a:pt x="18" y="387"/>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1" name="Freeform 54"/>
              <p:cNvSpPr>
                <a:spLocks/>
              </p:cNvSpPr>
              <p:nvPr/>
            </p:nvSpPr>
            <p:spPr bwMode="auto">
              <a:xfrm>
                <a:off x="1720" y="2226"/>
                <a:ext cx="93" cy="45"/>
              </a:xfrm>
              <a:custGeom>
                <a:avLst/>
                <a:gdLst>
                  <a:gd name="T0" fmla="*/ 139 w 152"/>
                  <a:gd name="T1" fmla="*/ 35 h 74"/>
                  <a:gd name="T2" fmla="*/ 65 w 152"/>
                  <a:gd name="T3" fmla="*/ 1 h 74"/>
                  <a:gd name="T4" fmla="*/ 65 w 152"/>
                  <a:gd name="T5" fmla="*/ 1 h 74"/>
                  <a:gd name="T6" fmla="*/ 61 w 152"/>
                  <a:gd name="T7" fmla="*/ 0 h 74"/>
                  <a:gd name="T8" fmla="*/ 53 w 152"/>
                  <a:gd name="T9" fmla="*/ 6 h 74"/>
                  <a:gd name="T10" fmla="*/ 53 w 152"/>
                  <a:gd name="T11" fmla="*/ 7 h 74"/>
                  <a:gd name="T12" fmla="*/ 27 w 152"/>
                  <a:gd name="T13" fmla="*/ 26 h 74"/>
                  <a:gd name="T14" fmla="*/ 1 w 152"/>
                  <a:gd name="T15" fmla="*/ 10 h 74"/>
                  <a:gd name="T16" fmla="*/ 1 w 152"/>
                  <a:gd name="T17" fmla="*/ 62 h 74"/>
                  <a:gd name="T18" fmla="*/ 11 w 152"/>
                  <a:gd name="T19" fmla="*/ 73 h 74"/>
                  <a:gd name="T20" fmla="*/ 141 w 152"/>
                  <a:gd name="T21" fmla="*/ 73 h 74"/>
                  <a:gd name="T22" fmla="*/ 150 w 152"/>
                  <a:gd name="T23" fmla="*/ 65 h 74"/>
                  <a:gd name="T24" fmla="*/ 150 w 152"/>
                  <a:gd name="T25" fmla="*/ 48 h 74"/>
                  <a:gd name="T26" fmla="*/ 139 w 152"/>
                  <a:gd name="T27"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4">
                    <a:moveTo>
                      <a:pt x="139" y="35"/>
                    </a:moveTo>
                    <a:cubicBezTo>
                      <a:pt x="127" y="29"/>
                      <a:pt x="65" y="1"/>
                      <a:pt x="65" y="1"/>
                    </a:cubicBezTo>
                    <a:cubicBezTo>
                      <a:pt x="65" y="1"/>
                      <a:pt x="65" y="1"/>
                      <a:pt x="65" y="1"/>
                    </a:cubicBezTo>
                    <a:cubicBezTo>
                      <a:pt x="64" y="0"/>
                      <a:pt x="62" y="0"/>
                      <a:pt x="61" y="0"/>
                    </a:cubicBezTo>
                    <a:cubicBezTo>
                      <a:pt x="57" y="0"/>
                      <a:pt x="54" y="3"/>
                      <a:pt x="53" y="6"/>
                    </a:cubicBezTo>
                    <a:cubicBezTo>
                      <a:pt x="53" y="7"/>
                      <a:pt x="53" y="7"/>
                      <a:pt x="53" y="7"/>
                    </a:cubicBezTo>
                    <a:cubicBezTo>
                      <a:pt x="52" y="13"/>
                      <a:pt x="45" y="26"/>
                      <a:pt x="27" y="26"/>
                    </a:cubicBezTo>
                    <a:cubicBezTo>
                      <a:pt x="1" y="10"/>
                      <a:pt x="1" y="10"/>
                      <a:pt x="1" y="10"/>
                    </a:cubicBezTo>
                    <a:cubicBezTo>
                      <a:pt x="1" y="62"/>
                      <a:pt x="1" y="62"/>
                      <a:pt x="1" y="62"/>
                    </a:cubicBezTo>
                    <a:cubicBezTo>
                      <a:pt x="1" y="62"/>
                      <a:pt x="0" y="73"/>
                      <a:pt x="11" y="73"/>
                    </a:cubicBezTo>
                    <a:cubicBezTo>
                      <a:pt x="141" y="73"/>
                      <a:pt x="141" y="73"/>
                      <a:pt x="141" y="73"/>
                    </a:cubicBezTo>
                    <a:cubicBezTo>
                      <a:pt x="141" y="73"/>
                      <a:pt x="150" y="74"/>
                      <a:pt x="150" y="65"/>
                    </a:cubicBezTo>
                    <a:cubicBezTo>
                      <a:pt x="150" y="48"/>
                      <a:pt x="150" y="48"/>
                      <a:pt x="150" y="48"/>
                    </a:cubicBezTo>
                    <a:cubicBezTo>
                      <a:pt x="150" y="48"/>
                      <a:pt x="152" y="41"/>
                      <a:pt x="139" y="3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2" name="Freeform 55"/>
              <p:cNvSpPr>
                <a:spLocks/>
              </p:cNvSpPr>
              <p:nvPr/>
            </p:nvSpPr>
            <p:spPr bwMode="auto">
              <a:xfrm>
                <a:off x="1758" y="2005"/>
                <a:ext cx="125" cy="267"/>
              </a:xfrm>
              <a:custGeom>
                <a:avLst/>
                <a:gdLst>
                  <a:gd name="T0" fmla="*/ 203 w 205"/>
                  <a:gd name="T1" fmla="*/ 178 h 438"/>
                  <a:gd name="T2" fmla="*/ 164 w 205"/>
                  <a:gd name="T3" fmla="*/ 0 h 438"/>
                  <a:gd name="T4" fmla="*/ 70 w 205"/>
                  <a:gd name="T5" fmla="*/ 0 h 438"/>
                  <a:gd name="T6" fmla="*/ 0 w 205"/>
                  <a:gd name="T7" fmla="*/ 0 h 438"/>
                  <a:gd name="T8" fmla="*/ 91 w 205"/>
                  <a:gd name="T9" fmla="*/ 88 h 438"/>
                  <a:gd name="T10" fmla="*/ 123 w 205"/>
                  <a:gd name="T11" fmla="*/ 190 h 438"/>
                  <a:gd name="T12" fmla="*/ 94 w 205"/>
                  <a:gd name="T13" fmla="*/ 396 h 438"/>
                  <a:gd name="T14" fmla="*/ 121 w 205"/>
                  <a:gd name="T15" fmla="*/ 437 h 438"/>
                  <a:gd name="T16" fmla="*/ 128 w 205"/>
                  <a:gd name="T17" fmla="*/ 438 h 438"/>
                  <a:gd name="T18" fmla="*/ 158 w 205"/>
                  <a:gd name="T19" fmla="*/ 410 h 438"/>
                  <a:gd name="T20" fmla="*/ 204 w 205"/>
                  <a:gd name="T21" fmla="*/ 195 h 438"/>
                  <a:gd name="T22" fmla="*/ 203 w 205"/>
                  <a:gd name="T23" fmla="*/ 1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5" h="438">
                    <a:moveTo>
                      <a:pt x="203" y="178"/>
                    </a:moveTo>
                    <a:cubicBezTo>
                      <a:pt x="164" y="0"/>
                      <a:pt x="164" y="0"/>
                      <a:pt x="164" y="0"/>
                    </a:cubicBezTo>
                    <a:cubicBezTo>
                      <a:pt x="70" y="0"/>
                      <a:pt x="70" y="0"/>
                      <a:pt x="70" y="0"/>
                    </a:cubicBezTo>
                    <a:cubicBezTo>
                      <a:pt x="0" y="0"/>
                      <a:pt x="0" y="0"/>
                      <a:pt x="0" y="0"/>
                    </a:cubicBezTo>
                    <a:cubicBezTo>
                      <a:pt x="0" y="0"/>
                      <a:pt x="23" y="76"/>
                      <a:pt x="91" y="88"/>
                    </a:cubicBezTo>
                    <a:cubicBezTo>
                      <a:pt x="123" y="190"/>
                      <a:pt x="123" y="190"/>
                      <a:pt x="123" y="190"/>
                    </a:cubicBezTo>
                    <a:cubicBezTo>
                      <a:pt x="94" y="396"/>
                      <a:pt x="94" y="396"/>
                      <a:pt x="94" y="396"/>
                    </a:cubicBezTo>
                    <a:cubicBezTo>
                      <a:pt x="90" y="415"/>
                      <a:pt x="102" y="433"/>
                      <a:pt x="121" y="437"/>
                    </a:cubicBezTo>
                    <a:cubicBezTo>
                      <a:pt x="123" y="437"/>
                      <a:pt x="126" y="438"/>
                      <a:pt x="128" y="438"/>
                    </a:cubicBezTo>
                    <a:cubicBezTo>
                      <a:pt x="144" y="438"/>
                      <a:pt x="155" y="426"/>
                      <a:pt x="158" y="410"/>
                    </a:cubicBezTo>
                    <a:cubicBezTo>
                      <a:pt x="204" y="195"/>
                      <a:pt x="204" y="195"/>
                      <a:pt x="204" y="195"/>
                    </a:cubicBezTo>
                    <a:cubicBezTo>
                      <a:pt x="205" y="190"/>
                      <a:pt x="205" y="184"/>
                      <a:pt x="203"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3" name="Freeform 56"/>
              <p:cNvSpPr>
                <a:spLocks/>
              </p:cNvSpPr>
              <p:nvPr/>
            </p:nvSpPr>
            <p:spPr bwMode="auto">
              <a:xfrm>
                <a:off x="1814" y="2235"/>
                <a:ext cx="93" cy="45"/>
              </a:xfrm>
              <a:custGeom>
                <a:avLst/>
                <a:gdLst>
                  <a:gd name="T0" fmla="*/ 140 w 152"/>
                  <a:gd name="T1" fmla="*/ 35 h 74"/>
                  <a:gd name="T2" fmla="*/ 65 w 152"/>
                  <a:gd name="T3" fmla="*/ 1 h 74"/>
                  <a:gd name="T4" fmla="*/ 65 w 152"/>
                  <a:gd name="T5" fmla="*/ 1 h 74"/>
                  <a:gd name="T6" fmla="*/ 61 w 152"/>
                  <a:gd name="T7" fmla="*/ 0 h 74"/>
                  <a:gd name="T8" fmla="*/ 54 w 152"/>
                  <a:gd name="T9" fmla="*/ 6 h 74"/>
                  <a:gd name="T10" fmla="*/ 53 w 152"/>
                  <a:gd name="T11" fmla="*/ 7 h 74"/>
                  <a:gd name="T12" fmla="*/ 27 w 152"/>
                  <a:gd name="T13" fmla="*/ 25 h 74"/>
                  <a:gd name="T14" fmla="*/ 1 w 152"/>
                  <a:gd name="T15" fmla="*/ 10 h 74"/>
                  <a:gd name="T16" fmla="*/ 1 w 152"/>
                  <a:gd name="T17" fmla="*/ 62 h 74"/>
                  <a:gd name="T18" fmla="*/ 12 w 152"/>
                  <a:gd name="T19" fmla="*/ 73 h 74"/>
                  <a:gd name="T20" fmla="*/ 142 w 152"/>
                  <a:gd name="T21" fmla="*/ 73 h 74"/>
                  <a:gd name="T22" fmla="*/ 150 w 152"/>
                  <a:gd name="T23" fmla="*/ 65 h 74"/>
                  <a:gd name="T24" fmla="*/ 150 w 152"/>
                  <a:gd name="T25" fmla="*/ 48 h 74"/>
                  <a:gd name="T26" fmla="*/ 140 w 152"/>
                  <a:gd name="T27" fmla="*/ 3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74">
                    <a:moveTo>
                      <a:pt x="140" y="35"/>
                    </a:moveTo>
                    <a:cubicBezTo>
                      <a:pt x="127" y="29"/>
                      <a:pt x="65" y="1"/>
                      <a:pt x="65" y="1"/>
                    </a:cubicBezTo>
                    <a:cubicBezTo>
                      <a:pt x="65" y="1"/>
                      <a:pt x="65" y="1"/>
                      <a:pt x="65" y="1"/>
                    </a:cubicBezTo>
                    <a:cubicBezTo>
                      <a:pt x="64" y="0"/>
                      <a:pt x="63" y="0"/>
                      <a:pt x="61" y="0"/>
                    </a:cubicBezTo>
                    <a:cubicBezTo>
                      <a:pt x="57" y="0"/>
                      <a:pt x="54" y="3"/>
                      <a:pt x="54" y="6"/>
                    </a:cubicBezTo>
                    <a:cubicBezTo>
                      <a:pt x="54" y="6"/>
                      <a:pt x="53" y="7"/>
                      <a:pt x="53" y="7"/>
                    </a:cubicBezTo>
                    <a:cubicBezTo>
                      <a:pt x="52" y="13"/>
                      <a:pt x="45" y="25"/>
                      <a:pt x="27" y="25"/>
                    </a:cubicBezTo>
                    <a:cubicBezTo>
                      <a:pt x="1" y="10"/>
                      <a:pt x="1" y="10"/>
                      <a:pt x="1" y="10"/>
                    </a:cubicBezTo>
                    <a:cubicBezTo>
                      <a:pt x="1" y="62"/>
                      <a:pt x="1" y="62"/>
                      <a:pt x="1" y="62"/>
                    </a:cubicBezTo>
                    <a:cubicBezTo>
                      <a:pt x="1" y="62"/>
                      <a:pt x="0" y="73"/>
                      <a:pt x="12" y="73"/>
                    </a:cubicBezTo>
                    <a:cubicBezTo>
                      <a:pt x="142" y="73"/>
                      <a:pt x="142" y="73"/>
                      <a:pt x="142" y="73"/>
                    </a:cubicBezTo>
                    <a:cubicBezTo>
                      <a:pt x="142" y="73"/>
                      <a:pt x="150" y="74"/>
                      <a:pt x="150" y="65"/>
                    </a:cubicBezTo>
                    <a:cubicBezTo>
                      <a:pt x="150" y="48"/>
                      <a:pt x="150" y="48"/>
                      <a:pt x="150" y="48"/>
                    </a:cubicBezTo>
                    <a:cubicBezTo>
                      <a:pt x="150" y="48"/>
                      <a:pt x="152" y="41"/>
                      <a:pt x="140" y="3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4" name="Freeform 57"/>
              <p:cNvSpPr>
                <a:spLocks/>
              </p:cNvSpPr>
              <p:nvPr/>
            </p:nvSpPr>
            <p:spPr bwMode="auto">
              <a:xfrm>
                <a:off x="1059" y="2033"/>
                <a:ext cx="1035" cy="303"/>
              </a:xfrm>
              <a:custGeom>
                <a:avLst/>
                <a:gdLst>
                  <a:gd name="T0" fmla="*/ 1691 w 1691"/>
                  <a:gd name="T1" fmla="*/ 41 h 497"/>
                  <a:gd name="T2" fmla="*/ 1691 w 1691"/>
                  <a:gd name="T3" fmla="*/ 40 h 497"/>
                  <a:gd name="T4" fmla="*/ 1204 w 1691"/>
                  <a:gd name="T5" fmla="*/ 0 h 497"/>
                  <a:gd name="T6" fmla="*/ 487 w 1691"/>
                  <a:gd name="T7" fmla="*/ 0 h 497"/>
                  <a:gd name="T8" fmla="*/ 0 w 1691"/>
                  <a:gd name="T9" fmla="*/ 40 h 497"/>
                  <a:gd name="T10" fmla="*/ 0 w 1691"/>
                  <a:gd name="T11" fmla="*/ 40 h 497"/>
                  <a:gd name="T12" fmla="*/ 0 w 1691"/>
                  <a:gd name="T13" fmla="*/ 40 h 497"/>
                  <a:gd name="T14" fmla="*/ 0 w 1691"/>
                  <a:gd name="T15" fmla="*/ 65 h 497"/>
                  <a:gd name="T16" fmla="*/ 148 w 1691"/>
                  <a:gd name="T17" fmla="*/ 94 h 497"/>
                  <a:gd name="T18" fmla="*/ 147 w 1691"/>
                  <a:gd name="T19" fmla="*/ 130 h 497"/>
                  <a:gd name="T20" fmla="*/ 59 w 1691"/>
                  <a:gd name="T21" fmla="*/ 479 h 497"/>
                  <a:gd name="T22" fmla="*/ 60 w 1691"/>
                  <a:gd name="T23" fmla="*/ 497 h 497"/>
                  <a:gd name="T24" fmla="*/ 71 w 1691"/>
                  <a:gd name="T25" fmla="*/ 493 h 497"/>
                  <a:gd name="T26" fmla="*/ 173 w 1691"/>
                  <a:gd name="T27" fmla="*/ 141 h 497"/>
                  <a:gd name="T28" fmla="*/ 196 w 1691"/>
                  <a:gd name="T29" fmla="*/ 98 h 497"/>
                  <a:gd name="T30" fmla="*/ 487 w 1691"/>
                  <a:gd name="T31" fmla="*/ 106 h 497"/>
                  <a:gd name="T32" fmla="*/ 1204 w 1691"/>
                  <a:gd name="T33" fmla="*/ 106 h 497"/>
                  <a:gd name="T34" fmla="*/ 1495 w 1691"/>
                  <a:gd name="T35" fmla="*/ 98 h 497"/>
                  <a:gd name="T36" fmla="*/ 1518 w 1691"/>
                  <a:gd name="T37" fmla="*/ 141 h 497"/>
                  <a:gd name="T38" fmla="*/ 1620 w 1691"/>
                  <a:gd name="T39" fmla="*/ 493 h 497"/>
                  <a:gd name="T40" fmla="*/ 1631 w 1691"/>
                  <a:gd name="T41" fmla="*/ 497 h 497"/>
                  <a:gd name="T42" fmla="*/ 1632 w 1691"/>
                  <a:gd name="T43" fmla="*/ 479 h 497"/>
                  <a:gd name="T44" fmla="*/ 1544 w 1691"/>
                  <a:gd name="T45" fmla="*/ 130 h 497"/>
                  <a:gd name="T46" fmla="*/ 1543 w 1691"/>
                  <a:gd name="T47" fmla="*/ 94 h 497"/>
                  <a:gd name="T48" fmla="*/ 1691 w 1691"/>
                  <a:gd name="T49" fmla="*/ 65 h 497"/>
                  <a:gd name="T50" fmla="*/ 1691 w 1691"/>
                  <a:gd name="T51" fmla="*/ 64 h 497"/>
                  <a:gd name="T52" fmla="*/ 1691 w 1691"/>
                  <a:gd name="T53" fmla="*/ 41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91" h="497">
                    <a:moveTo>
                      <a:pt x="1691" y="41"/>
                    </a:moveTo>
                    <a:cubicBezTo>
                      <a:pt x="1691" y="41"/>
                      <a:pt x="1691" y="40"/>
                      <a:pt x="1691" y="40"/>
                    </a:cubicBezTo>
                    <a:cubicBezTo>
                      <a:pt x="1691" y="18"/>
                      <a:pt x="1472" y="0"/>
                      <a:pt x="1204" y="0"/>
                    </a:cubicBezTo>
                    <a:cubicBezTo>
                      <a:pt x="487" y="0"/>
                      <a:pt x="487" y="0"/>
                      <a:pt x="487" y="0"/>
                    </a:cubicBezTo>
                    <a:cubicBezTo>
                      <a:pt x="219" y="0"/>
                      <a:pt x="0" y="18"/>
                      <a:pt x="0" y="40"/>
                    </a:cubicBezTo>
                    <a:cubicBezTo>
                      <a:pt x="0" y="40"/>
                      <a:pt x="0" y="40"/>
                      <a:pt x="0" y="40"/>
                    </a:cubicBezTo>
                    <a:cubicBezTo>
                      <a:pt x="0" y="40"/>
                      <a:pt x="0" y="40"/>
                      <a:pt x="0" y="40"/>
                    </a:cubicBezTo>
                    <a:cubicBezTo>
                      <a:pt x="0" y="65"/>
                      <a:pt x="0" y="65"/>
                      <a:pt x="0" y="65"/>
                    </a:cubicBezTo>
                    <a:cubicBezTo>
                      <a:pt x="0" y="77"/>
                      <a:pt x="57" y="87"/>
                      <a:pt x="148" y="94"/>
                    </a:cubicBezTo>
                    <a:cubicBezTo>
                      <a:pt x="149" y="108"/>
                      <a:pt x="147" y="130"/>
                      <a:pt x="147" y="130"/>
                    </a:cubicBezTo>
                    <a:cubicBezTo>
                      <a:pt x="147" y="130"/>
                      <a:pt x="63" y="464"/>
                      <a:pt x="59" y="479"/>
                    </a:cubicBezTo>
                    <a:cubicBezTo>
                      <a:pt x="54" y="494"/>
                      <a:pt x="53" y="497"/>
                      <a:pt x="60" y="497"/>
                    </a:cubicBezTo>
                    <a:cubicBezTo>
                      <a:pt x="67" y="497"/>
                      <a:pt x="71" y="493"/>
                      <a:pt x="71" y="493"/>
                    </a:cubicBezTo>
                    <a:cubicBezTo>
                      <a:pt x="71" y="493"/>
                      <a:pt x="158" y="196"/>
                      <a:pt x="173" y="141"/>
                    </a:cubicBezTo>
                    <a:cubicBezTo>
                      <a:pt x="178" y="119"/>
                      <a:pt x="187" y="105"/>
                      <a:pt x="196" y="98"/>
                    </a:cubicBezTo>
                    <a:cubicBezTo>
                      <a:pt x="277" y="103"/>
                      <a:pt x="378" y="106"/>
                      <a:pt x="487" y="106"/>
                    </a:cubicBezTo>
                    <a:cubicBezTo>
                      <a:pt x="1204" y="106"/>
                      <a:pt x="1204" y="106"/>
                      <a:pt x="1204" y="106"/>
                    </a:cubicBezTo>
                    <a:cubicBezTo>
                      <a:pt x="1313" y="106"/>
                      <a:pt x="1414" y="103"/>
                      <a:pt x="1495" y="98"/>
                    </a:cubicBezTo>
                    <a:cubicBezTo>
                      <a:pt x="1504" y="105"/>
                      <a:pt x="1513" y="119"/>
                      <a:pt x="1518" y="141"/>
                    </a:cubicBezTo>
                    <a:cubicBezTo>
                      <a:pt x="1533" y="196"/>
                      <a:pt x="1620" y="493"/>
                      <a:pt x="1620" y="493"/>
                    </a:cubicBezTo>
                    <a:cubicBezTo>
                      <a:pt x="1620" y="493"/>
                      <a:pt x="1624" y="497"/>
                      <a:pt x="1631" y="497"/>
                    </a:cubicBezTo>
                    <a:cubicBezTo>
                      <a:pt x="1638" y="497"/>
                      <a:pt x="1637" y="494"/>
                      <a:pt x="1632" y="479"/>
                    </a:cubicBezTo>
                    <a:cubicBezTo>
                      <a:pt x="1628" y="464"/>
                      <a:pt x="1544" y="130"/>
                      <a:pt x="1544" y="130"/>
                    </a:cubicBezTo>
                    <a:cubicBezTo>
                      <a:pt x="1544" y="130"/>
                      <a:pt x="1542" y="108"/>
                      <a:pt x="1543" y="94"/>
                    </a:cubicBezTo>
                    <a:cubicBezTo>
                      <a:pt x="1634" y="87"/>
                      <a:pt x="1691" y="77"/>
                      <a:pt x="1691" y="65"/>
                    </a:cubicBezTo>
                    <a:cubicBezTo>
                      <a:pt x="1691" y="65"/>
                      <a:pt x="1691" y="65"/>
                      <a:pt x="1691" y="64"/>
                    </a:cubicBezTo>
                    <a:lnTo>
                      <a:pt x="1691" y="4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5" name="Freeform 58"/>
              <p:cNvSpPr>
                <a:spLocks/>
              </p:cNvSpPr>
              <p:nvPr/>
            </p:nvSpPr>
            <p:spPr bwMode="auto">
              <a:xfrm>
                <a:off x="1059" y="2058"/>
                <a:ext cx="1035" cy="278"/>
              </a:xfrm>
              <a:custGeom>
                <a:avLst/>
                <a:gdLst>
                  <a:gd name="T0" fmla="*/ 1691 w 1691"/>
                  <a:gd name="T1" fmla="*/ 1 h 457"/>
                  <a:gd name="T2" fmla="*/ 1204 w 1691"/>
                  <a:gd name="T3" fmla="*/ 40 h 457"/>
                  <a:gd name="T4" fmla="*/ 487 w 1691"/>
                  <a:gd name="T5" fmla="*/ 40 h 457"/>
                  <a:gd name="T6" fmla="*/ 0 w 1691"/>
                  <a:gd name="T7" fmla="*/ 0 h 457"/>
                  <a:gd name="T8" fmla="*/ 0 w 1691"/>
                  <a:gd name="T9" fmla="*/ 0 h 457"/>
                  <a:gd name="T10" fmla="*/ 0 w 1691"/>
                  <a:gd name="T11" fmla="*/ 25 h 457"/>
                  <a:gd name="T12" fmla="*/ 148 w 1691"/>
                  <a:gd name="T13" fmla="*/ 54 h 457"/>
                  <a:gd name="T14" fmla="*/ 147 w 1691"/>
                  <a:gd name="T15" fmla="*/ 90 h 457"/>
                  <a:gd name="T16" fmla="*/ 59 w 1691"/>
                  <a:gd name="T17" fmla="*/ 439 h 457"/>
                  <a:gd name="T18" fmla="*/ 60 w 1691"/>
                  <a:gd name="T19" fmla="*/ 457 h 457"/>
                  <a:gd name="T20" fmla="*/ 71 w 1691"/>
                  <a:gd name="T21" fmla="*/ 453 h 457"/>
                  <a:gd name="T22" fmla="*/ 173 w 1691"/>
                  <a:gd name="T23" fmla="*/ 101 h 457"/>
                  <a:gd name="T24" fmla="*/ 196 w 1691"/>
                  <a:gd name="T25" fmla="*/ 58 h 457"/>
                  <a:gd name="T26" fmla="*/ 487 w 1691"/>
                  <a:gd name="T27" fmla="*/ 66 h 457"/>
                  <a:gd name="T28" fmla="*/ 1204 w 1691"/>
                  <a:gd name="T29" fmla="*/ 66 h 457"/>
                  <a:gd name="T30" fmla="*/ 1495 w 1691"/>
                  <a:gd name="T31" fmla="*/ 58 h 457"/>
                  <a:gd name="T32" fmla="*/ 1518 w 1691"/>
                  <a:gd name="T33" fmla="*/ 101 h 457"/>
                  <a:gd name="T34" fmla="*/ 1620 w 1691"/>
                  <a:gd name="T35" fmla="*/ 453 h 457"/>
                  <a:gd name="T36" fmla="*/ 1631 w 1691"/>
                  <a:gd name="T37" fmla="*/ 457 h 457"/>
                  <a:gd name="T38" fmla="*/ 1632 w 1691"/>
                  <a:gd name="T39" fmla="*/ 439 h 457"/>
                  <a:gd name="T40" fmla="*/ 1544 w 1691"/>
                  <a:gd name="T41" fmla="*/ 90 h 457"/>
                  <a:gd name="T42" fmla="*/ 1543 w 1691"/>
                  <a:gd name="T43" fmla="*/ 54 h 457"/>
                  <a:gd name="T44" fmla="*/ 1691 w 1691"/>
                  <a:gd name="T45" fmla="*/ 25 h 457"/>
                  <a:gd name="T46" fmla="*/ 1691 w 1691"/>
                  <a:gd name="T47" fmla="*/ 24 h 457"/>
                  <a:gd name="T48" fmla="*/ 1691 w 1691"/>
                  <a:gd name="T49" fmla="*/ 1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1" h="457">
                    <a:moveTo>
                      <a:pt x="1691" y="1"/>
                    </a:moveTo>
                    <a:cubicBezTo>
                      <a:pt x="1682" y="23"/>
                      <a:pt x="1466" y="40"/>
                      <a:pt x="1204" y="40"/>
                    </a:cubicBezTo>
                    <a:cubicBezTo>
                      <a:pt x="487" y="40"/>
                      <a:pt x="487" y="40"/>
                      <a:pt x="487" y="40"/>
                    </a:cubicBezTo>
                    <a:cubicBezTo>
                      <a:pt x="219" y="40"/>
                      <a:pt x="0" y="22"/>
                      <a:pt x="0" y="0"/>
                    </a:cubicBezTo>
                    <a:cubicBezTo>
                      <a:pt x="0" y="0"/>
                      <a:pt x="0" y="0"/>
                      <a:pt x="0" y="0"/>
                    </a:cubicBezTo>
                    <a:cubicBezTo>
                      <a:pt x="0" y="25"/>
                      <a:pt x="0" y="25"/>
                      <a:pt x="0" y="25"/>
                    </a:cubicBezTo>
                    <a:cubicBezTo>
                      <a:pt x="0" y="37"/>
                      <a:pt x="57" y="47"/>
                      <a:pt x="148" y="54"/>
                    </a:cubicBezTo>
                    <a:cubicBezTo>
                      <a:pt x="149" y="68"/>
                      <a:pt x="147" y="90"/>
                      <a:pt x="147" y="90"/>
                    </a:cubicBezTo>
                    <a:cubicBezTo>
                      <a:pt x="147" y="90"/>
                      <a:pt x="63" y="424"/>
                      <a:pt x="59" y="439"/>
                    </a:cubicBezTo>
                    <a:cubicBezTo>
                      <a:pt x="54" y="454"/>
                      <a:pt x="53" y="457"/>
                      <a:pt x="60" y="457"/>
                    </a:cubicBezTo>
                    <a:cubicBezTo>
                      <a:pt x="67" y="457"/>
                      <a:pt x="71" y="453"/>
                      <a:pt x="71" y="453"/>
                    </a:cubicBezTo>
                    <a:cubicBezTo>
                      <a:pt x="71" y="453"/>
                      <a:pt x="158" y="156"/>
                      <a:pt x="173" y="101"/>
                    </a:cubicBezTo>
                    <a:cubicBezTo>
                      <a:pt x="178" y="79"/>
                      <a:pt x="187" y="65"/>
                      <a:pt x="196" y="58"/>
                    </a:cubicBezTo>
                    <a:cubicBezTo>
                      <a:pt x="277" y="63"/>
                      <a:pt x="378" y="66"/>
                      <a:pt x="487" y="66"/>
                    </a:cubicBezTo>
                    <a:cubicBezTo>
                      <a:pt x="1204" y="66"/>
                      <a:pt x="1204" y="66"/>
                      <a:pt x="1204" y="66"/>
                    </a:cubicBezTo>
                    <a:cubicBezTo>
                      <a:pt x="1313" y="66"/>
                      <a:pt x="1414" y="63"/>
                      <a:pt x="1495" y="58"/>
                    </a:cubicBezTo>
                    <a:cubicBezTo>
                      <a:pt x="1504" y="65"/>
                      <a:pt x="1513" y="79"/>
                      <a:pt x="1518" y="101"/>
                    </a:cubicBezTo>
                    <a:cubicBezTo>
                      <a:pt x="1533" y="156"/>
                      <a:pt x="1620" y="453"/>
                      <a:pt x="1620" y="453"/>
                    </a:cubicBezTo>
                    <a:cubicBezTo>
                      <a:pt x="1620" y="453"/>
                      <a:pt x="1624" y="457"/>
                      <a:pt x="1631" y="457"/>
                    </a:cubicBezTo>
                    <a:cubicBezTo>
                      <a:pt x="1638" y="457"/>
                      <a:pt x="1637" y="454"/>
                      <a:pt x="1632" y="439"/>
                    </a:cubicBezTo>
                    <a:cubicBezTo>
                      <a:pt x="1628" y="424"/>
                      <a:pt x="1544" y="90"/>
                      <a:pt x="1544" y="90"/>
                    </a:cubicBezTo>
                    <a:cubicBezTo>
                      <a:pt x="1544" y="90"/>
                      <a:pt x="1542" y="68"/>
                      <a:pt x="1543" y="54"/>
                    </a:cubicBezTo>
                    <a:cubicBezTo>
                      <a:pt x="1634" y="47"/>
                      <a:pt x="1691" y="37"/>
                      <a:pt x="1691" y="25"/>
                    </a:cubicBezTo>
                    <a:cubicBezTo>
                      <a:pt x="1691" y="25"/>
                      <a:pt x="1691" y="25"/>
                      <a:pt x="1691" y="24"/>
                    </a:cubicBezTo>
                    <a:lnTo>
                      <a:pt x="1691"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6" name="Freeform 59"/>
              <p:cNvSpPr>
                <a:spLocks/>
              </p:cNvSpPr>
              <p:nvPr/>
            </p:nvSpPr>
            <p:spPr bwMode="auto">
              <a:xfrm>
                <a:off x="1244" y="2103"/>
                <a:ext cx="150" cy="169"/>
              </a:xfrm>
              <a:custGeom>
                <a:avLst/>
                <a:gdLst>
                  <a:gd name="T0" fmla="*/ 156 w 245"/>
                  <a:gd name="T1" fmla="*/ 278 h 278"/>
                  <a:gd name="T2" fmla="*/ 124 w 245"/>
                  <a:gd name="T3" fmla="*/ 269 h 278"/>
                  <a:gd name="T4" fmla="*/ 103 w 245"/>
                  <a:gd name="T5" fmla="*/ 251 h 278"/>
                  <a:gd name="T6" fmla="*/ 165 w 245"/>
                  <a:gd name="T7" fmla="*/ 67 h 278"/>
                  <a:gd name="T8" fmla="*/ 31 w 245"/>
                  <a:gd name="T9" fmla="*/ 66 h 278"/>
                  <a:gd name="T10" fmla="*/ 8 w 245"/>
                  <a:gd name="T11" fmla="*/ 56 h 278"/>
                  <a:gd name="T12" fmla="*/ 0 w 245"/>
                  <a:gd name="T13" fmla="*/ 48 h 278"/>
                  <a:gd name="T14" fmla="*/ 4 w 245"/>
                  <a:gd name="T15" fmla="*/ 13 h 278"/>
                  <a:gd name="T16" fmla="*/ 32 w 245"/>
                  <a:gd name="T17" fmla="*/ 0 h 278"/>
                  <a:gd name="T18" fmla="*/ 211 w 245"/>
                  <a:gd name="T19" fmla="*/ 2 h 278"/>
                  <a:gd name="T20" fmla="*/ 237 w 245"/>
                  <a:gd name="T21" fmla="*/ 15 h 278"/>
                  <a:gd name="T22" fmla="*/ 241 w 245"/>
                  <a:gd name="T23" fmla="*/ 45 h 278"/>
                  <a:gd name="T24" fmla="*/ 156 w 245"/>
                  <a:gd name="T25"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 h="278">
                    <a:moveTo>
                      <a:pt x="156" y="278"/>
                    </a:moveTo>
                    <a:cubicBezTo>
                      <a:pt x="124" y="269"/>
                      <a:pt x="124" y="269"/>
                      <a:pt x="124" y="269"/>
                    </a:cubicBezTo>
                    <a:cubicBezTo>
                      <a:pt x="103" y="251"/>
                      <a:pt x="103" y="251"/>
                      <a:pt x="103" y="251"/>
                    </a:cubicBezTo>
                    <a:cubicBezTo>
                      <a:pt x="165" y="67"/>
                      <a:pt x="165" y="67"/>
                      <a:pt x="165" y="67"/>
                    </a:cubicBezTo>
                    <a:cubicBezTo>
                      <a:pt x="31" y="66"/>
                      <a:pt x="31" y="66"/>
                      <a:pt x="31" y="66"/>
                    </a:cubicBezTo>
                    <a:cubicBezTo>
                      <a:pt x="23" y="66"/>
                      <a:pt x="14" y="62"/>
                      <a:pt x="8" y="56"/>
                    </a:cubicBezTo>
                    <a:cubicBezTo>
                      <a:pt x="0" y="48"/>
                      <a:pt x="0" y="48"/>
                      <a:pt x="0" y="48"/>
                    </a:cubicBezTo>
                    <a:cubicBezTo>
                      <a:pt x="4" y="13"/>
                      <a:pt x="4" y="13"/>
                      <a:pt x="4" y="13"/>
                    </a:cubicBezTo>
                    <a:cubicBezTo>
                      <a:pt x="32" y="0"/>
                      <a:pt x="32" y="0"/>
                      <a:pt x="32" y="0"/>
                    </a:cubicBezTo>
                    <a:cubicBezTo>
                      <a:pt x="211" y="2"/>
                      <a:pt x="211" y="2"/>
                      <a:pt x="211" y="2"/>
                    </a:cubicBezTo>
                    <a:cubicBezTo>
                      <a:pt x="221" y="2"/>
                      <a:pt x="231" y="7"/>
                      <a:pt x="237" y="15"/>
                    </a:cubicBezTo>
                    <a:cubicBezTo>
                      <a:pt x="243" y="24"/>
                      <a:pt x="245" y="35"/>
                      <a:pt x="241" y="45"/>
                    </a:cubicBezTo>
                    <a:lnTo>
                      <a:pt x="156" y="278"/>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7" name="Freeform 60"/>
              <p:cNvSpPr>
                <a:spLocks/>
              </p:cNvSpPr>
              <p:nvPr/>
            </p:nvSpPr>
            <p:spPr bwMode="auto">
              <a:xfrm>
                <a:off x="1306" y="2251"/>
                <a:ext cx="82" cy="40"/>
              </a:xfrm>
              <a:custGeom>
                <a:avLst/>
                <a:gdLst>
                  <a:gd name="T0" fmla="*/ 122 w 133"/>
                  <a:gd name="T1" fmla="*/ 31 h 66"/>
                  <a:gd name="T2" fmla="*/ 57 w 133"/>
                  <a:gd name="T3" fmla="*/ 1 h 66"/>
                  <a:gd name="T4" fmla="*/ 57 w 133"/>
                  <a:gd name="T5" fmla="*/ 1 h 66"/>
                  <a:gd name="T6" fmla="*/ 54 w 133"/>
                  <a:gd name="T7" fmla="*/ 0 h 66"/>
                  <a:gd name="T8" fmla="*/ 47 w 133"/>
                  <a:gd name="T9" fmla="*/ 6 h 66"/>
                  <a:gd name="T10" fmla="*/ 47 w 133"/>
                  <a:gd name="T11" fmla="*/ 6 h 66"/>
                  <a:gd name="T12" fmla="*/ 24 w 133"/>
                  <a:gd name="T13" fmla="*/ 22 h 66"/>
                  <a:gd name="T14" fmla="*/ 1 w 133"/>
                  <a:gd name="T15" fmla="*/ 8 h 66"/>
                  <a:gd name="T16" fmla="*/ 1 w 133"/>
                  <a:gd name="T17" fmla="*/ 54 h 66"/>
                  <a:gd name="T18" fmla="*/ 10 w 133"/>
                  <a:gd name="T19" fmla="*/ 63 h 66"/>
                  <a:gd name="T20" fmla="*/ 124 w 133"/>
                  <a:gd name="T21" fmla="*/ 64 h 66"/>
                  <a:gd name="T22" fmla="*/ 131 w 133"/>
                  <a:gd name="T23" fmla="*/ 57 h 66"/>
                  <a:gd name="T24" fmla="*/ 131 w 133"/>
                  <a:gd name="T25" fmla="*/ 42 h 66"/>
                  <a:gd name="T26" fmla="*/ 122 w 133"/>
                  <a:gd name="T27" fmla="*/ 3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66">
                    <a:moveTo>
                      <a:pt x="122" y="31"/>
                    </a:moveTo>
                    <a:cubicBezTo>
                      <a:pt x="112" y="26"/>
                      <a:pt x="57" y="1"/>
                      <a:pt x="57" y="1"/>
                    </a:cubicBezTo>
                    <a:cubicBezTo>
                      <a:pt x="57" y="1"/>
                      <a:pt x="57" y="1"/>
                      <a:pt x="57" y="1"/>
                    </a:cubicBezTo>
                    <a:cubicBezTo>
                      <a:pt x="56" y="0"/>
                      <a:pt x="55" y="0"/>
                      <a:pt x="54" y="0"/>
                    </a:cubicBezTo>
                    <a:cubicBezTo>
                      <a:pt x="51" y="0"/>
                      <a:pt x="48" y="2"/>
                      <a:pt x="47" y="6"/>
                    </a:cubicBezTo>
                    <a:cubicBezTo>
                      <a:pt x="47" y="6"/>
                      <a:pt x="47" y="6"/>
                      <a:pt x="47" y="6"/>
                    </a:cubicBezTo>
                    <a:cubicBezTo>
                      <a:pt x="46" y="11"/>
                      <a:pt x="39" y="22"/>
                      <a:pt x="24" y="22"/>
                    </a:cubicBezTo>
                    <a:cubicBezTo>
                      <a:pt x="1" y="8"/>
                      <a:pt x="1" y="8"/>
                      <a:pt x="1" y="8"/>
                    </a:cubicBezTo>
                    <a:cubicBezTo>
                      <a:pt x="1" y="54"/>
                      <a:pt x="1" y="54"/>
                      <a:pt x="1" y="54"/>
                    </a:cubicBezTo>
                    <a:cubicBezTo>
                      <a:pt x="1" y="54"/>
                      <a:pt x="0" y="63"/>
                      <a:pt x="10" y="63"/>
                    </a:cubicBezTo>
                    <a:cubicBezTo>
                      <a:pt x="124" y="64"/>
                      <a:pt x="124" y="64"/>
                      <a:pt x="124" y="64"/>
                    </a:cubicBezTo>
                    <a:cubicBezTo>
                      <a:pt x="124" y="64"/>
                      <a:pt x="131" y="66"/>
                      <a:pt x="131" y="57"/>
                    </a:cubicBezTo>
                    <a:cubicBezTo>
                      <a:pt x="131" y="42"/>
                      <a:pt x="131" y="42"/>
                      <a:pt x="131" y="42"/>
                    </a:cubicBezTo>
                    <a:cubicBezTo>
                      <a:pt x="131" y="42"/>
                      <a:pt x="133" y="37"/>
                      <a:pt x="122" y="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8" name="Freeform 61"/>
              <p:cNvSpPr>
                <a:spLocks/>
              </p:cNvSpPr>
              <p:nvPr/>
            </p:nvSpPr>
            <p:spPr bwMode="auto">
              <a:xfrm>
                <a:off x="1244" y="2103"/>
                <a:ext cx="111" cy="169"/>
              </a:xfrm>
              <a:custGeom>
                <a:avLst/>
                <a:gdLst>
                  <a:gd name="T0" fmla="*/ 141 w 182"/>
                  <a:gd name="T1" fmla="*/ 269 h 278"/>
                  <a:gd name="T2" fmla="*/ 121 w 182"/>
                  <a:gd name="T3" fmla="*/ 251 h 278"/>
                  <a:gd name="T4" fmla="*/ 182 w 182"/>
                  <a:gd name="T5" fmla="*/ 67 h 278"/>
                  <a:gd name="T6" fmla="*/ 49 w 182"/>
                  <a:gd name="T7" fmla="*/ 66 h 278"/>
                  <a:gd name="T8" fmla="*/ 25 w 182"/>
                  <a:gd name="T9" fmla="*/ 56 h 278"/>
                  <a:gd name="T10" fmla="*/ 17 w 182"/>
                  <a:gd name="T11" fmla="*/ 48 h 278"/>
                  <a:gd name="T12" fmla="*/ 21 w 182"/>
                  <a:gd name="T13" fmla="*/ 13 h 278"/>
                  <a:gd name="T14" fmla="*/ 49 w 182"/>
                  <a:gd name="T15" fmla="*/ 0 h 278"/>
                  <a:gd name="T16" fmla="*/ 32 w 182"/>
                  <a:gd name="T17" fmla="*/ 0 h 278"/>
                  <a:gd name="T18" fmla="*/ 4 w 182"/>
                  <a:gd name="T19" fmla="*/ 13 h 278"/>
                  <a:gd name="T20" fmla="*/ 0 w 182"/>
                  <a:gd name="T21" fmla="*/ 48 h 278"/>
                  <a:gd name="T22" fmla="*/ 8 w 182"/>
                  <a:gd name="T23" fmla="*/ 56 h 278"/>
                  <a:gd name="T24" fmla="*/ 31 w 182"/>
                  <a:gd name="T25" fmla="*/ 66 h 278"/>
                  <a:gd name="T26" fmla="*/ 165 w 182"/>
                  <a:gd name="T27" fmla="*/ 67 h 278"/>
                  <a:gd name="T28" fmla="*/ 103 w 182"/>
                  <a:gd name="T29" fmla="*/ 251 h 278"/>
                  <a:gd name="T30" fmla="*/ 124 w 182"/>
                  <a:gd name="T31" fmla="*/ 269 h 278"/>
                  <a:gd name="T32" fmla="*/ 156 w 182"/>
                  <a:gd name="T33" fmla="*/ 278 h 278"/>
                  <a:gd name="T34" fmla="*/ 158 w 182"/>
                  <a:gd name="T35" fmla="*/ 274 h 278"/>
                  <a:gd name="T36" fmla="*/ 141 w 182"/>
                  <a:gd name="T37" fmla="*/ 269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2" h="278">
                    <a:moveTo>
                      <a:pt x="141" y="269"/>
                    </a:moveTo>
                    <a:cubicBezTo>
                      <a:pt x="121" y="251"/>
                      <a:pt x="121" y="251"/>
                      <a:pt x="121" y="251"/>
                    </a:cubicBezTo>
                    <a:cubicBezTo>
                      <a:pt x="182" y="67"/>
                      <a:pt x="182" y="67"/>
                      <a:pt x="182" y="67"/>
                    </a:cubicBezTo>
                    <a:cubicBezTo>
                      <a:pt x="49" y="66"/>
                      <a:pt x="49" y="66"/>
                      <a:pt x="49" y="66"/>
                    </a:cubicBezTo>
                    <a:cubicBezTo>
                      <a:pt x="40" y="66"/>
                      <a:pt x="32" y="62"/>
                      <a:pt x="25" y="56"/>
                    </a:cubicBezTo>
                    <a:cubicBezTo>
                      <a:pt x="17" y="48"/>
                      <a:pt x="17" y="48"/>
                      <a:pt x="17" y="48"/>
                    </a:cubicBezTo>
                    <a:cubicBezTo>
                      <a:pt x="21" y="13"/>
                      <a:pt x="21" y="13"/>
                      <a:pt x="21" y="13"/>
                    </a:cubicBezTo>
                    <a:cubicBezTo>
                      <a:pt x="49" y="0"/>
                      <a:pt x="49" y="0"/>
                      <a:pt x="49" y="0"/>
                    </a:cubicBezTo>
                    <a:cubicBezTo>
                      <a:pt x="32" y="0"/>
                      <a:pt x="32" y="0"/>
                      <a:pt x="32" y="0"/>
                    </a:cubicBezTo>
                    <a:cubicBezTo>
                      <a:pt x="4" y="13"/>
                      <a:pt x="4" y="13"/>
                      <a:pt x="4" y="13"/>
                    </a:cubicBezTo>
                    <a:cubicBezTo>
                      <a:pt x="0" y="48"/>
                      <a:pt x="0" y="48"/>
                      <a:pt x="0" y="48"/>
                    </a:cubicBezTo>
                    <a:cubicBezTo>
                      <a:pt x="8" y="56"/>
                      <a:pt x="8" y="56"/>
                      <a:pt x="8" y="56"/>
                    </a:cubicBezTo>
                    <a:cubicBezTo>
                      <a:pt x="14" y="62"/>
                      <a:pt x="23" y="66"/>
                      <a:pt x="31" y="66"/>
                    </a:cubicBezTo>
                    <a:cubicBezTo>
                      <a:pt x="165" y="67"/>
                      <a:pt x="165" y="67"/>
                      <a:pt x="165" y="67"/>
                    </a:cubicBezTo>
                    <a:cubicBezTo>
                      <a:pt x="103" y="251"/>
                      <a:pt x="103" y="251"/>
                      <a:pt x="103" y="251"/>
                    </a:cubicBezTo>
                    <a:cubicBezTo>
                      <a:pt x="124" y="269"/>
                      <a:pt x="124" y="269"/>
                      <a:pt x="124" y="269"/>
                    </a:cubicBezTo>
                    <a:cubicBezTo>
                      <a:pt x="156" y="278"/>
                      <a:pt x="156" y="278"/>
                      <a:pt x="156" y="278"/>
                    </a:cubicBezTo>
                    <a:cubicBezTo>
                      <a:pt x="158" y="274"/>
                      <a:pt x="158" y="274"/>
                      <a:pt x="158" y="274"/>
                    </a:cubicBezTo>
                    <a:lnTo>
                      <a:pt x="141" y="269"/>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999" name="Freeform 62"/>
              <p:cNvSpPr>
                <a:spLocks/>
              </p:cNvSpPr>
              <p:nvPr/>
            </p:nvSpPr>
            <p:spPr bwMode="auto">
              <a:xfrm>
                <a:off x="1311" y="1910"/>
                <a:ext cx="17" cy="13"/>
              </a:xfrm>
              <a:custGeom>
                <a:avLst/>
                <a:gdLst>
                  <a:gd name="T0" fmla="*/ 4 w 28"/>
                  <a:gd name="T1" fmla="*/ 0 h 21"/>
                  <a:gd name="T2" fmla="*/ 0 w 28"/>
                  <a:gd name="T3" fmla="*/ 0 h 21"/>
                  <a:gd name="T4" fmla="*/ 27 w 28"/>
                  <a:gd name="T5" fmla="*/ 21 h 21"/>
                  <a:gd name="T6" fmla="*/ 28 w 28"/>
                  <a:gd name="T7" fmla="*/ 18 h 21"/>
                  <a:gd name="T8" fmla="*/ 4 w 28"/>
                  <a:gd name="T9" fmla="*/ 0 h 21"/>
                </a:gdLst>
                <a:ahLst/>
                <a:cxnLst>
                  <a:cxn ang="0">
                    <a:pos x="T0" y="T1"/>
                  </a:cxn>
                  <a:cxn ang="0">
                    <a:pos x="T2" y="T3"/>
                  </a:cxn>
                  <a:cxn ang="0">
                    <a:pos x="T4" y="T5"/>
                  </a:cxn>
                  <a:cxn ang="0">
                    <a:pos x="T6" y="T7"/>
                  </a:cxn>
                  <a:cxn ang="0">
                    <a:pos x="T8" y="T9"/>
                  </a:cxn>
                </a:cxnLst>
                <a:rect l="0" t="0" r="r" b="b"/>
                <a:pathLst>
                  <a:path w="28" h="21">
                    <a:moveTo>
                      <a:pt x="4" y="0"/>
                    </a:moveTo>
                    <a:cubicBezTo>
                      <a:pt x="0" y="0"/>
                      <a:pt x="0" y="0"/>
                      <a:pt x="0" y="0"/>
                    </a:cubicBezTo>
                    <a:cubicBezTo>
                      <a:pt x="0" y="0"/>
                      <a:pt x="14" y="18"/>
                      <a:pt x="27" y="21"/>
                    </a:cubicBezTo>
                    <a:cubicBezTo>
                      <a:pt x="28" y="18"/>
                      <a:pt x="28" y="18"/>
                      <a:pt x="28" y="18"/>
                    </a:cubicBezTo>
                    <a:cubicBezTo>
                      <a:pt x="15" y="13"/>
                      <a:pt x="6" y="2"/>
                      <a:pt x="4" y="0"/>
                    </a:cubicBezTo>
                    <a:close/>
                  </a:path>
                </a:pathLst>
              </a:custGeom>
              <a:solidFill>
                <a:srgbClr val="E3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0" name="Freeform 63"/>
              <p:cNvSpPr>
                <a:spLocks/>
              </p:cNvSpPr>
              <p:nvPr/>
            </p:nvSpPr>
            <p:spPr bwMode="auto">
              <a:xfrm>
                <a:off x="1313" y="1910"/>
                <a:ext cx="15" cy="11"/>
              </a:xfrm>
              <a:custGeom>
                <a:avLst/>
                <a:gdLst>
                  <a:gd name="T0" fmla="*/ 24 w 25"/>
                  <a:gd name="T1" fmla="*/ 18 h 18"/>
                  <a:gd name="T2" fmla="*/ 25 w 25"/>
                  <a:gd name="T3" fmla="*/ 2 h 18"/>
                  <a:gd name="T4" fmla="*/ 0 w 25"/>
                  <a:gd name="T5" fmla="*/ 0 h 18"/>
                  <a:gd name="T6" fmla="*/ 24 w 25"/>
                  <a:gd name="T7" fmla="*/ 18 h 18"/>
                </a:gdLst>
                <a:ahLst/>
                <a:cxnLst>
                  <a:cxn ang="0">
                    <a:pos x="T0" y="T1"/>
                  </a:cxn>
                  <a:cxn ang="0">
                    <a:pos x="T2" y="T3"/>
                  </a:cxn>
                  <a:cxn ang="0">
                    <a:pos x="T4" y="T5"/>
                  </a:cxn>
                  <a:cxn ang="0">
                    <a:pos x="T6" y="T7"/>
                  </a:cxn>
                </a:cxnLst>
                <a:rect l="0" t="0" r="r" b="b"/>
                <a:pathLst>
                  <a:path w="25" h="18">
                    <a:moveTo>
                      <a:pt x="24" y="18"/>
                    </a:moveTo>
                    <a:cubicBezTo>
                      <a:pt x="25" y="2"/>
                      <a:pt x="25" y="2"/>
                      <a:pt x="25" y="2"/>
                    </a:cubicBezTo>
                    <a:cubicBezTo>
                      <a:pt x="0" y="0"/>
                      <a:pt x="0" y="0"/>
                      <a:pt x="0" y="0"/>
                    </a:cubicBezTo>
                    <a:cubicBezTo>
                      <a:pt x="2" y="2"/>
                      <a:pt x="11" y="13"/>
                      <a:pt x="24"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1" name="Freeform 64"/>
              <p:cNvSpPr>
                <a:spLocks/>
              </p:cNvSpPr>
              <p:nvPr/>
            </p:nvSpPr>
            <p:spPr bwMode="auto">
              <a:xfrm>
                <a:off x="1298" y="1948"/>
                <a:ext cx="22" cy="31"/>
              </a:xfrm>
              <a:custGeom>
                <a:avLst/>
                <a:gdLst>
                  <a:gd name="T0" fmla="*/ 22 w 22"/>
                  <a:gd name="T1" fmla="*/ 31 h 31"/>
                  <a:gd name="T2" fmla="*/ 13 w 22"/>
                  <a:gd name="T3" fmla="*/ 6 h 31"/>
                  <a:gd name="T4" fmla="*/ 0 w 22"/>
                  <a:gd name="T5" fmla="*/ 0 h 31"/>
                  <a:gd name="T6" fmla="*/ 0 w 22"/>
                  <a:gd name="T7" fmla="*/ 11 h 31"/>
                  <a:gd name="T8" fmla="*/ 22 w 22"/>
                  <a:gd name="T9" fmla="*/ 31 h 31"/>
                </a:gdLst>
                <a:ahLst/>
                <a:cxnLst>
                  <a:cxn ang="0">
                    <a:pos x="T0" y="T1"/>
                  </a:cxn>
                  <a:cxn ang="0">
                    <a:pos x="T2" y="T3"/>
                  </a:cxn>
                  <a:cxn ang="0">
                    <a:pos x="T4" y="T5"/>
                  </a:cxn>
                  <a:cxn ang="0">
                    <a:pos x="T6" y="T7"/>
                  </a:cxn>
                  <a:cxn ang="0">
                    <a:pos x="T8" y="T9"/>
                  </a:cxn>
                </a:cxnLst>
                <a:rect l="0" t="0" r="r" b="b"/>
                <a:pathLst>
                  <a:path w="22" h="31">
                    <a:moveTo>
                      <a:pt x="22" y="31"/>
                    </a:moveTo>
                    <a:lnTo>
                      <a:pt x="13" y="6"/>
                    </a:lnTo>
                    <a:lnTo>
                      <a:pt x="0" y="0"/>
                    </a:lnTo>
                    <a:lnTo>
                      <a:pt x="0" y="11"/>
                    </a:lnTo>
                    <a:lnTo>
                      <a:pt x="22"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2" name="Freeform 65"/>
              <p:cNvSpPr>
                <a:spLocks/>
              </p:cNvSpPr>
              <p:nvPr/>
            </p:nvSpPr>
            <p:spPr bwMode="auto">
              <a:xfrm>
                <a:off x="1240" y="1943"/>
                <a:ext cx="97" cy="169"/>
              </a:xfrm>
              <a:custGeom>
                <a:avLst/>
                <a:gdLst>
                  <a:gd name="T0" fmla="*/ 11 w 159"/>
                  <a:gd name="T1" fmla="*/ 276 h 278"/>
                  <a:gd name="T2" fmla="*/ 148 w 159"/>
                  <a:gd name="T3" fmla="*/ 278 h 278"/>
                  <a:gd name="T4" fmla="*/ 139 w 159"/>
                  <a:gd name="T5" fmla="*/ 86 h 278"/>
                  <a:gd name="T6" fmla="*/ 104 w 159"/>
                  <a:gd name="T7" fmla="*/ 27 h 278"/>
                  <a:gd name="T8" fmla="*/ 73 w 159"/>
                  <a:gd name="T9" fmla="*/ 16 h 278"/>
                  <a:gd name="T10" fmla="*/ 36 w 159"/>
                  <a:gd name="T11" fmla="*/ 25 h 278"/>
                  <a:gd name="T12" fmla="*/ 2 w 159"/>
                  <a:gd name="T13" fmla="*/ 200 h 278"/>
                  <a:gd name="T14" fmla="*/ 11 w 159"/>
                  <a:gd name="T15" fmla="*/ 276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78">
                    <a:moveTo>
                      <a:pt x="11" y="276"/>
                    </a:moveTo>
                    <a:cubicBezTo>
                      <a:pt x="148" y="278"/>
                      <a:pt x="148" y="278"/>
                      <a:pt x="148" y="278"/>
                    </a:cubicBezTo>
                    <a:cubicBezTo>
                      <a:pt x="159" y="214"/>
                      <a:pt x="144" y="102"/>
                      <a:pt x="139" y="86"/>
                    </a:cubicBezTo>
                    <a:cubicBezTo>
                      <a:pt x="134" y="69"/>
                      <a:pt x="122" y="39"/>
                      <a:pt x="104" y="27"/>
                    </a:cubicBezTo>
                    <a:cubicBezTo>
                      <a:pt x="95" y="20"/>
                      <a:pt x="85" y="16"/>
                      <a:pt x="73" y="16"/>
                    </a:cubicBezTo>
                    <a:cubicBezTo>
                      <a:pt x="63" y="16"/>
                      <a:pt x="71" y="0"/>
                      <a:pt x="36" y="25"/>
                    </a:cubicBezTo>
                    <a:cubicBezTo>
                      <a:pt x="0" y="50"/>
                      <a:pt x="2" y="200"/>
                      <a:pt x="2" y="200"/>
                    </a:cubicBezTo>
                    <a:cubicBezTo>
                      <a:pt x="1" y="229"/>
                      <a:pt x="6" y="260"/>
                      <a:pt x="11" y="276"/>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3" name="Freeform 66"/>
              <p:cNvSpPr>
                <a:spLocks/>
              </p:cNvSpPr>
              <p:nvPr/>
            </p:nvSpPr>
            <p:spPr bwMode="auto">
              <a:xfrm>
                <a:off x="1269" y="1926"/>
                <a:ext cx="42" cy="31"/>
              </a:xfrm>
              <a:custGeom>
                <a:avLst/>
                <a:gdLst>
                  <a:gd name="T0" fmla="*/ 42 w 42"/>
                  <a:gd name="T1" fmla="*/ 31 h 31"/>
                  <a:gd name="T2" fmla="*/ 3 w 42"/>
                  <a:gd name="T3" fmla="*/ 18 h 31"/>
                  <a:gd name="T4" fmla="*/ 0 w 42"/>
                  <a:gd name="T5" fmla="*/ 0 h 31"/>
                  <a:gd name="T6" fmla="*/ 35 w 42"/>
                  <a:gd name="T7" fmla="*/ 8 h 31"/>
                  <a:gd name="T8" fmla="*/ 42 w 42"/>
                  <a:gd name="T9" fmla="*/ 31 h 31"/>
                </a:gdLst>
                <a:ahLst/>
                <a:cxnLst>
                  <a:cxn ang="0">
                    <a:pos x="T0" y="T1"/>
                  </a:cxn>
                  <a:cxn ang="0">
                    <a:pos x="T2" y="T3"/>
                  </a:cxn>
                  <a:cxn ang="0">
                    <a:pos x="T4" y="T5"/>
                  </a:cxn>
                  <a:cxn ang="0">
                    <a:pos x="T6" y="T7"/>
                  </a:cxn>
                  <a:cxn ang="0">
                    <a:pos x="T8" y="T9"/>
                  </a:cxn>
                </a:cxnLst>
                <a:rect l="0" t="0" r="r" b="b"/>
                <a:pathLst>
                  <a:path w="42" h="31">
                    <a:moveTo>
                      <a:pt x="42" y="31"/>
                    </a:moveTo>
                    <a:lnTo>
                      <a:pt x="3" y="18"/>
                    </a:lnTo>
                    <a:lnTo>
                      <a:pt x="0" y="0"/>
                    </a:lnTo>
                    <a:lnTo>
                      <a:pt x="35" y="8"/>
                    </a:lnTo>
                    <a:lnTo>
                      <a:pt x="42" y="31"/>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4" name="Freeform 67"/>
              <p:cNvSpPr>
                <a:spLocks/>
              </p:cNvSpPr>
              <p:nvPr/>
            </p:nvSpPr>
            <p:spPr bwMode="auto">
              <a:xfrm>
                <a:off x="1277" y="1930"/>
                <a:ext cx="29" cy="13"/>
              </a:xfrm>
              <a:custGeom>
                <a:avLst/>
                <a:gdLst>
                  <a:gd name="T0" fmla="*/ 5 w 48"/>
                  <a:gd name="T1" fmla="*/ 0 h 20"/>
                  <a:gd name="T2" fmla="*/ 48 w 48"/>
                  <a:gd name="T3" fmla="*/ 20 h 20"/>
                  <a:gd name="T4" fmla="*/ 46 w 48"/>
                  <a:gd name="T5" fmla="*/ 11 h 20"/>
                </a:gdLst>
                <a:ahLst/>
                <a:cxnLst>
                  <a:cxn ang="0">
                    <a:pos x="T0" y="T1"/>
                  </a:cxn>
                  <a:cxn ang="0">
                    <a:pos x="T2" y="T3"/>
                  </a:cxn>
                  <a:cxn ang="0">
                    <a:pos x="T4" y="T5"/>
                  </a:cxn>
                </a:cxnLst>
                <a:rect l="0" t="0" r="r" b="b"/>
                <a:pathLst>
                  <a:path w="48" h="20">
                    <a:moveTo>
                      <a:pt x="5" y="0"/>
                    </a:moveTo>
                    <a:cubicBezTo>
                      <a:pt x="5" y="0"/>
                      <a:pt x="0" y="19"/>
                      <a:pt x="48" y="20"/>
                    </a:cubicBezTo>
                    <a:cubicBezTo>
                      <a:pt x="46" y="11"/>
                      <a:pt x="45" y="9"/>
                      <a:pt x="46" y="11"/>
                    </a:cubicBezTo>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5" name="Freeform 68"/>
              <p:cNvSpPr>
                <a:spLocks noEditPoints="1"/>
              </p:cNvSpPr>
              <p:nvPr/>
            </p:nvSpPr>
            <p:spPr bwMode="auto">
              <a:xfrm>
                <a:off x="1270" y="1872"/>
                <a:ext cx="71" cy="68"/>
              </a:xfrm>
              <a:custGeom>
                <a:avLst/>
                <a:gdLst>
                  <a:gd name="T0" fmla="*/ 107 w 115"/>
                  <a:gd name="T1" fmla="*/ 38 h 111"/>
                  <a:gd name="T2" fmla="*/ 86 w 115"/>
                  <a:gd name="T3" fmla="*/ 8 h 111"/>
                  <a:gd name="T4" fmla="*/ 85 w 115"/>
                  <a:gd name="T5" fmla="*/ 2 h 111"/>
                  <a:gd name="T6" fmla="*/ 85 w 115"/>
                  <a:gd name="T7" fmla="*/ 2 h 111"/>
                  <a:gd name="T8" fmla="*/ 53 w 115"/>
                  <a:gd name="T9" fmla="*/ 0 h 111"/>
                  <a:gd name="T10" fmla="*/ 40 w 115"/>
                  <a:gd name="T11" fmla="*/ 22 h 111"/>
                  <a:gd name="T12" fmla="*/ 42 w 115"/>
                  <a:gd name="T13" fmla="*/ 35 h 111"/>
                  <a:gd name="T14" fmla="*/ 33 w 115"/>
                  <a:gd name="T15" fmla="*/ 35 h 111"/>
                  <a:gd name="T16" fmla="*/ 17 w 115"/>
                  <a:gd name="T17" fmla="*/ 25 h 111"/>
                  <a:gd name="T18" fmla="*/ 13 w 115"/>
                  <a:gd name="T19" fmla="*/ 57 h 111"/>
                  <a:gd name="T20" fmla="*/ 16 w 115"/>
                  <a:gd name="T21" fmla="*/ 62 h 111"/>
                  <a:gd name="T22" fmla="*/ 16 w 115"/>
                  <a:gd name="T23" fmla="*/ 62 h 111"/>
                  <a:gd name="T24" fmla="*/ 16 w 115"/>
                  <a:gd name="T25" fmla="*/ 62 h 111"/>
                  <a:gd name="T26" fmla="*/ 0 w 115"/>
                  <a:gd name="T27" fmla="*/ 95 h 111"/>
                  <a:gd name="T28" fmla="*/ 0 w 115"/>
                  <a:gd name="T29" fmla="*/ 95 h 111"/>
                  <a:gd name="T30" fmla="*/ 0 w 115"/>
                  <a:gd name="T31" fmla="*/ 95 h 111"/>
                  <a:gd name="T32" fmla="*/ 0 w 115"/>
                  <a:gd name="T33" fmla="*/ 95 h 111"/>
                  <a:gd name="T34" fmla="*/ 0 w 115"/>
                  <a:gd name="T35" fmla="*/ 95 h 111"/>
                  <a:gd name="T36" fmla="*/ 75 w 115"/>
                  <a:gd name="T37" fmla="*/ 107 h 111"/>
                  <a:gd name="T38" fmla="*/ 92 w 115"/>
                  <a:gd name="T39" fmla="*/ 99 h 111"/>
                  <a:gd name="T40" fmla="*/ 93 w 115"/>
                  <a:gd name="T41" fmla="*/ 83 h 111"/>
                  <a:gd name="T42" fmla="*/ 66 w 115"/>
                  <a:gd name="T43" fmla="*/ 62 h 111"/>
                  <a:gd name="T44" fmla="*/ 70 w 115"/>
                  <a:gd name="T45" fmla="*/ 62 h 111"/>
                  <a:gd name="T46" fmla="*/ 70 w 115"/>
                  <a:gd name="T47" fmla="*/ 62 h 111"/>
                  <a:gd name="T48" fmla="*/ 95 w 115"/>
                  <a:gd name="T49" fmla="*/ 64 h 111"/>
                  <a:gd name="T50" fmla="*/ 95 w 115"/>
                  <a:gd name="T51" fmla="*/ 51 h 111"/>
                  <a:gd name="T52" fmla="*/ 107 w 115"/>
                  <a:gd name="T53" fmla="*/ 38 h 111"/>
                  <a:gd name="T54" fmla="*/ 76 w 115"/>
                  <a:gd name="T55" fmla="*/ 32 h 111"/>
                  <a:gd name="T56" fmla="*/ 70 w 115"/>
                  <a:gd name="T57" fmla="*/ 31 h 111"/>
                  <a:gd name="T58" fmla="*/ 69 w 115"/>
                  <a:gd name="T59" fmla="*/ 28 h 111"/>
                  <a:gd name="T60" fmla="*/ 71 w 115"/>
                  <a:gd name="T61" fmla="*/ 22 h 111"/>
                  <a:gd name="T62" fmla="*/ 73 w 115"/>
                  <a:gd name="T63" fmla="*/ 21 h 111"/>
                  <a:gd name="T64" fmla="*/ 80 w 115"/>
                  <a:gd name="T65" fmla="*/ 25 h 111"/>
                  <a:gd name="T66" fmla="*/ 76 w 115"/>
                  <a:gd name="T67" fmla="*/ 3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5" h="111">
                    <a:moveTo>
                      <a:pt x="107" y="38"/>
                    </a:moveTo>
                    <a:cubicBezTo>
                      <a:pt x="105" y="36"/>
                      <a:pt x="87" y="13"/>
                      <a:pt x="86" y="8"/>
                    </a:cubicBezTo>
                    <a:cubicBezTo>
                      <a:pt x="86" y="6"/>
                      <a:pt x="86" y="4"/>
                      <a:pt x="85" y="2"/>
                    </a:cubicBezTo>
                    <a:cubicBezTo>
                      <a:pt x="85" y="2"/>
                      <a:pt x="85" y="2"/>
                      <a:pt x="85" y="2"/>
                    </a:cubicBezTo>
                    <a:cubicBezTo>
                      <a:pt x="72" y="6"/>
                      <a:pt x="61" y="4"/>
                      <a:pt x="53" y="0"/>
                    </a:cubicBezTo>
                    <a:cubicBezTo>
                      <a:pt x="46" y="8"/>
                      <a:pt x="42" y="17"/>
                      <a:pt x="40" y="22"/>
                    </a:cubicBezTo>
                    <a:cubicBezTo>
                      <a:pt x="41" y="28"/>
                      <a:pt x="42" y="33"/>
                      <a:pt x="42" y="35"/>
                    </a:cubicBezTo>
                    <a:cubicBezTo>
                      <a:pt x="42" y="41"/>
                      <a:pt x="33" y="35"/>
                      <a:pt x="33" y="35"/>
                    </a:cubicBezTo>
                    <a:cubicBezTo>
                      <a:pt x="33" y="35"/>
                      <a:pt x="24" y="28"/>
                      <a:pt x="17" y="25"/>
                    </a:cubicBezTo>
                    <a:cubicBezTo>
                      <a:pt x="10" y="30"/>
                      <a:pt x="12" y="49"/>
                      <a:pt x="13" y="57"/>
                    </a:cubicBezTo>
                    <a:cubicBezTo>
                      <a:pt x="15" y="60"/>
                      <a:pt x="16" y="62"/>
                      <a:pt x="16" y="62"/>
                    </a:cubicBezTo>
                    <a:cubicBezTo>
                      <a:pt x="16" y="62"/>
                      <a:pt x="16" y="62"/>
                      <a:pt x="16" y="62"/>
                    </a:cubicBezTo>
                    <a:cubicBezTo>
                      <a:pt x="16" y="62"/>
                      <a:pt x="16" y="62"/>
                      <a:pt x="16" y="62"/>
                    </a:cubicBezTo>
                    <a:cubicBezTo>
                      <a:pt x="16" y="62"/>
                      <a:pt x="17" y="90"/>
                      <a:pt x="0" y="95"/>
                    </a:cubicBezTo>
                    <a:cubicBezTo>
                      <a:pt x="0" y="95"/>
                      <a:pt x="0" y="95"/>
                      <a:pt x="0" y="95"/>
                    </a:cubicBezTo>
                    <a:cubicBezTo>
                      <a:pt x="0" y="95"/>
                      <a:pt x="0" y="95"/>
                      <a:pt x="0" y="95"/>
                    </a:cubicBezTo>
                    <a:cubicBezTo>
                      <a:pt x="0" y="95"/>
                      <a:pt x="0" y="95"/>
                      <a:pt x="0" y="95"/>
                    </a:cubicBezTo>
                    <a:cubicBezTo>
                      <a:pt x="0" y="95"/>
                      <a:pt x="0" y="95"/>
                      <a:pt x="0" y="95"/>
                    </a:cubicBezTo>
                    <a:cubicBezTo>
                      <a:pt x="26" y="111"/>
                      <a:pt x="60" y="107"/>
                      <a:pt x="75" y="107"/>
                    </a:cubicBezTo>
                    <a:cubicBezTo>
                      <a:pt x="92" y="108"/>
                      <a:pt x="92" y="99"/>
                      <a:pt x="92" y="99"/>
                    </a:cubicBezTo>
                    <a:cubicBezTo>
                      <a:pt x="93" y="83"/>
                      <a:pt x="93" y="83"/>
                      <a:pt x="93" y="83"/>
                    </a:cubicBezTo>
                    <a:cubicBezTo>
                      <a:pt x="80" y="80"/>
                      <a:pt x="66" y="62"/>
                      <a:pt x="66" y="62"/>
                    </a:cubicBezTo>
                    <a:cubicBezTo>
                      <a:pt x="70" y="62"/>
                      <a:pt x="70" y="62"/>
                      <a:pt x="70" y="62"/>
                    </a:cubicBezTo>
                    <a:cubicBezTo>
                      <a:pt x="70" y="62"/>
                      <a:pt x="70" y="62"/>
                      <a:pt x="70" y="62"/>
                    </a:cubicBezTo>
                    <a:cubicBezTo>
                      <a:pt x="95" y="64"/>
                      <a:pt x="95" y="64"/>
                      <a:pt x="95" y="64"/>
                    </a:cubicBezTo>
                    <a:cubicBezTo>
                      <a:pt x="95" y="51"/>
                      <a:pt x="95" y="51"/>
                      <a:pt x="95" y="51"/>
                    </a:cubicBezTo>
                    <a:cubicBezTo>
                      <a:pt x="115" y="47"/>
                      <a:pt x="108" y="41"/>
                      <a:pt x="107" y="38"/>
                    </a:cubicBezTo>
                    <a:close/>
                    <a:moveTo>
                      <a:pt x="76" y="32"/>
                    </a:moveTo>
                    <a:cubicBezTo>
                      <a:pt x="74" y="33"/>
                      <a:pt x="72" y="32"/>
                      <a:pt x="70" y="31"/>
                    </a:cubicBezTo>
                    <a:cubicBezTo>
                      <a:pt x="69" y="30"/>
                      <a:pt x="69" y="29"/>
                      <a:pt x="69" y="28"/>
                    </a:cubicBezTo>
                    <a:cubicBezTo>
                      <a:pt x="68" y="25"/>
                      <a:pt x="69" y="23"/>
                      <a:pt x="71" y="22"/>
                    </a:cubicBezTo>
                    <a:cubicBezTo>
                      <a:pt x="72" y="21"/>
                      <a:pt x="72" y="21"/>
                      <a:pt x="73" y="21"/>
                    </a:cubicBezTo>
                    <a:cubicBezTo>
                      <a:pt x="76" y="20"/>
                      <a:pt x="79" y="22"/>
                      <a:pt x="80" y="25"/>
                    </a:cubicBezTo>
                    <a:cubicBezTo>
                      <a:pt x="81" y="28"/>
                      <a:pt x="79" y="32"/>
                      <a:pt x="76" y="32"/>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6" name="Freeform 69"/>
              <p:cNvSpPr>
                <a:spLocks/>
              </p:cNvSpPr>
              <p:nvPr/>
            </p:nvSpPr>
            <p:spPr bwMode="auto">
              <a:xfrm>
                <a:off x="1286" y="1896"/>
                <a:ext cx="23" cy="23"/>
              </a:xfrm>
              <a:custGeom>
                <a:avLst/>
                <a:gdLst>
                  <a:gd name="T0" fmla="*/ 37 w 38"/>
                  <a:gd name="T1" fmla="*/ 17 h 38"/>
                  <a:gd name="T2" fmla="*/ 22 w 38"/>
                  <a:gd name="T3" fmla="*/ 37 h 38"/>
                  <a:gd name="T4" fmla="*/ 2 w 38"/>
                  <a:gd name="T5" fmla="*/ 22 h 38"/>
                  <a:gd name="T6" fmla="*/ 17 w 38"/>
                  <a:gd name="T7" fmla="*/ 2 h 38"/>
                  <a:gd name="T8" fmla="*/ 37 w 38"/>
                  <a:gd name="T9" fmla="*/ 17 h 38"/>
                </a:gdLst>
                <a:ahLst/>
                <a:cxnLst>
                  <a:cxn ang="0">
                    <a:pos x="T0" y="T1"/>
                  </a:cxn>
                  <a:cxn ang="0">
                    <a:pos x="T2" y="T3"/>
                  </a:cxn>
                  <a:cxn ang="0">
                    <a:pos x="T4" y="T5"/>
                  </a:cxn>
                  <a:cxn ang="0">
                    <a:pos x="T6" y="T7"/>
                  </a:cxn>
                  <a:cxn ang="0">
                    <a:pos x="T8" y="T9"/>
                  </a:cxn>
                </a:cxnLst>
                <a:rect l="0" t="0" r="r" b="b"/>
                <a:pathLst>
                  <a:path w="38" h="38">
                    <a:moveTo>
                      <a:pt x="37" y="17"/>
                    </a:moveTo>
                    <a:cubicBezTo>
                      <a:pt x="38" y="26"/>
                      <a:pt x="31" y="35"/>
                      <a:pt x="22" y="37"/>
                    </a:cubicBezTo>
                    <a:cubicBezTo>
                      <a:pt x="12" y="38"/>
                      <a:pt x="3" y="32"/>
                      <a:pt x="2" y="22"/>
                    </a:cubicBezTo>
                    <a:cubicBezTo>
                      <a:pt x="0" y="12"/>
                      <a:pt x="7" y="3"/>
                      <a:pt x="17" y="2"/>
                    </a:cubicBezTo>
                    <a:cubicBezTo>
                      <a:pt x="26" y="0"/>
                      <a:pt x="35" y="7"/>
                      <a:pt x="37" y="17"/>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7" name="Freeform 70"/>
              <p:cNvSpPr>
                <a:spLocks/>
              </p:cNvSpPr>
              <p:nvPr/>
            </p:nvSpPr>
            <p:spPr bwMode="auto">
              <a:xfrm>
                <a:off x="1313" y="1910"/>
                <a:ext cx="15" cy="1"/>
              </a:xfrm>
              <a:custGeom>
                <a:avLst/>
                <a:gdLst>
                  <a:gd name="T0" fmla="*/ 0 w 25"/>
                  <a:gd name="T1" fmla="*/ 0 h 2"/>
                  <a:gd name="T2" fmla="*/ 25 w 25"/>
                  <a:gd name="T3" fmla="*/ 2 h 2"/>
                  <a:gd name="T4" fmla="*/ 25 w 25"/>
                  <a:gd name="T5" fmla="*/ 2 h 2"/>
                  <a:gd name="T6" fmla="*/ 0 w 25"/>
                  <a:gd name="T7" fmla="*/ 0 h 2"/>
                  <a:gd name="T8" fmla="*/ 0 w 25"/>
                  <a:gd name="T9" fmla="*/ 0 h 2"/>
                </a:gdLst>
                <a:ahLst/>
                <a:cxnLst>
                  <a:cxn ang="0">
                    <a:pos x="T0" y="T1"/>
                  </a:cxn>
                  <a:cxn ang="0">
                    <a:pos x="T2" y="T3"/>
                  </a:cxn>
                  <a:cxn ang="0">
                    <a:pos x="T4" y="T5"/>
                  </a:cxn>
                  <a:cxn ang="0">
                    <a:pos x="T6" y="T7"/>
                  </a:cxn>
                  <a:cxn ang="0">
                    <a:pos x="T8" y="T9"/>
                  </a:cxn>
                </a:cxnLst>
                <a:rect l="0" t="0" r="r" b="b"/>
                <a:pathLst>
                  <a:path w="25" h="2">
                    <a:moveTo>
                      <a:pt x="0" y="0"/>
                    </a:moveTo>
                    <a:cubicBezTo>
                      <a:pt x="25" y="2"/>
                      <a:pt x="25" y="2"/>
                      <a:pt x="25" y="2"/>
                    </a:cubicBezTo>
                    <a:cubicBezTo>
                      <a:pt x="25" y="2"/>
                      <a:pt x="25" y="2"/>
                      <a:pt x="25" y="2"/>
                    </a:cubicBezTo>
                    <a:cubicBezTo>
                      <a:pt x="0" y="0"/>
                      <a:pt x="0" y="0"/>
                      <a:pt x="0" y="0"/>
                    </a:cubicBezTo>
                    <a:cubicBezTo>
                      <a:pt x="0" y="0"/>
                      <a:pt x="0" y="0"/>
                      <a:pt x="0" y="0"/>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8" name="Freeform 71"/>
              <p:cNvSpPr>
                <a:spLocks/>
              </p:cNvSpPr>
              <p:nvPr/>
            </p:nvSpPr>
            <p:spPr bwMode="auto">
              <a:xfrm>
                <a:off x="1312" y="1884"/>
                <a:ext cx="8" cy="8"/>
              </a:xfrm>
              <a:custGeom>
                <a:avLst/>
                <a:gdLst>
                  <a:gd name="T0" fmla="*/ 3 w 13"/>
                  <a:gd name="T1" fmla="*/ 2 h 13"/>
                  <a:gd name="T2" fmla="*/ 5 w 13"/>
                  <a:gd name="T3" fmla="*/ 1 h 13"/>
                  <a:gd name="T4" fmla="*/ 12 w 13"/>
                  <a:gd name="T5" fmla="*/ 5 h 13"/>
                  <a:gd name="T6" fmla="*/ 8 w 13"/>
                  <a:gd name="T7" fmla="*/ 12 h 13"/>
                  <a:gd name="T8" fmla="*/ 2 w 13"/>
                  <a:gd name="T9" fmla="*/ 11 h 13"/>
                  <a:gd name="T10" fmla="*/ 1 w 13"/>
                  <a:gd name="T11" fmla="*/ 8 h 13"/>
                  <a:gd name="T12" fmla="*/ 3 w 13"/>
                  <a:gd name="T13" fmla="*/ 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3" y="2"/>
                    </a:moveTo>
                    <a:cubicBezTo>
                      <a:pt x="4" y="1"/>
                      <a:pt x="4" y="1"/>
                      <a:pt x="5" y="1"/>
                    </a:cubicBezTo>
                    <a:cubicBezTo>
                      <a:pt x="8" y="0"/>
                      <a:pt x="11" y="2"/>
                      <a:pt x="12" y="5"/>
                    </a:cubicBezTo>
                    <a:cubicBezTo>
                      <a:pt x="13" y="8"/>
                      <a:pt x="11" y="12"/>
                      <a:pt x="8" y="12"/>
                    </a:cubicBezTo>
                    <a:cubicBezTo>
                      <a:pt x="6" y="13"/>
                      <a:pt x="4" y="12"/>
                      <a:pt x="2" y="11"/>
                    </a:cubicBezTo>
                    <a:cubicBezTo>
                      <a:pt x="1" y="10"/>
                      <a:pt x="1" y="9"/>
                      <a:pt x="1" y="8"/>
                    </a:cubicBezTo>
                    <a:cubicBezTo>
                      <a:pt x="0" y="5"/>
                      <a:pt x="1" y="3"/>
                      <a:pt x="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09" name="Freeform 72"/>
              <p:cNvSpPr>
                <a:spLocks/>
              </p:cNvSpPr>
              <p:nvPr/>
            </p:nvSpPr>
            <p:spPr bwMode="auto">
              <a:xfrm>
                <a:off x="1292" y="1864"/>
                <a:ext cx="11" cy="21"/>
              </a:xfrm>
              <a:custGeom>
                <a:avLst/>
                <a:gdLst>
                  <a:gd name="T0" fmla="*/ 0 w 17"/>
                  <a:gd name="T1" fmla="*/ 0 h 35"/>
                  <a:gd name="T2" fmla="*/ 2 w 17"/>
                  <a:gd name="T3" fmla="*/ 17 h 35"/>
                  <a:gd name="T4" fmla="*/ 2 w 17"/>
                  <a:gd name="T5" fmla="*/ 19 h 35"/>
                  <a:gd name="T6" fmla="*/ 4 w 17"/>
                  <a:gd name="T7" fmla="*/ 35 h 35"/>
                  <a:gd name="T8" fmla="*/ 17 w 17"/>
                  <a:gd name="T9" fmla="*/ 13 h 35"/>
                  <a:gd name="T10" fmla="*/ 0 w 17"/>
                  <a:gd name="T11" fmla="*/ 0 h 35"/>
                  <a:gd name="T12" fmla="*/ 0 w 17"/>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17" h="35">
                    <a:moveTo>
                      <a:pt x="0" y="0"/>
                    </a:moveTo>
                    <a:cubicBezTo>
                      <a:pt x="2" y="17"/>
                      <a:pt x="2" y="17"/>
                      <a:pt x="2" y="17"/>
                    </a:cubicBezTo>
                    <a:cubicBezTo>
                      <a:pt x="2" y="19"/>
                      <a:pt x="2" y="19"/>
                      <a:pt x="2" y="19"/>
                    </a:cubicBezTo>
                    <a:cubicBezTo>
                      <a:pt x="3" y="22"/>
                      <a:pt x="4" y="29"/>
                      <a:pt x="4" y="35"/>
                    </a:cubicBezTo>
                    <a:cubicBezTo>
                      <a:pt x="6" y="30"/>
                      <a:pt x="10" y="21"/>
                      <a:pt x="17" y="13"/>
                    </a:cubicBezTo>
                    <a:cubicBezTo>
                      <a:pt x="7" y="8"/>
                      <a:pt x="1" y="1"/>
                      <a:pt x="0" y="0"/>
                    </a:cubicBezTo>
                    <a:cubicBezTo>
                      <a:pt x="0" y="0"/>
                      <a:pt x="0" y="0"/>
                      <a:pt x="0" y="0"/>
                    </a:cubicBez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0" name="Freeform 73"/>
              <p:cNvSpPr>
                <a:spLocks/>
              </p:cNvSpPr>
              <p:nvPr/>
            </p:nvSpPr>
            <p:spPr bwMode="auto">
              <a:xfrm>
                <a:off x="1273" y="1887"/>
                <a:ext cx="8" cy="20"/>
              </a:xfrm>
              <a:custGeom>
                <a:avLst/>
                <a:gdLst>
                  <a:gd name="T0" fmla="*/ 12 w 12"/>
                  <a:gd name="T1" fmla="*/ 1 h 33"/>
                  <a:gd name="T2" fmla="*/ 2 w 12"/>
                  <a:gd name="T3" fmla="*/ 3 h 33"/>
                  <a:gd name="T4" fmla="*/ 4 w 12"/>
                  <a:gd name="T5" fmla="*/ 22 h 33"/>
                  <a:gd name="T6" fmla="*/ 8 w 12"/>
                  <a:gd name="T7" fmla="*/ 33 h 33"/>
                  <a:gd name="T8" fmla="*/ 12 w 12"/>
                  <a:gd name="T9" fmla="*/ 1 h 33"/>
                </a:gdLst>
                <a:ahLst/>
                <a:cxnLst>
                  <a:cxn ang="0">
                    <a:pos x="T0" y="T1"/>
                  </a:cxn>
                  <a:cxn ang="0">
                    <a:pos x="T2" y="T3"/>
                  </a:cxn>
                  <a:cxn ang="0">
                    <a:pos x="T4" y="T5"/>
                  </a:cxn>
                  <a:cxn ang="0">
                    <a:pos x="T6" y="T7"/>
                  </a:cxn>
                  <a:cxn ang="0">
                    <a:pos x="T8" y="T9"/>
                  </a:cxn>
                </a:cxnLst>
                <a:rect l="0" t="0" r="r" b="b"/>
                <a:pathLst>
                  <a:path w="12" h="33">
                    <a:moveTo>
                      <a:pt x="12" y="1"/>
                    </a:moveTo>
                    <a:cubicBezTo>
                      <a:pt x="8" y="0"/>
                      <a:pt x="4" y="0"/>
                      <a:pt x="2" y="3"/>
                    </a:cubicBezTo>
                    <a:cubicBezTo>
                      <a:pt x="0" y="8"/>
                      <a:pt x="1" y="15"/>
                      <a:pt x="4" y="22"/>
                    </a:cubicBezTo>
                    <a:cubicBezTo>
                      <a:pt x="5" y="26"/>
                      <a:pt x="7" y="30"/>
                      <a:pt x="8" y="33"/>
                    </a:cubicBezTo>
                    <a:cubicBezTo>
                      <a:pt x="7" y="25"/>
                      <a:pt x="5" y="6"/>
                      <a:pt x="12" y="1"/>
                    </a:cubicBez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1" name="Freeform 74"/>
              <p:cNvSpPr>
                <a:spLocks/>
              </p:cNvSpPr>
              <p:nvPr/>
            </p:nvSpPr>
            <p:spPr bwMode="auto">
              <a:xfrm>
                <a:off x="1199" y="1826"/>
                <a:ext cx="131" cy="104"/>
              </a:xfrm>
              <a:custGeom>
                <a:avLst/>
                <a:gdLst>
                  <a:gd name="T0" fmla="*/ 49 w 213"/>
                  <a:gd name="T1" fmla="*/ 39 h 170"/>
                  <a:gd name="T2" fmla="*/ 58 w 213"/>
                  <a:gd name="T3" fmla="*/ 40 h 170"/>
                  <a:gd name="T4" fmla="*/ 80 w 213"/>
                  <a:gd name="T5" fmla="*/ 17 h 170"/>
                  <a:gd name="T6" fmla="*/ 114 w 213"/>
                  <a:gd name="T7" fmla="*/ 3 h 170"/>
                  <a:gd name="T8" fmla="*/ 174 w 213"/>
                  <a:gd name="T9" fmla="*/ 16 h 170"/>
                  <a:gd name="T10" fmla="*/ 211 w 213"/>
                  <a:gd name="T11" fmla="*/ 45 h 170"/>
                  <a:gd name="T12" fmla="*/ 201 w 213"/>
                  <a:gd name="T13" fmla="*/ 77 h 170"/>
                  <a:gd name="T14" fmla="*/ 201 w 213"/>
                  <a:gd name="T15" fmla="*/ 77 h 170"/>
                  <a:gd name="T16" fmla="*/ 169 w 213"/>
                  <a:gd name="T17" fmla="*/ 75 h 170"/>
                  <a:gd name="T18" fmla="*/ 152 w 213"/>
                  <a:gd name="T19" fmla="*/ 62 h 170"/>
                  <a:gd name="T20" fmla="*/ 152 w 213"/>
                  <a:gd name="T21" fmla="*/ 62 h 170"/>
                  <a:gd name="T22" fmla="*/ 158 w 213"/>
                  <a:gd name="T23" fmla="*/ 110 h 170"/>
                  <a:gd name="T24" fmla="*/ 149 w 213"/>
                  <a:gd name="T25" fmla="*/ 110 h 170"/>
                  <a:gd name="T26" fmla="*/ 133 w 213"/>
                  <a:gd name="T27" fmla="*/ 100 h 170"/>
                  <a:gd name="T28" fmla="*/ 123 w 213"/>
                  <a:gd name="T29" fmla="*/ 102 h 170"/>
                  <a:gd name="T30" fmla="*/ 125 w 213"/>
                  <a:gd name="T31" fmla="*/ 121 h 170"/>
                  <a:gd name="T32" fmla="*/ 129 w 213"/>
                  <a:gd name="T33" fmla="*/ 132 h 170"/>
                  <a:gd name="T34" fmla="*/ 132 w 213"/>
                  <a:gd name="T35" fmla="*/ 137 h 170"/>
                  <a:gd name="T36" fmla="*/ 132 w 213"/>
                  <a:gd name="T37" fmla="*/ 137 h 170"/>
                  <a:gd name="T38" fmla="*/ 132 w 213"/>
                  <a:gd name="T39" fmla="*/ 137 h 170"/>
                  <a:gd name="T40" fmla="*/ 117 w 213"/>
                  <a:gd name="T41" fmla="*/ 169 h 170"/>
                  <a:gd name="T42" fmla="*/ 117 w 213"/>
                  <a:gd name="T43" fmla="*/ 169 h 170"/>
                  <a:gd name="T44" fmla="*/ 115 w 213"/>
                  <a:gd name="T45" fmla="*/ 170 h 170"/>
                  <a:gd name="T46" fmla="*/ 60 w 213"/>
                  <a:gd name="T47" fmla="*/ 136 h 170"/>
                  <a:gd name="T48" fmla="*/ 52 w 213"/>
                  <a:gd name="T49" fmla="*/ 137 h 170"/>
                  <a:gd name="T50" fmla="*/ 1 w 213"/>
                  <a:gd name="T51" fmla="*/ 90 h 170"/>
                  <a:gd name="T52" fmla="*/ 49 w 213"/>
                  <a:gd name="T53" fmla="*/ 3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13" h="170">
                    <a:moveTo>
                      <a:pt x="49" y="39"/>
                    </a:moveTo>
                    <a:cubicBezTo>
                      <a:pt x="52" y="39"/>
                      <a:pt x="55" y="39"/>
                      <a:pt x="58" y="40"/>
                    </a:cubicBezTo>
                    <a:cubicBezTo>
                      <a:pt x="63" y="32"/>
                      <a:pt x="70" y="24"/>
                      <a:pt x="80" y="17"/>
                    </a:cubicBezTo>
                    <a:cubicBezTo>
                      <a:pt x="90" y="10"/>
                      <a:pt x="102" y="6"/>
                      <a:pt x="114" y="3"/>
                    </a:cubicBezTo>
                    <a:cubicBezTo>
                      <a:pt x="136" y="0"/>
                      <a:pt x="157" y="5"/>
                      <a:pt x="174" y="16"/>
                    </a:cubicBezTo>
                    <a:cubicBezTo>
                      <a:pt x="192" y="14"/>
                      <a:pt x="208" y="27"/>
                      <a:pt x="211" y="45"/>
                    </a:cubicBezTo>
                    <a:cubicBezTo>
                      <a:pt x="213" y="57"/>
                      <a:pt x="209" y="69"/>
                      <a:pt x="201" y="77"/>
                    </a:cubicBezTo>
                    <a:cubicBezTo>
                      <a:pt x="201" y="77"/>
                      <a:pt x="201" y="77"/>
                      <a:pt x="201" y="77"/>
                    </a:cubicBezTo>
                    <a:cubicBezTo>
                      <a:pt x="188" y="81"/>
                      <a:pt x="177" y="79"/>
                      <a:pt x="169" y="75"/>
                    </a:cubicBezTo>
                    <a:cubicBezTo>
                      <a:pt x="159" y="70"/>
                      <a:pt x="153" y="63"/>
                      <a:pt x="152" y="62"/>
                    </a:cubicBezTo>
                    <a:cubicBezTo>
                      <a:pt x="152" y="62"/>
                      <a:pt x="152" y="62"/>
                      <a:pt x="152" y="62"/>
                    </a:cubicBezTo>
                    <a:cubicBezTo>
                      <a:pt x="158" y="110"/>
                      <a:pt x="158" y="110"/>
                      <a:pt x="158" y="110"/>
                    </a:cubicBezTo>
                    <a:cubicBezTo>
                      <a:pt x="158" y="116"/>
                      <a:pt x="149" y="110"/>
                      <a:pt x="149" y="110"/>
                    </a:cubicBezTo>
                    <a:cubicBezTo>
                      <a:pt x="149" y="110"/>
                      <a:pt x="140" y="103"/>
                      <a:pt x="133" y="100"/>
                    </a:cubicBezTo>
                    <a:cubicBezTo>
                      <a:pt x="129" y="99"/>
                      <a:pt x="125" y="99"/>
                      <a:pt x="123" y="102"/>
                    </a:cubicBezTo>
                    <a:cubicBezTo>
                      <a:pt x="121" y="107"/>
                      <a:pt x="122" y="114"/>
                      <a:pt x="125" y="121"/>
                    </a:cubicBezTo>
                    <a:cubicBezTo>
                      <a:pt x="126" y="125"/>
                      <a:pt x="128" y="129"/>
                      <a:pt x="129" y="132"/>
                    </a:cubicBezTo>
                    <a:cubicBezTo>
                      <a:pt x="131" y="135"/>
                      <a:pt x="132" y="137"/>
                      <a:pt x="132" y="137"/>
                    </a:cubicBezTo>
                    <a:cubicBezTo>
                      <a:pt x="132" y="137"/>
                      <a:pt x="132" y="137"/>
                      <a:pt x="132" y="137"/>
                    </a:cubicBezTo>
                    <a:cubicBezTo>
                      <a:pt x="132" y="137"/>
                      <a:pt x="132" y="137"/>
                      <a:pt x="132" y="137"/>
                    </a:cubicBezTo>
                    <a:cubicBezTo>
                      <a:pt x="132" y="137"/>
                      <a:pt x="133" y="164"/>
                      <a:pt x="117" y="169"/>
                    </a:cubicBezTo>
                    <a:cubicBezTo>
                      <a:pt x="117" y="169"/>
                      <a:pt x="117" y="169"/>
                      <a:pt x="117" y="169"/>
                    </a:cubicBezTo>
                    <a:cubicBezTo>
                      <a:pt x="116" y="170"/>
                      <a:pt x="116" y="170"/>
                      <a:pt x="115" y="170"/>
                    </a:cubicBezTo>
                    <a:cubicBezTo>
                      <a:pt x="93" y="166"/>
                      <a:pt x="73" y="154"/>
                      <a:pt x="60" y="136"/>
                    </a:cubicBezTo>
                    <a:cubicBezTo>
                      <a:pt x="57" y="137"/>
                      <a:pt x="55" y="137"/>
                      <a:pt x="52" y="137"/>
                    </a:cubicBezTo>
                    <a:cubicBezTo>
                      <a:pt x="25" y="138"/>
                      <a:pt x="2" y="117"/>
                      <a:pt x="1" y="90"/>
                    </a:cubicBezTo>
                    <a:cubicBezTo>
                      <a:pt x="0" y="63"/>
                      <a:pt x="22" y="40"/>
                      <a:pt x="49" y="39"/>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2" name="Freeform 75"/>
              <p:cNvSpPr>
                <a:spLocks/>
              </p:cNvSpPr>
              <p:nvPr/>
            </p:nvSpPr>
            <p:spPr bwMode="auto">
              <a:xfrm>
                <a:off x="1200" y="1856"/>
                <a:ext cx="77" cy="74"/>
              </a:xfrm>
              <a:custGeom>
                <a:avLst/>
                <a:gdLst>
                  <a:gd name="T0" fmla="*/ 21 w 126"/>
                  <a:gd name="T1" fmla="*/ 0 h 122"/>
                  <a:gd name="T2" fmla="*/ 9 w 126"/>
                  <a:gd name="T3" fmla="*/ 34 h 122"/>
                  <a:gd name="T4" fmla="*/ 59 w 126"/>
                  <a:gd name="T5" fmla="*/ 82 h 122"/>
                  <a:gd name="T6" fmla="*/ 68 w 126"/>
                  <a:gd name="T7" fmla="*/ 81 h 122"/>
                  <a:gd name="T8" fmla="*/ 123 w 126"/>
                  <a:gd name="T9" fmla="*/ 114 h 122"/>
                  <a:gd name="T10" fmla="*/ 124 w 126"/>
                  <a:gd name="T11" fmla="*/ 114 h 122"/>
                  <a:gd name="T12" fmla="*/ 124 w 126"/>
                  <a:gd name="T13" fmla="*/ 114 h 122"/>
                  <a:gd name="T14" fmla="*/ 126 w 126"/>
                  <a:gd name="T15" fmla="*/ 113 h 122"/>
                  <a:gd name="T16" fmla="*/ 116 w 126"/>
                  <a:gd name="T17" fmla="*/ 121 h 122"/>
                  <a:gd name="T18" fmla="*/ 116 w 126"/>
                  <a:gd name="T19" fmla="*/ 121 h 122"/>
                  <a:gd name="T20" fmla="*/ 114 w 126"/>
                  <a:gd name="T21" fmla="*/ 122 h 122"/>
                  <a:gd name="T22" fmla="*/ 59 w 126"/>
                  <a:gd name="T23" fmla="*/ 88 h 122"/>
                  <a:gd name="T24" fmla="*/ 51 w 126"/>
                  <a:gd name="T25" fmla="*/ 89 h 122"/>
                  <a:gd name="T26" fmla="*/ 0 w 126"/>
                  <a:gd name="T27" fmla="*/ 42 h 122"/>
                  <a:gd name="T28" fmla="*/ 21 w 126"/>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6" h="122">
                    <a:moveTo>
                      <a:pt x="21" y="0"/>
                    </a:moveTo>
                    <a:cubicBezTo>
                      <a:pt x="13" y="9"/>
                      <a:pt x="8" y="21"/>
                      <a:pt x="9" y="34"/>
                    </a:cubicBezTo>
                    <a:cubicBezTo>
                      <a:pt x="10" y="61"/>
                      <a:pt x="32" y="82"/>
                      <a:pt x="59" y="82"/>
                    </a:cubicBezTo>
                    <a:cubicBezTo>
                      <a:pt x="62" y="81"/>
                      <a:pt x="65" y="81"/>
                      <a:pt x="68" y="81"/>
                    </a:cubicBezTo>
                    <a:cubicBezTo>
                      <a:pt x="81" y="98"/>
                      <a:pt x="101" y="111"/>
                      <a:pt x="123" y="114"/>
                    </a:cubicBezTo>
                    <a:cubicBezTo>
                      <a:pt x="123" y="114"/>
                      <a:pt x="124" y="114"/>
                      <a:pt x="124" y="114"/>
                    </a:cubicBezTo>
                    <a:cubicBezTo>
                      <a:pt x="124" y="114"/>
                      <a:pt x="124" y="114"/>
                      <a:pt x="124" y="114"/>
                    </a:cubicBezTo>
                    <a:cubicBezTo>
                      <a:pt x="125" y="114"/>
                      <a:pt x="125" y="113"/>
                      <a:pt x="126" y="113"/>
                    </a:cubicBezTo>
                    <a:cubicBezTo>
                      <a:pt x="123" y="117"/>
                      <a:pt x="120" y="120"/>
                      <a:pt x="116" y="121"/>
                    </a:cubicBezTo>
                    <a:cubicBezTo>
                      <a:pt x="116" y="121"/>
                      <a:pt x="116" y="121"/>
                      <a:pt x="116" y="121"/>
                    </a:cubicBezTo>
                    <a:cubicBezTo>
                      <a:pt x="115" y="122"/>
                      <a:pt x="115" y="122"/>
                      <a:pt x="114" y="122"/>
                    </a:cubicBezTo>
                    <a:cubicBezTo>
                      <a:pt x="92" y="118"/>
                      <a:pt x="72" y="106"/>
                      <a:pt x="59" y="88"/>
                    </a:cubicBezTo>
                    <a:cubicBezTo>
                      <a:pt x="56" y="89"/>
                      <a:pt x="54" y="89"/>
                      <a:pt x="51" y="89"/>
                    </a:cubicBezTo>
                    <a:cubicBezTo>
                      <a:pt x="24" y="90"/>
                      <a:pt x="1" y="69"/>
                      <a:pt x="0" y="42"/>
                    </a:cubicBezTo>
                    <a:cubicBezTo>
                      <a:pt x="0" y="24"/>
                      <a:pt x="8" y="9"/>
                      <a:pt x="21" y="0"/>
                    </a:cubicBez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3" name="Freeform 76"/>
              <p:cNvSpPr>
                <a:spLocks/>
              </p:cNvSpPr>
              <p:nvPr/>
            </p:nvSpPr>
            <p:spPr bwMode="auto">
              <a:xfrm>
                <a:off x="1260" y="1940"/>
                <a:ext cx="51" cy="41"/>
              </a:xfrm>
              <a:custGeom>
                <a:avLst/>
                <a:gdLst>
                  <a:gd name="T0" fmla="*/ 0 w 51"/>
                  <a:gd name="T1" fmla="*/ 18 h 41"/>
                  <a:gd name="T2" fmla="*/ 8 w 51"/>
                  <a:gd name="T3" fmla="*/ 0 h 41"/>
                  <a:gd name="T4" fmla="*/ 49 w 51"/>
                  <a:gd name="T5" fmla="*/ 16 h 41"/>
                  <a:gd name="T6" fmla="*/ 51 w 51"/>
                  <a:gd name="T7" fmla="*/ 41 h 41"/>
                  <a:gd name="T8" fmla="*/ 0 w 51"/>
                  <a:gd name="T9" fmla="*/ 18 h 41"/>
                </a:gdLst>
                <a:ahLst/>
                <a:cxnLst>
                  <a:cxn ang="0">
                    <a:pos x="T0" y="T1"/>
                  </a:cxn>
                  <a:cxn ang="0">
                    <a:pos x="T2" y="T3"/>
                  </a:cxn>
                  <a:cxn ang="0">
                    <a:pos x="T4" y="T5"/>
                  </a:cxn>
                  <a:cxn ang="0">
                    <a:pos x="T6" y="T7"/>
                  </a:cxn>
                  <a:cxn ang="0">
                    <a:pos x="T8" y="T9"/>
                  </a:cxn>
                </a:cxnLst>
                <a:rect l="0" t="0" r="r" b="b"/>
                <a:pathLst>
                  <a:path w="51" h="41">
                    <a:moveTo>
                      <a:pt x="0" y="18"/>
                    </a:moveTo>
                    <a:lnTo>
                      <a:pt x="8" y="0"/>
                    </a:lnTo>
                    <a:lnTo>
                      <a:pt x="49" y="16"/>
                    </a:lnTo>
                    <a:lnTo>
                      <a:pt x="51" y="41"/>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4" name="Freeform 77"/>
              <p:cNvSpPr>
                <a:spLocks/>
              </p:cNvSpPr>
              <p:nvPr/>
            </p:nvSpPr>
            <p:spPr bwMode="auto">
              <a:xfrm>
                <a:off x="1339" y="2048"/>
                <a:ext cx="69" cy="24"/>
              </a:xfrm>
              <a:custGeom>
                <a:avLst/>
                <a:gdLst>
                  <a:gd name="T0" fmla="*/ 105 w 112"/>
                  <a:gd name="T1" fmla="*/ 31 h 39"/>
                  <a:gd name="T2" fmla="*/ 105 w 112"/>
                  <a:gd name="T3" fmla="*/ 31 h 39"/>
                  <a:gd name="T4" fmla="*/ 105 w 112"/>
                  <a:gd name="T5" fmla="*/ 34 h 39"/>
                  <a:gd name="T6" fmla="*/ 103 w 112"/>
                  <a:gd name="T7" fmla="*/ 39 h 39"/>
                  <a:gd name="T8" fmla="*/ 26 w 112"/>
                  <a:gd name="T9" fmla="*/ 38 h 39"/>
                  <a:gd name="T10" fmla="*/ 26 w 112"/>
                  <a:gd name="T11" fmla="*/ 38 h 39"/>
                  <a:gd name="T12" fmla="*/ 21 w 112"/>
                  <a:gd name="T13" fmla="*/ 38 h 39"/>
                  <a:gd name="T14" fmla="*/ 3 w 112"/>
                  <a:gd name="T15" fmla="*/ 38 h 39"/>
                  <a:gd name="T16" fmla="*/ 0 w 112"/>
                  <a:gd name="T17" fmla="*/ 1 h 39"/>
                  <a:gd name="T18" fmla="*/ 40 w 112"/>
                  <a:gd name="T19" fmla="*/ 3 h 39"/>
                  <a:gd name="T20" fmla="*/ 68 w 112"/>
                  <a:gd name="T21" fmla="*/ 4 h 39"/>
                  <a:gd name="T22" fmla="*/ 101 w 112"/>
                  <a:gd name="T23" fmla="*/ 9 h 39"/>
                  <a:gd name="T24" fmla="*/ 107 w 112"/>
                  <a:gd name="T25" fmla="*/ 17 h 39"/>
                  <a:gd name="T26" fmla="*/ 106 w 112"/>
                  <a:gd name="T27" fmla="*/ 18 h 39"/>
                  <a:gd name="T28" fmla="*/ 112 w 112"/>
                  <a:gd name="T29" fmla="*/ 24 h 39"/>
                  <a:gd name="T30" fmla="*/ 105 w 112"/>
                  <a:gd name="T31" fmla="*/ 3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2" h="39">
                    <a:moveTo>
                      <a:pt x="105" y="31"/>
                    </a:moveTo>
                    <a:cubicBezTo>
                      <a:pt x="105" y="31"/>
                      <a:pt x="105" y="31"/>
                      <a:pt x="105" y="31"/>
                    </a:cubicBezTo>
                    <a:cubicBezTo>
                      <a:pt x="105" y="32"/>
                      <a:pt x="105" y="33"/>
                      <a:pt x="105" y="34"/>
                    </a:cubicBezTo>
                    <a:cubicBezTo>
                      <a:pt x="105" y="36"/>
                      <a:pt x="104" y="38"/>
                      <a:pt x="103" y="39"/>
                    </a:cubicBezTo>
                    <a:cubicBezTo>
                      <a:pt x="26" y="38"/>
                      <a:pt x="26" y="38"/>
                      <a:pt x="26" y="38"/>
                    </a:cubicBezTo>
                    <a:cubicBezTo>
                      <a:pt x="26" y="38"/>
                      <a:pt x="26" y="38"/>
                      <a:pt x="26" y="38"/>
                    </a:cubicBezTo>
                    <a:cubicBezTo>
                      <a:pt x="21" y="38"/>
                      <a:pt x="21" y="38"/>
                      <a:pt x="21" y="38"/>
                    </a:cubicBezTo>
                    <a:cubicBezTo>
                      <a:pt x="3" y="38"/>
                      <a:pt x="3" y="38"/>
                      <a:pt x="3" y="38"/>
                    </a:cubicBezTo>
                    <a:cubicBezTo>
                      <a:pt x="0" y="1"/>
                      <a:pt x="0" y="1"/>
                      <a:pt x="0" y="1"/>
                    </a:cubicBezTo>
                    <a:cubicBezTo>
                      <a:pt x="40" y="3"/>
                      <a:pt x="40" y="3"/>
                      <a:pt x="40" y="3"/>
                    </a:cubicBezTo>
                    <a:cubicBezTo>
                      <a:pt x="44" y="0"/>
                      <a:pt x="62" y="3"/>
                      <a:pt x="68" y="4"/>
                    </a:cubicBezTo>
                    <a:cubicBezTo>
                      <a:pt x="101" y="9"/>
                      <a:pt x="101" y="9"/>
                      <a:pt x="101" y="9"/>
                    </a:cubicBezTo>
                    <a:cubicBezTo>
                      <a:pt x="105" y="10"/>
                      <a:pt x="107" y="13"/>
                      <a:pt x="107" y="17"/>
                    </a:cubicBezTo>
                    <a:cubicBezTo>
                      <a:pt x="107" y="17"/>
                      <a:pt x="107" y="18"/>
                      <a:pt x="106" y="18"/>
                    </a:cubicBezTo>
                    <a:cubicBezTo>
                      <a:pt x="110" y="18"/>
                      <a:pt x="112" y="21"/>
                      <a:pt x="112" y="24"/>
                    </a:cubicBezTo>
                    <a:cubicBezTo>
                      <a:pt x="112" y="28"/>
                      <a:pt x="109" y="31"/>
                      <a:pt x="105" y="31"/>
                    </a:cubicBez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5" name="Freeform 78"/>
              <p:cNvSpPr>
                <a:spLocks/>
              </p:cNvSpPr>
              <p:nvPr/>
            </p:nvSpPr>
            <p:spPr bwMode="auto">
              <a:xfrm>
                <a:off x="1341" y="2067"/>
                <a:ext cx="63" cy="5"/>
              </a:xfrm>
              <a:custGeom>
                <a:avLst/>
                <a:gdLst>
                  <a:gd name="T0" fmla="*/ 0 w 103"/>
                  <a:gd name="T1" fmla="*/ 0 h 8"/>
                  <a:gd name="T2" fmla="*/ 1 w 103"/>
                  <a:gd name="T3" fmla="*/ 7 h 8"/>
                  <a:gd name="T4" fmla="*/ 19 w 103"/>
                  <a:gd name="T5" fmla="*/ 7 h 8"/>
                  <a:gd name="T6" fmla="*/ 24 w 103"/>
                  <a:gd name="T7" fmla="*/ 7 h 8"/>
                  <a:gd name="T8" fmla="*/ 24 w 103"/>
                  <a:gd name="T9" fmla="*/ 7 h 8"/>
                  <a:gd name="T10" fmla="*/ 101 w 103"/>
                  <a:gd name="T11" fmla="*/ 8 h 8"/>
                  <a:gd name="T12" fmla="*/ 103 w 103"/>
                  <a:gd name="T13" fmla="*/ 3 h 8"/>
                  <a:gd name="T14" fmla="*/ 103 w 103"/>
                  <a:gd name="T15" fmla="*/ 0 h 8"/>
                  <a:gd name="T16" fmla="*/ 0 w 103"/>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8">
                    <a:moveTo>
                      <a:pt x="0" y="0"/>
                    </a:moveTo>
                    <a:cubicBezTo>
                      <a:pt x="1" y="7"/>
                      <a:pt x="1" y="7"/>
                      <a:pt x="1" y="7"/>
                    </a:cubicBezTo>
                    <a:cubicBezTo>
                      <a:pt x="19" y="7"/>
                      <a:pt x="19" y="7"/>
                      <a:pt x="19" y="7"/>
                    </a:cubicBezTo>
                    <a:cubicBezTo>
                      <a:pt x="24" y="7"/>
                      <a:pt x="24" y="7"/>
                      <a:pt x="24" y="7"/>
                    </a:cubicBezTo>
                    <a:cubicBezTo>
                      <a:pt x="24" y="7"/>
                      <a:pt x="24" y="7"/>
                      <a:pt x="24" y="7"/>
                    </a:cubicBezTo>
                    <a:cubicBezTo>
                      <a:pt x="101" y="8"/>
                      <a:pt x="101" y="8"/>
                      <a:pt x="101" y="8"/>
                    </a:cubicBezTo>
                    <a:cubicBezTo>
                      <a:pt x="102" y="7"/>
                      <a:pt x="103" y="5"/>
                      <a:pt x="103" y="3"/>
                    </a:cubicBezTo>
                    <a:cubicBezTo>
                      <a:pt x="103" y="2"/>
                      <a:pt x="103" y="1"/>
                      <a:pt x="103" y="0"/>
                    </a:cubicBezTo>
                    <a:lnTo>
                      <a:pt x="0" y="0"/>
                    </a:lnTo>
                    <a:close/>
                  </a:path>
                </a:pathLst>
              </a:custGeom>
              <a:solidFill>
                <a:srgbClr val="E3C4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6" name="Freeform 79"/>
              <p:cNvSpPr>
                <a:spLocks/>
              </p:cNvSpPr>
              <p:nvPr/>
            </p:nvSpPr>
            <p:spPr bwMode="auto">
              <a:xfrm>
                <a:off x="1245" y="2112"/>
                <a:ext cx="171" cy="174"/>
              </a:xfrm>
              <a:custGeom>
                <a:avLst/>
                <a:gdLst>
                  <a:gd name="T0" fmla="*/ 271 w 280"/>
                  <a:gd name="T1" fmla="*/ 13 h 285"/>
                  <a:gd name="T2" fmla="*/ 247 w 280"/>
                  <a:gd name="T3" fmla="*/ 3 h 285"/>
                  <a:gd name="T4" fmla="*/ 173 w 280"/>
                  <a:gd name="T5" fmla="*/ 2 h 285"/>
                  <a:gd name="T6" fmla="*/ 24 w 280"/>
                  <a:gd name="T7" fmla="*/ 0 h 285"/>
                  <a:gd name="T8" fmla="*/ 2 w 280"/>
                  <a:gd name="T9" fmla="*/ 0 h 285"/>
                  <a:gd name="T10" fmla="*/ 12 w 280"/>
                  <a:gd name="T11" fmla="*/ 66 h 285"/>
                  <a:gd name="T12" fmla="*/ 82 w 280"/>
                  <a:gd name="T13" fmla="*/ 67 h 285"/>
                  <a:gd name="T14" fmla="*/ 83 w 280"/>
                  <a:gd name="T15" fmla="*/ 67 h 285"/>
                  <a:gd name="T16" fmla="*/ 212 w 280"/>
                  <a:gd name="T17" fmla="*/ 68 h 285"/>
                  <a:gd name="T18" fmla="*/ 199 w 280"/>
                  <a:gd name="T19" fmla="*/ 251 h 285"/>
                  <a:gd name="T20" fmla="*/ 251 w 280"/>
                  <a:gd name="T21" fmla="*/ 285 h 285"/>
                  <a:gd name="T22" fmla="*/ 280 w 280"/>
                  <a:gd name="T23" fmla="*/ 38 h 285"/>
                  <a:gd name="T24" fmla="*/ 271 w 280"/>
                  <a:gd name="T25" fmla="*/ 1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 h="285">
                    <a:moveTo>
                      <a:pt x="271" y="13"/>
                    </a:moveTo>
                    <a:cubicBezTo>
                      <a:pt x="265" y="6"/>
                      <a:pt x="256" y="3"/>
                      <a:pt x="247" y="3"/>
                    </a:cubicBezTo>
                    <a:cubicBezTo>
                      <a:pt x="173" y="2"/>
                      <a:pt x="173" y="2"/>
                      <a:pt x="173" y="2"/>
                    </a:cubicBezTo>
                    <a:cubicBezTo>
                      <a:pt x="24" y="0"/>
                      <a:pt x="24" y="0"/>
                      <a:pt x="24" y="0"/>
                    </a:cubicBezTo>
                    <a:cubicBezTo>
                      <a:pt x="2" y="0"/>
                      <a:pt x="2" y="0"/>
                      <a:pt x="2" y="0"/>
                    </a:cubicBezTo>
                    <a:cubicBezTo>
                      <a:pt x="2" y="9"/>
                      <a:pt x="0" y="45"/>
                      <a:pt x="12" y="66"/>
                    </a:cubicBezTo>
                    <a:cubicBezTo>
                      <a:pt x="39" y="66"/>
                      <a:pt x="80" y="67"/>
                      <a:pt x="82" y="67"/>
                    </a:cubicBezTo>
                    <a:cubicBezTo>
                      <a:pt x="83" y="67"/>
                      <a:pt x="83" y="67"/>
                      <a:pt x="83" y="67"/>
                    </a:cubicBezTo>
                    <a:cubicBezTo>
                      <a:pt x="212" y="68"/>
                      <a:pt x="212" y="68"/>
                      <a:pt x="212" y="68"/>
                    </a:cubicBezTo>
                    <a:cubicBezTo>
                      <a:pt x="199" y="251"/>
                      <a:pt x="199" y="251"/>
                      <a:pt x="199" y="251"/>
                    </a:cubicBezTo>
                    <a:cubicBezTo>
                      <a:pt x="251" y="285"/>
                      <a:pt x="251" y="285"/>
                      <a:pt x="251" y="285"/>
                    </a:cubicBezTo>
                    <a:cubicBezTo>
                      <a:pt x="280" y="38"/>
                      <a:pt x="280" y="38"/>
                      <a:pt x="280" y="38"/>
                    </a:cubicBezTo>
                    <a:cubicBezTo>
                      <a:pt x="280" y="29"/>
                      <a:pt x="277" y="20"/>
                      <a:pt x="271" y="13"/>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7" name="Freeform 80"/>
              <p:cNvSpPr>
                <a:spLocks/>
              </p:cNvSpPr>
              <p:nvPr/>
            </p:nvSpPr>
            <p:spPr bwMode="auto">
              <a:xfrm>
                <a:off x="1366" y="2260"/>
                <a:ext cx="82" cy="40"/>
              </a:xfrm>
              <a:custGeom>
                <a:avLst/>
                <a:gdLst>
                  <a:gd name="T0" fmla="*/ 122 w 133"/>
                  <a:gd name="T1" fmla="*/ 31 h 65"/>
                  <a:gd name="T2" fmla="*/ 57 w 133"/>
                  <a:gd name="T3" fmla="*/ 0 h 65"/>
                  <a:gd name="T4" fmla="*/ 57 w 133"/>
                  <a:gd name="T5" fmla="*/ 0 h 65"/>
                  <a:gd name="T6" fmla="*/ 54 w 133"/>
                  <a:gd name="T7" fmla="*/ 0 h 65"/>
                  <a:gd name="T8" fmla="*/ 47 w 133"/>
                  <a:gd name="T9" fmla="*/ 5 h 65"/>
                  <a:gd name="T10" fmla="*/ 47 w 133"/>
                  <a:gd name="T11" fmla="*/ 5 h 65"/>
                  <a:gd name="T12" fmla="*/ 24 w 133"/>
                  <a:gd name="T13" fmla="*/ 22 h 65"/>
                  <a:gd name="T14" fmla="*/ 1 w 133"/>
                  <a:gd name="T15" fmla="*/ 8 h 65"/>
                  <a:gd name="T16" fmla="*/ 1 w 133"/>
                  <a:gd name="T17" fmla="*/ 54 h 65"/>
                  <a:gd name="T18" fmla="*/ 10 w 133"/>
                  <a:gd name="T19" fmla="*/ 63 h 65"/>
                  <a:gd name="T20" fmla="*/ 124 w 133"/>
                  <a:gd name="T21" fmla="*/ 64 h 65"/>
                  <a:gd name="T22" fmla="*/ 131 w 133"/>
                  <a:gd name="T23" fmla="*/ 57 h 65"/>
                  <a:gd name="T24" fmla="*/ 131 w 133"/>
                  <a:gd name="T25" fmla="*/ 42 h 65"/>
                  <a:gd name="T26" fmla="*/ 122 w 133"/>
                  <a:gd name="T27" fmla="*/ 3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65">
                    <a:moveTo>
                      <a:pt x="122" y="31"/>
                    </a:moveTo>
                    <a:cubicBezTo>
                      <a:pt x="112" y="25"/>
                      <a:pt x="57" y="0"/>
                      <a:pt x="57" y="0"/>
                    </a:cubicBezTo>
                    <a:cubicBezTo>
                      <a:pt x="57" y="0"/>
                      <a:pt x="57" y="0"/>
                      <a:pt x="57" y="0"/>
                    </a:cubicBezTo>
                    <a:cubicBezTo>
                      <a:pt x="56" y="0"/>
                      <a:pt x="55" y="0"/>
                      <a:pt x="54" y="0"/>
                    </a:cubicBezTo>
                    <a:cubicBezTo>
                      <a:pt x="51" y="0"/>
                      <a:pt x="48" y="2"/>
                      <a:pt x="47" y="5"/>
                    </a:cubicBezTo>
                    <a:cubicBezTo>
                      <a:pt x="47" y="5"/>
                      <a:pt x="47" y="5"/>
                      <a:pt x="47" y="5"/>
                    </a:cubicBezTo>
                    <a:cubicBezTo>
                      <a:pt x="46" y="11"/>
                      <a:pt x="39" y="22"/>
                      <a:pt x="24" y="22"/>
                    </a:cubicBezTo>
                    <a:cubicBezTo>
                      <a:pt x="1" y="8"/>
                      <a:pt x="1" y="8"/>
                      <a:pt x="1" y="8"/>
                    </a:cubicBezTo>
                    <a:cubicBezTo>
                      <a:pt x="1" y="54"/>
                      <a:pt x="1" y="54"/>
                      <a:pt x="1" y="54"/>
                    </a:cubicBezTo>
                    <a:cubicBezTo>
                      <a:pt x="1" y="54"/>
                      <a:pt x="0" y="63"/>
                      <a:pt x="10" y="63"/>
                    </a:cubicBezTo>
                    <a:cubicBezTo>
                      <a:pt x="124" y="64"/>
                      <a:pt x="124" y="64"/>
                      <a:pt x="124" y="64"/>
                    </a:cubicBezTo>
                    <a:cubicBezTo>
                      <a:pt x="124" y="64"/>
                      <a:pt x="131" y="65"/>
                      <a:pt x="131" y="57"/>
                    </a:cubicBezTo>
                    <a:cubicBezTo>
                      <a:pt x="131" y="42"/>
                      <a:pt x="131" y="42"/>
                      <a:pt x="131" y="42"/>
                    </a:cubicBezTo>
                    <a:cubicBezTo>
                      <a:pt x="131" y="42"/>
                      <a:pt x="133" y="36"/>
                      <a:pt x="122" y="31"/>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8" name="Freeform 81"/>
              <p:cNvSpPr>
                <a:spLocks/>
              </p:cNvSpPr>
              <p:nvPr/>
            </p:nvSpPr>
            <p:spPr bwMode="auto">
              <a:xfrm>
                <a:off x="1199" y="1974"/>
                <a:ext cx="158" cy="364"/>
              </a:xfrm>
              <a:custGeom>
                <a:avLst/>
                <a:gdLst>
                  <a:gd name="T0" fmla="*/ 14 w 259"/>
                  <a:gd name="T1" fmla="*/ 584 h 597"/>
                  <a:gd name="T2" fmla="*/ 94 w 259"/>
                  <a:gd name="T3" fmla="*/ 331 h 597"/>
                  <a:gd name="T4" fmla="*/ 62 w 259"/>
                  <a:gd name="T5" fmla="*/ 330 h 597"/>
                  <a:gd name="T6" fmla="*/ 60 w 259"/>
                  <a:gd name="T7" fmla="*/ 330 h 597"/>
                  <a:gd name="T8" fmla="*/ 34 w 259"/>
                  <a:gd name="T9" fmla="*/ 307 h 597"/>
                  <a:gd name="T10" fmla="*/ 1 w 259"/>
                  <a:gd name="T11" fmla="*/ 32 h 597"/>
                  <a:gd name="T12" fmla="*/ 24 w 259"/>
                  <a:gd name="T13" fmla="*/ 2 h 597"/>
                  <a:gd name="T14" fmla="*/ 54 w 259"/>
                  <a:gd name="T15" fmla="*/ 25 h 597"/>
                  <a:gd name="T16" fmla="*/ 84 w 259"/>
                  <a:gd name="T17" fmla="*/ 278 h 597"/>
                  <a:gd name="T18" fmla="*/ 232 w 259"/>
                  <a:gd name="T19" fmla="*/ 279 h 597"/>
                  <a:gd name="T20" fmla="*/ 259 w 259"/>
                  <a:gd name="T21" fmla="*/ 306 h 597"/>
                  <a:gd name="T22" fmla="*/ 232 w 259"/>
                  <a:gd name="T23" fmla="*/ 332 h 597"/>
                  <a:gd name="T24" fmla="*/ 177 w 259"/>
                  <a:gd name="T25" fmla="*/ 332 h 597"/>
                  <a:gd name="T26" fmla="*/ 253 w 259"/>
                  <a:gd name="T27" fmla="*/ 589 h 597"/>
                  <a:gd name="T28" fmla="*/ 248 w 259"/>
                  <a:gd name="T29" fmla="*/ 597 h 597"/>
                  <a:gd name="T30" fmla="*/ 246 w 259"/>
                  <a:gd name="T31" fmla="*/ 597 h 597"/>
                  <a:gd name="T32" fmla="*/ 240 w 259"/>
                  <a:gd name="T33" fmla="*/ 593 h 597"/>
                  <a:gd name="T34" fmla="*/ 163 w 259"/>
                  <a:gd name="T35" fmla="*/ 332 h 597"/>
                  <a:gd name="T36" fmla="*/ 108 w 259"/>
                  <a:gd name="T37" fmla="*/ 331 h 597"/>
                  <a:gd name="T38" fmla="*/ 27 w 259"/>
                  <a:gd name="T39" fmla="*/ 588 h 597"/>
                  <a:gd name="T40" fmla="*/ 20 w 259"/>
                  <a:gd name="T41" fmla="*/ 592 h 597"/>
                  <a:gd name="T42" fmla="*/ 18 w 259"/>
                  <a:gd name="T43" fmla="*/ 592 h 597"/>
                  <a:gd name="T44" fmla="*/ 14 w 259"/>
                  <a:gd name="T45" fmla="*/ 58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9" h="597">
                    <a:moveTo>
                      <a:pt x="14" y="584"/>
                    </a:moveTo>
                    <a:cubicBezTo>
                      <a:pt x="94" y="331"/>
                      <a:pt x="94" y="331"/>
                      <a:pt x="94" y="331"/>
                    </a:cubicBezTo>
                    <a:cubicBezTo>
                      <a:pt x="94" y="331"/>
                      <a:pt x="62" y="330"/>
                      <a:pt x="62" y="330"/>
                    </a:cubicBezTo>
                    <a:cubicBezTo>
                      <a:pt x="62" y="330"/>
                      <a:pt x="61" y="330"/>
                      <a:pt x="60" y="330"/>
                    </a:cubicBezTo>
                    <a:cubicBezTo>
                      <a:pt x="47" y="330"/>
                      <a:pt x="36" y="320"/>
                      <a:pt x="34" y="307"/>
                    </a:cubicBezTo>
                    <a:cubicBezTo>
                      <a:pt x="1" y="32"/>
                      <a:pt x="1" y="32"/>
                      <a:pt x="1" y="32"/>
                    </a:cubicBezTo>
                    <a:cubicBezTo>
                      <a:pt x="0" y="17"/>
                      <a:pt x="10" y="4"/>
                      <a:pt x="24" y="2"/>
                    </a:cubicBezTo>
                    <a:cubicBezTo>
                      <a:pt x="39" y="0"/>
                      <a:pt x="52" y="11"/>
                      <a:pt x="54" y="25"/>
                    </a:cubicBezTo>
                    <a:cubicBezTo>
                      <a:pt x="84" y="278"/>
                      <a:pt x="84" y="278"/>
                      <a:pt x="84" y="278"/>
                    </a:cubicBezTo>
                    <a:cubicBezTo>
                      <a:pt x="232" y="279"/>
                      <a:pt x="232" y="279"/>
                      <a:pt x="232" y="279"/>
                    </a:cubicBezTo>
                    <a:cubicBezTo>
                      <a:pt x="247" y="279"/>
                      <a:pt x="259" y="291"/>
                      <a:pt x="259" y="306"/>
                    </a:cubicBezTo>
                    <a:cubicBezTo>
                      <a:pt x="259" y="321"/>
                      <a:pt x="247" y="333"/>
                      <a:pt x="232" y="332"/>
                    </a:cubicBezTo>
                    <a:cubicBezTo>
                      <a:pt x="177" y="332"/>
                      <a:pt x="177" y="332"/>
                      <a:pt x="177" y="332"/>
                    </a:cubicBezTo>
                    <a:cubicBezTo>
                      <a:pt x="253" y="589"/>
                      <a:pt x="253" y="589"/>
                      <a:pt x="253" y="589"/>
                    </a:cubicBezTo>
                    <a:cubicBezTo>
                      <a:pt x="254" y="592"/>
                      <a:pt x="252" y="596"/>
                      <a:pt x="248" y="597"/>
                    </a:cubicBezTo>
                    <a:cubicBezTo>
                      <a:pt x="248" y="597"/>
                      <a:pt x="247" y="597"/>
                      <a:pt x="246" y="597"/>
                    </a:cubicBezTo>
                    <a:cubicBezTo>
                      <a:pt x="244" y="597"/>
                      <a:pt x="241" y="596"/>
                      <a:pt x="240" y="593"/>
                    </a:cubicBezTo>
                    <a:cubicBezTo>
                      <a:pt x="163" y="332"/>
                      <a:pt x="163" y="332"/>
                      <a:pt x="163" y="332"/>
                    </a:cubicBezTo>
                    <a:cubicBezTo>
                      <a:pt x="108" y="331"/>
                      <a:pt x="108" y="331"/>
                      <a:pt x="108" y="331"/>
                    </a:cubicBezTo>
                    <a:cubicBezTo>
                      <a:pt x="27" y="588"/>
                      <a:pt x="27" y="588"/>
                      <a:pt x="27" y="588"/>
                    </a:cubicBezTo>
                    <a:cubicBezTo>
                      <a:pt x="26" y="591"/>
                      <a:pt x="23" y="592"/>
                      <a:pt x="20" y="592"/>
                    </a:cubicBezTo>
                    <a:cubicBezTo>
                      <a:pt x="20" y="592"/>
                      <a:pt x="19" y="592"/>
                      <a:pt x="18" y="592"/>
                    </a:cubicBezTo>
                    <a:cubicBezTo>
                      <a:pt x="15" y="591"/>
                      <a:pt x="13" y="587"/>
                      <a:pt x="14" y="584"/>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19" name="Freeform 82"/>
              <p:cNvSpPr>
                <a:spLocks/>
              </p:cNvSpPr>
              <p:nvPr/>
            </p:nvSpPr>
            <p:spPr bwMode="auto">
              <a:xfrm>
                <a:off x="1199" y="1974"/>
                <a:ext cx="158" cy="364"/>
              </a:xfrm>
              <a:custGeom>
                <a:avLst/>
                <a:gdLst>
                  <a:gd name="T0" fmla="*/ 14 w 259"/>
                  <a:gd name="T1" fmla="*/ 584 h 597"/>
                  <a:gd name="T2" fmla="*/ 94 w 259"/>
                  <a:gd name="T3" fmla="*/ 331 h 597"/>
                  <a:gd name="T4" fmla="*/ 62 w 259"/>
                  <a:gd name="T5" fmla="*/ 330 h 597"/>
                  <a:gd name="T6" fmla="*/ 60 w 259"/>
                  <a:gd name="T7" fmla="*/ 330 h 597"/>
                  <a:gd name="T8" fmla="*/ 34 w 259"/>
                  <a:gd name="T9" fmla="*/ 307 h 597"/>
                  <a:gd name="T10" fmla="*/ 1 w 259"/>
                  <a:gd name="T11" fmla="*/ 32 h 597"/>
                  <a:gd name="T12" fmla="*/ 24 w 259"/>
                  <a:gd name="T13" fmla="*/ 2 h 597"/>
                  <a:gd name="T14" fmla="*/ 54 w 259"/>
                  <a:gd name="T15" fmla="*/ 25 h 597"/>
                  <a:gd name="T16" fmla="*/ 84 w 259"/>
                  <a:gd name="T17" fmla="*/ 278 h 597"/>
                  <a:gd name="T18" fmla="*/ 232 w 259"/>
                  <a:gd name="T19" fmla="*/ 279 h 597"/>
                  <a:gd name="T20" fmla="*/ 259 w 259"/>
                  <a:gd name="T21" fmla="*/ 306 h 597"/>
                  <a:gd name="T22" fmla="*/ 232 w 259"/>
                  <a:gd name="T23" fmla="*/ 332 h 597"/>
                  <a:gd name="T24" fmla="*/ 177 w 259"/>
                  <a:gd name="T25" fmla="*/ 332 h 597"/>
                  <a:gd name="T26" fmla="*/ 253 w 259"/>
                  <a:gd name="T27" fmla="*/ 589 h 597"/>
                  <a:gd name="T28" fmla="*/ 248 w 259"/>
                  <a:gd name="T29" fmla="*/ 597 h 597"/>
                  <a:gd name="T30" fmla="*/ 246 w 259"/>
                  <a:gd name="T31" fmla="*/ 597 h 597"/>
                  <a:gd name="T32" fmla="*/ 240 w 259"/>
                  <a:gd name="T33" fmla="*/ 593 h 597"/>
                  <a:gd name="T34" fmla="*/ 163 w 259"/>
                  <a:gd name="T35" fmla="*/ 332 h 597"/>
                  <a:gd name="T36" fmla="*/ 108 w 259"/>
                  <a:gd name="T37" fmla="*/ 331 h 597"/>
                  <a:gd name="T38" fmla="*/ 27 w 259"/>
                  <a:gd name="T39" fmla="*/ 588 h 597"/>
                  <a:gd name="T40" fmla="*/ 20 w 259"/>
                  <a:gd name="T41" fmla="*/ 592 h 597"/>
                  <a:gd name="T42" fmla="*/ 18 w 259"/>
                  <a:gd name="T43" fmla="*/ 592 h 597"/>
                  <a:gd name="T44" fmla="*/ 14 w 259"/>
                  <a:gd name="T45" fmla="*/ 584 h 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9" h="597">
                    <a:moveTo>
                      <a:pt x="14" y="584"/>
                    </a:moveTo>
                    <a:cubicBezTo>
                      <a:pt x="94" y="331"/>
                      <a:pt x="94" y="331"/>
                      <a:pt x="94" y="331"/>
                    </a:cubicBezTo>
                    <a:cubicBezTo>
                      <a:pt x="94" y="331"/>
                      <a:pt x="62" y="330"/>
                      <a:pt x="62" y="330"/>
                    </a:cubicBezTo>
                    <a:cubicBezTo>
                      <a:pt x="62" y="330"/>
                      <a:pt x="61" y="330"/>
                      <a:pt x="60" y="330"/>
                    </a:cubicBezTo>
                    <a:cubicBezTo>
                      <a:pt x="47" y="330"/>
                      <a:pt x="36" y="320"/>
                      <a:pt x="34" y="307"/>
                    </a:cubicBezTo>
                    <a:cubicBezTo>
                      <a:pt x="1" y="32"/>
                      <a:pt x="1" y="32"/>
                      <a:pt x="1" y="32"/>
                    </a:cubicBezTo>
                    <a:cubicBezTo>
                      <a:pt x="0" y="17"/>
                      <a:pt x="10" y="4"/>
                      <a:pt x="24" y="2"/>
                    </a:cubicBezTo>
                    <a:cubicBezTo>
                      <a:pt x="39" y="0"/>
                      <a:pt x="52" y="11"/>
                      <a:pt x="54" y="25"/>
                    </a:cubicBezTo>
                    <a:cubicBezTo>
                      <a:pt x="84" y="278"/>
                      <a:pt x="84" y="278"/>
                      <a:pt x="84" y="278"/>
                    </a:cubicBezTo>
                    <a:cubicBezTo>
                      <a:pt x="232" y="279"/>
                      <a:pt x="232" y="279"/>
                      <a:pt x="232" y="279"/>
                    </a:cubicBezTo>
                    <a:cubicBezTo>
                      <a:pt x="247" y="279"/>
                      <a:pt x="259" y="291"/>
                      <a:pt x="259" y="306"/>
                    </a:cubicBezTo>
                    <a:cubicBezTo>
                      <a:pt x="259" y="321"/>
                      <a:pt x="247" y="333"/>
                      <a:pt x="232" y="332"/>
                    </a:cubicBezTo>
                    <a:cubicBezTo>
                      <a:pt x="177" y="332"/>
                      <a:pt x="177" y="332"/>
                      <a:pt x="177" y="332"/>
                    </a:cubicBezTo>
                    <a:cubicBezTo>
                      <a:pt x="253" y="589"/>
                      <a:pt x="253" y="589"/>
                      <a:pt x="253" y="589"/>
                    </a:cubicBezTo>
                    <a:cubicBezTo>
                      <a:pt x="254" y="592"/>
                      <a:pt x="252" y="596"/>
                      <a:pt x="248" y="597"/>
                    </a:cubicBezTo>
                    <a:cubicBezTo>
                      <a:pt x="248" y="597"/>
                      <a:pt x="247" y="597"/>
                      <a:pt x="246" y="597"/>
                    </a:cubicBezTo>
                    <a:cubicBezTo>
                      <a:pt x="244" y="597"/>
                      <a:pt x="241" y="596"/>
                      <a:pt x="240" y="593"/>
                    </a:cubicBezTo>
                    <a:cubicBezTo>
                      <a:pt x="163" y="332"/>
                      <a:pt x="163" y="332"/>
                      <a:pt x="163" y="332"/>
                    </a:cubicBezTo>
                    <a:cubicBezTo>
                      <a:pt x="108" y="331"/>
                      <a:pt x="108" y="331"/>
                      <a:pt x="108" y="331"/>
                    </a:cubicBezTo>
                    <a:cubicBezTo>
                      <a:pt x="27" y="588"/>
                      <a:pt x="27" y="588"/>
                      <a:pt x="27" y="588"/>
                    </a:cubicBezTo>
                    <a:cubicBezTo>
                      <a:pt x="26" y="591"/>
                      <a:pt x="23" y="592"/>
                      <a:pt x="20" y="592"/>
                    </a:cubicBezTo>
                    <a:cubicBezTo>
                      <a:pt x="20" y="592"/>
                      <a:pt x="19" y="592"/>
                      <a:pt x="18" y="592"/>
                    </a:cubicBezTo>
                    <a:cubicBezTo>
                      <a:pt x="15" y="591"/>
                      <a:pt x="13" y="587"/>
                      <a:pt x="14" y="584"/>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20" name="Freeform 83"/>
              <p:cNvSpPr>
                <a:spLocks/>
              </p:cNvSpPr>
              <p:nvPr/>
            </p:nvSpPr>
            <p:spPr bwMode="auto">
              <a:xfrm>
                <a:off x="1268" y="1971"/>
                <a:ext cx="90" cy="106"/>
              </a:xfrm>
              <a:custGeom>
                <a:avLst/>
                <a:gdLst>
                  <a:gd name="T0" fmla="*/ 56 w 148"/>
                  <a:gd name="T1" fmla="*/ 126 h 174"/>
                  <a:gd name="T2" fmla="*/ 46 w 148"/>
                  <a:gd name="T3" fmla="*/ 27 h 174"/>
                  <a:gd name="T4" fmla="*/ 26 w 148"/>
                  <a:gd name="T5" fmla="*/ 2 h 174"/>
                  <a:gd name="T6" fmla="*/ 0 w 148"/>
                  <a:gd name="T7" fmla="*/ 21 h 174"/>
                  <a:gd name="T8" fmla="*/ 7 w 148"/>
                  <a:gd name="T9" fmla="*/ 146 h 174"/>
                  <a:gd name="T10" fmla="*/ 13 w 148"/>
                  <a:gd name="T11" fmla="*/ 165 h 174"/>
                  <a:gd name="T12" fmla="*/ 15 w 148"/>
                  <a:gd name="T13" fmla="*/ 167 h 174"/>
                  <a:gd name="T14" fmla="*/ 30 w 148"/>
                  <a:gd name="T15" fmla="*/ 173 h 174"/>
                  <a:gd name="T16" fmla="*/ 148 w 148"/>
                  <a:gd name="T17" fmla="*/ 174 h 174"/>
                  <a:gd name="T18" fmla="*/ 145 w 148"/>
                  <a:gd name="T19" fmla="*/ 128 h 174"/>
                  <a:gd name="T20" fmla="*/ 57 w 148"/>
                  <a:gd name="T21" fmla="*/ 12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174">
                    <a:moveTo>
                      <a:pt x="56" y="126"/>
                    </a:moveTo>
                    <a:cubicBezTo>
                      <a:pt x="46" y="27"/>
                      <a:pt x="46" y="27"/>
                      <a:pt x="46" y="27"/>
                    </a:cubicBezTo>
                    <a:cubicBezTo>
                      <a:pt x="47" y="15"/>
                      <a:pt x="39" y="3"/>
                      <a:pt x="26" y="2"/>
                    </a:cubicBezTo>
                    <a:cubicBezTo>
                      <a:pt x="14" y="0"/>
                      <a:pt x="2" y="9"/>
                      <a:pt x="0" y="21"/>
                    </a:cubicBezTo>
                    <a:cubicBezTo>
                      <a:pt x="7" y="146"/>
                      <a:pt x="7" y="146"/>
                      <a:pt x="7" y="146"/>
                    </a:cubicBezTo>
                    <a:cubicBezTo>
                      <a:pt x="6" y="153"/>
                      <a:pt x="8" y="160"/>
                      <a:pt x="13" y="165"/>
                    </a:cubicBezTo>
                    <a:cubicBezTo>
                      <a:pt x="13" y="166"/>
                      <a:pt x="14" y="167"/>
                      <a:pt x="15" y="167"/>
                    </a:cubicBezTo>
                    <a:cubicBezTo>
                      <a:pt x="19" y="171"/>
                      <a:pt x="25" y="173"/>
                      <a:pt x="30" y="173"/>
                    </a:cubicBezTo>
                    <a:cubicBezTo>
                      <a:pt x="30" y="173"/>
                      <a:pt x="147" y="174"/>
                      <a:pt x="148" y="174"/>
                    </a:cubicBezTo>
                    <a:cubicBezTo>
                      <a:pt x="145" y="128"/>
                      <a:pt x="145" y="128"/>
                      <a:pt x="145" y="128"/>
                    </a:cubicBezTo>
                    <a:cubicBezTo>
                      <a:pt x="57" y="127"/>
                      <a:pt x="57" y="127"/>
                      <a:pt x="57" y="12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21" name="Freeform 84"/>
              <p:cNvSpPr>
                <a:spLocks/>
              </p:cNvSpPr>
              <p:nvPr/>
            </p:nvSpPr>
            <p:spPr bwMode="auto">
              <a:xfrm>
                <a:off x="1380" y="1799"/>
                <a:ext cx="326" cy="195"/>
              </a:xfrm>
              <a:custGeom>
                <a:avLst/>
                <a:gdLst>
                  <a:gd name="T0" fmla="*/ 508 w 532"/>
                  <a:gd name="T1" fmla="*/ 0 h 321"/>
                  <a:gd name="T2" fmla="*/ 532 w 532"/>
                  <a:gd name="T3" fmla="*/ 24 h 321"/>
                  <a:gd name="T4" fmla="*/ 532 w 532"/>
                  <a:gd name="T5" fmla="*/ 297 h 321"/>
                  <a:gd name="T6" fmla="*/ 508 w 532"/>
                  <a:gd name="T7" fmla="*/ 321 h 321"/>
                  <a:gd name="T8" fmla="*/ 25 w 532"/>
                  <a:gd name="T9" fmla="*/ 321 h 321"/>
                  <a:gd name="T10" fmla="*/ 0 w 532"/>
                  <a:gd name="T11" fmla="*/ 297 h 321"/>
                  <a:gd name="T12" fmla="*/ 0 w 532"/>
                  <a:gd name="T13" fmla="*/ 24 h 321"/>
                  <a:gd name="T14" fmla="*/ 25 w 532"/>
                  <a:gd name="T15" fmla="*/ 0 h 321"/>
                  <a:gd name="T16" fmla="*/ 508 w 532"/>
                  <a:gd name="T17"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2" h="321">
                    <a:moveTo>
                      <a:pt x="508" y="0"/>
                    </a:moveTo>
                    <a:cubicBezTo>
                      <a:pt x="508" y="0"/>
                      <a:pt x="532" y="0"/>
                      <a:pt x="532" y="24"/>
                    </a:cubicBezTo>
                    <a:cubicBezTo>
                      <a:pt x="532" y="297"/>
                      <a:pt x="532" y="297"/>
                      <a:pt x="532" y="297"/>
                    </a:cubicBezTo>
                    <a:cubicBezTo>
                      <a:pt x="532" y="297"/>
                      <a:pt x="532" y="321"/>
                      <a:pt x="508" y="321"/>
                    </a:cubicBezTo>
                    <a:cubicBezTo>
                      <a:pt x="25" y="321"/>
                      <a:pt x="25" y="321"/>
                      <a:pt x="25" y="321"/>
                    </a:cubicBezTo>
                    <a:cubicBezTo>
                      <a:pt x="25" y="321"/>
                      <a:pt x="0" y="321"/>
                      <a:pt x="0" y="297"/>
                    </a:cubicBezTo>
                    <a:cubicBezTo>
                      <a:pt x="0" y="24"/>
                      <a:pt x="0" y="24"/>
                      <a:pt x="0" y="24"/>
                    </a:cubicBezTo>
                    <a:cubicBezTo>
                      <a:pt x="0" y="24"/>
                      <a:pt x="0" y="0"/>
                      <a:pt x="25" y="0"/>
                    </a:cubicBezTo>
                    <a:lnTo>
                      <a:pt x="508"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22" name="Freeform 85"/>
              <p:cNvSpPr>
                <a:spLocks/>
              </p:cNvSpPr>
              <p:nvPr/>
            </p:nvSpPr>
            <p:spPr bwMode="auto">
              <a:xfrm>
                <a:off x="1384" y="1801"/>
                <a:ext cx="319" cy="190"/>
              </a:xfrm>
              <a:custGeom>
                <a:avLst/>
                <a:gdLst>
                  <a:gd name="T0" fmla="*/ 497 w 521"/>
                  <a:gd name="T1" fmla="*/ 0 h 312"/>
                  <a:gd name="T2" fmla="*/ 521 w 521"/>
                  <a:gd name="T3" fmla="*/ 24 h 312"/>
                  <a:gd name="T4" fmla="*/ 521 w 521"/>
                  <a:gd name="T5" fmla="*/ 289 h 312"/>
                  <a:gd name="T6" fmla="*/ 497 w 521"/>
                  <a:gd name="T7" fmla="*/ 312 h 312"/>
                  <a:gd name="T8" fmla="*/ 24 w 521"/>
                  <a:gd name="T9" fmla="*/ 312 h 312"/>
                  <a:gd name="T10" fmla="*/ 0 w 521"/>
                  <a:gd name="T11" fmla="*/ 289 h 312"/>
                  <a:gd name="T12" fmla="*/ 0 w 521"/>
                  <a:gd name="T13" fmla="*/ 24 h 312"/>
                  <a:gd name="T14" fmla="*/ 24 w 521"/>
                  <a:gd name="T15" fmla="*/ 0 h 312"/>
                  <a:gd name="T16" fmla="*/ 497 w 521"/>
                  <a:gd name="T17"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1" h="312">
                    <a:moveTo>
                      <a:pt x="497" y="0"/>
                    </a:moveTo>
                    <a:cubicBezTo>
                      <a:pt x="497" y="0"/>
                      <a:pt x="521" y="0"/>
                      <a:pt x="521" y="24"/>
                    </a:cubicBezTo>
                    <a:cubicBezTo>
                      <a:pt x="521" y="289"/>
                      <a:pt x="521" y="289"/>
                      <a:pt x="521" y="289"/>
                    </a:cubicBezTo>
                    <a:cubicBezTo>
                      <a:pt x="521" y="289"/>
                      <a:pt x="521" y="312"/>
                      <a:pt x="497" y="312"/>
                    </a:cubicBezTo>
                    <a:cubicBezTo>
                      <a:pt x="24" y="312"/>
                      <a:pt x="24" y="312"/>
                      <a:pt x="24" y="312"/>
                    </a:cubicBezTo>
                    <a:cubicBezTo>
                      <a:pt x="24" y="312"/>
                      <a:pt x="0" y="312"/>
                      <a:pt x="0" y="289"/>
                    </a:cubicBezTo>
                    <a:cubicBezTo>
                      <a:pt x="0" y="24"/>
                      <a:pt x="0" y="24"/>
                      <a:pt x="0" y="24"/>
                    </a:cubicBezTo>
                    <a:cubicBezTo>
                      <a:pt x="0" y="24"/>
                      <a:pt x="0" y="0"/>
                      <a:pt x="24" y="0"/>
                    </a:cubicBezTo>
                    <a:lnTo>
                      <a:pt x="4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23" name="Freeform 86"/>
              <p:cNvSpPr>
                <a:spLocks/>
              </p:cNvSpPr>
              <p:nvPr/>
            </p:nvSpPr>
            <p:spPr bwMode="auto">
              <a:xfrm>
                <a:off x="1396" y="1812"/>
                <a:ext cx="295" cy="168"/>
              </a:xfrm>
              <a:custGeom>
                <a:avLst/>
                <a:gdLst>
                  <a:gd name="T0" fmla="*/ 471 w 481"/>
                  <a:gd name="T1" fmla="*/ 0 h 276"/>
                  <a:gd name="T2" fmla="*/ 481 w 481"/>
                  <a:gd name="T3" fmla="*/ 10 h 276"/>
                  <a:gd name="T4" fmla="*/ 481 w 481"/>
                  <a:gd name="T5" fmla="*/ 267 h 276"/>
                  <a:gd name="T6" fmla="*/ 471 w 481"/>
                  <a:gd name="T7" fmla="*/ 276 h 276"/>
                  <a:gd name="T8" fmla="*/ 9 w 481"/>
                  <a:gd name="T9" fmla="*/ 276 h 276"/>
                  <a:gd name="T10" fmla="*/ 0 w 481"/>
                  <a:gd name="T11" fmla="*/ 267 h 276"/>
                  <a:gd name="T12" fmla="*/ 0 w 481"/>
                  <a:gd name="T13" fmla="*/ 10 h 276"/>
                  <a:gd name="T14" fmla="*/ 9 w 481"/>
                  <a:gd name="T15" fmla="*/ 0 h 276"/>
                  <a:gd name="T16" fmla="*/ 412 w 481"/>
                  <a:gd name="T17" fmla="*/ 0 h 276"/>
                  <a:gd name="T18" fmla="*/ 471 w 481"/>
                  <a:gd name="T19"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1" h="276">
                    <a:moveTo>
                      <a:pt x="471" y="0"/>
                    </a:moveTo>
                    <a:cubicBezTo>
                      <a:pt x="471" y="0"/>
                      <a:pt x="481" y="0"/>
                      <a:pt x="481" y="10"/>
                    </a:cubicBezTo>
                    <a:cubicBezTo>
                      <a:pt x="481" y="267"/>
                      <a:pt x="481" y="267"/>
                      <a:pt x="481" y="267"/>
                    </a:cubicBezTo>
                    <a:cubicBezTo>
                      <a:pt x="481" y="267"/>
                      <a:pt x="481" y="276"/>
                      <a:pt x="471" y="276"/>
                    </a:cubicBezTo>
                    <a:cubicBezTo>
                      <a:pt x="9" y="276"/>
                      <a:pt x="9" y="276"/>
                      <a:pt x="9" y="276"/>
                    </a:cubicBezTo>
                    <a:cubicBezTo>
                      <a:pt x="9" y="276"/>
                      <a:pt x="0" y="276"/>
                      <a:pt x="0" y="267"/>
                    </a:cubicBezTo>
                    <a:cubicBezTo>
                      <a:pt x="0" y="10"/>
                      <a:pt x="0" y="10"/>
                      <a:pt x="0" y="10"/>
                    </a:cubicBezTo>
                    <a:cubicBezTo>
                      <a:pt x="0" y="10"/>
                      <a:pt x="0" y="0"/>
                      <a:pt x="9" y="0"/>
                    </a:cubicBezTo>
                    <a:cubicBezTo>
                      <a:pt x="412" y="0"/>
                      <a:pt x="412" y="0"/>
                      <a:pt x="412" y="0"/>
                    </a:cubicBezTo>
                    <a:cubicBezTo>
                      <a:pt x="471" y="0"/>
                      <a:pt x="471" y="0"/>
                      <a:pt x="471" y="0"/>
                    </a:cubicBezTo>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88" name="Freeform 87"/>
              <p:cNvSpPr>
                <a:spLocks/>
              </p:cNvSpPr>
              <p:nvPr/>
            </p:nvSpPr>
            <p:spPr bwMode="auto">
              <a:xfrm>
                <a:off x="1396" y="1874"/>
                <a:ext cx="295" cy="106"/>
              </a:xfrm>
              <a:custGeom>
                <a:avLst/>
                <a:gdLst>
                  <a:gd name="T0" fmla="*/ 448 w 481"/>
                  <a:gd name="T1" fmla="*/ 88 h 175"/>
                  <a:gd name="T2" fmla="*/ 421 w 481"/>
                  <a:gd name="T3" fmla="*/ 94 h 175"/>
                  <a:gd name="T4" fmla="*/ 378 w 481"/>
                  <a:gd name="T5" fmla="*/ 60 h 175"/>
                  <a:gd name="T6" fmla="*/ 339 w 481"/>
                  <a:gd name="T7" fmla="*/ 84 h 175"/>
                  <a:gd name="T8" fmla="*/ 289 w 481"/>
                  <a:gd name="T9" fmla="*/ 41 h 175"/>
                  <a:gd name="T10" fmla="*/ 247 w 481"/>
                  <a:gd name="T11" fmla="*/ 63 h 175"/>
                  <a:gd name="T12" fmla="*/ 204 w 481"/>
                  <a:gd name="T13" fmla="*/ 45 h 175"/>
                  <a:gd name="T14" fmla="*/ 152 w 481"/>
                  <a:gd name="T15" fmla="*/ 75 h 175"/>
                  <a:gd name="T16" fmla="*/ 105 w 481"/>
                  <a:gd name="T17" fmla="*/ 52 h 175"/>
                  <a:gd name="T18" fmla="*/ 82 w 481"/>
                  <a:gd name="T19" fmla="*/ 57 h 175"/>
                  <a:gd name="T20" fmla="*/ 82 w 481"/>
                  <a:gd name="T21" fmla="*/ 52 h 175"/>
                  <a:gd name="T22" fmla="*/ 30 w 481"/>
                  <a:gd name="T23" fmla="*/ 0 h 175"/>
                  <a:gd name="T24" fmla="*/ 0 w 481"/>
                  <a:gd name="T25" fmla="*/ 9 h 175"/>
                  <a:gd name="T26" fmla="*/ 0 w 481"/>
                  <a:gd name="T27" fmla="*/ 166 h 175"/>
                  <a:gd name="T28" fmla="*/ 9 w 481"/>
                  <a:gd name="T29" fmla="*/ 175 h 175"/>
                  <a:gd name="T30" fmla="*/ 471 w 481"/>
                  <a:gd name="T31" fmla="*/ 175 h 175"/>
                  <a:gd name="T32" fmla="*/ 481 w 481"/>
                  <a:gd name="T33" fmla="*/ 166 h 175"/>
                  <a:gd name="T34" fmla="*/ 481 w 481"/>
                  <a:gd name="T35" fmla="*/ 98 h 175"/>
                  <a:gd name="T36" fmla="*/ 448 w 481"/>
                  <a:gd name="T37" fmla="*/ 8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1" h="175">
                    <a:moveTo>
                      <a:pt x="448" y="88"/>
                    </a:moveTo>
                    <a:cubicBezTo>
                      <a:pt x="438" y="88"/>
                      <a:pt x="429" y="90"/>
                      <a:pt x="421" y="94"/>
                    </a:cubicBezTo>
                    <a:cubicBezTo>
                      <a:pt x="417" y="75"/>
                      <a:pt x="399" y="60"/>
                      <a:pt x="378" y="60"/>
                    </a:cubicBezTo>
                    <a:cubicBezTo>
                      <a:pt x="361" y="60"/>
                      <a:pt x="346" y="70"/>
                      <a:pt x="339" y="84"/>
                    </a:cubicBezTo>
                    <a:cubicBezTo>
                      <a:pt x="335" y="59"/>
                      <a:pt x="314" y="41"/>
                      <a:pt x="289" y="41"/>
                    </a:cubicBezTo>
                    <a:cubicBezTo>
                      <a:pt x="271" y="41"/>
                      <a:pt x="256" y="50"/>
                      <a:pt x="247" y="63"/>
                    </a:cubicBezTo>
                    <a:cubicBezTo>
                      <a:pt x="236" y="52"/>
                      <a:pt x="221" y="45"/>
                      <a:pt x="204" y="45"/>
                    </a:cubicBezTo>
                    <a:cubicBezTo>
                      <a:pt x="182" y="45"/>
                      <a:pt x="162" y="57"/>
                      <a:pt x="152" y="75"/>
                    </a:cubicBezTo>
                    <a:cubicBezTo>
                      <a:pt x="141" y="61"/>
                      <a:pt x="124" y="52"/>
                      <a:pt x="105" y="52"/>
                    </a:cubicBezTo>
                    <a:cubicBezTo>
                      <a:pt x="97" y="52"/>
                      <a:pt x="89" y="54"/>
                      <a:pt x="82" y="57"/>
                    </a:cubicBezTo>
                    <a:cubicBezTo>
                      <a:pt x="82" y="55"/>
                      <a:pt x="82" y="54"/>
                      <a:pt x="82" y="52"/>
                    </a:cubicBezTo>
                    <a:cubicBezTo>
                      <a:pt x="82" y="23"/>
                      <a:pt x="59" y="0"/>
                      <a:pt x="30" y="0"/>
                    </a:cubicBezTo>
                    <a:cubicBezTo>
                      <a:pt x="19" y="0"/>
                      <a:pt x="8" y="3"/>
                      <a:pt x="0" y="9"/>
                    </a:cubicBezTo>
                    <a:cubicBezTo>
                      <a:pt x="0" y="166"/>
                      <a:pt x="0" y="166"/>
                      <a:pt x="0" y="166"/>
                    </a:cubicBezTo>
                    <a:cubicBezTo>
                      <a:pt x="0" y="166"/>
                      <a:pt x="0" y="175"/>
                      <a:pt x="9" y="175"/>
                    </a:cubicBezTo>
                    <a:cubicBezTo>
                      <a:pt x="471" y="175"/>
                      <a:pt x="471" y="175"/>
                      <a:pt x="471" y="175"/>
                    </a:cubicBezTo>
                    <a:cubicBezTo>
                      <a:pt x="471" y="175"/>
                      <a:pt x="481" y="175"/>
                      <a:pt x="481" y="166"/>
                    </a:cubicBezTo>
                    <a:cubicBezTo>
                      <a:pt x="481" y="98"/>
                      <a:pt x="481" y="98"/>
                      <a:pt x="481" y="98"/>
                    </a:cubicBezTo>
                    <a:cubicBezTo>
                      <a:pt x="472" y="92"/>
                      <a:pt x="460" y="88"/>
                      <a:pt x="448" y="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89" name="Freeform 88"/>
              <p:cNvSpPr>
                <a:spLocks/>
              </p:cNvSpPr>
              <p:nvPr/>
            </p:nvSpPr>
            <p:spPr bwMode="auto">
              <a:xfrm>
                <a:off x="1398" y="1812"/>
                <a:ext cx="293" cy="122"/>
              </a:xfrm>
              <a:custGeom>
                <a:avLst/>
                <a:gdLst>
                  <a:gd name="T0" fmla="*/ 468 w 478"/>
                  <a:gd name="T1" fmla="*/ 0 h 199"/>
                  <a:gd name="T2" fmla="*/ 409 w 478"/>
                  <a:gd name="T3" fmla="*/ 0 h 199"/>
                  <a:gd name="T4" fmla="*/ 6 w 478"/>
                  <a:gd name="T5" fmla="*/ 0 h 199"/>
                  <a:gd name="T6" fmla="*/ 6 w 478"/>
                  <a:gd name="T7" fmla="*/ 0 h 199"/>
                  <a:gd name="T8" fmla="*/ 6 w 478"/>
                  <a:gd name="T9" fmla="*/ 0 h 199"/>
                  <a:gd name="T10" fmla="*/ 6 w 478"/>
                  <a:gd name="T11" fmla="*/ 0 h 199"/>
                  <a:gd name="T12" fmla="*/ 6 w 478"/>
                  <a:gd name="T13" fmla="*/ 0 h 199"/>
                  <a:gd name="T14" fmla="*/ 6 w 478"/>
                  <a:gd name="T15" fmla="*/ 0 h 199"/>
                  <a:gd name="T16" fmla="*/ 6 w 478"/>
                  <a:gd name="T17" fmla="*/ 0 h 199"/>
                  <a:gd name="T18" fmla="*/ 6 w 478"/>
                  <a:gd name="T19" fmla="*/ 0 h 199"/>
                  <a:gd name="T20" fmla="*/ 6 w 478"/>
                  <a:gd name="T21" fmla="*/ 0 h 199"/>
                  <a:gd name="T22" fmla="*/ 6 w 478"/>
                  <a:gd name="T23" fmla="*/ 0 h 199"/>
                  <a:gd name="T24" fmla="*/ 6 w 478"/>
                  <a:gd name="T25" fmla="*/ 0 h 199"/>
                  <a:gd name="T26" fmla="*/ 6 w 478"/>
                  <a:gd name="T27" fmla="*/ 0 h 199"/>
                  <a:gd name="T28" fmla="*/ 6 w 478"/>
                  <a:gd name="T29" fmla="*/ 0 h 199"/>
                  <a:gd name="T30" fmla="*/ 6 w 478"/>
                  <a:gd name="T31" fmla="*/ 0 h 199"/>
                  <a:gd name="T32" fmla="*/ 5 w 478"/>
                  <a:gd name="T33" fmla="*/ 0 h 199"/>
                  <a:gd name="T34" fmla="*/ 5 w 478"/>
                  <a:gd name="T35" fmla="*/ 0 h 199"/>
                  <a:gd name="T36" fmla="*/ 5 w 478"/>
                  <a:gd name="T37" fmla="*/ 0 h 199"/>
                  <a:gd name="T38" fmla="*/ 5 w 478"/>
                  <a:gd name="T39" fmla="*/ 0 h 199"/>
                  <a:gd name="T40" fmla="*/ 5 w 478"/>
                  <a:gd name="T41" fmla="*/ 0 h 199"/>
                  <a:gd name="T42" fmla="*/ 5 w 478"/>
                  <a:gd name="T43" fmla="*/ 0 h 199"/>
                  <a:gd name="T44" fmla="*/ 0 w 478"/>
                  <a:gd name="T45" fmla="*/ 2 h 199"/>
                  <a:gd name="T46" fmla="*/ 258 w 478"/>
                  <a:gd name="T47" fmla="*/ 150 h 199"/>
                  <a:gd name="T48" fmla="*/ 286 w 478"/>
                  <a:gd name="T49" fmla="*/ 142 h 199"/>
                  <a:gd name="T50" fmla="*/ 336 w 478"/>
                  <a:gd name="T51" fmla="*/ 185 h 199"/>
                  <a:gd name="T52" fmla="*/ 375 w 478"/>
                  <a:gd name="T53" fmla="*/ 161 h 199"/>
                  <a:gd name="T54" fmla="*/ 418 w 478"/>
                  <a:gd name="T55" fmla="*/ 195 h 199"/>
                  <a:gd name="T56" fmla="*/ 445 w 478"/>
                  <a:gd name="T57" fmla="*/ 189 h 199"/>
                  <a:gd name="T58" fmla="*/ 478 w 478"/>
                  <a:gd name="T59" fmla="*/ 199 h 199"/>
                  <a:gd name="T60" fmla="*/ 478 w 478"/>
                  <a:gd name="T61" fmla="*/ 10 h 199"/>
                  <a:gd name="T62" fmla="*/ 468 w 478"/>
                  <a:gd name="T63"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8" h="199">
                    <a:moveTo>
                      <a:pt x="468" y="0"/>
                    </a:moveTo>
                    <a:cubicBezTo>
                      <a:pt x="409" y="0"/>
                      <a:pt x="409" y="0"/>
                      <a:pt x="409"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6" y="0"/>
                      <a:pt x="6" y="0"/>
                      <a:pt x="6"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5" y="0"/>
                      <a:pt x="5" y="0"/>
                      <a:pt x="5" y="0"/>
                    </a:cubicBezTo>
                    <a:cubicBezTo>
                      <a:pt x="3" y="1"/>
                      <a:pt x="1" y="1"/>
                      <a:pt x="0" y="2"/>
                    </a:cubicBezTo>
                    <a:cubicBezTo>
                      <a:pt x="258" y="150"/>
                      <a:pt x="258" y="150"/>
                      <a:pt x="258" y="150"/>
                    </a:cubicBezTo>
                    <a:cubicBezTo>
                      <a:pt x="266" y="145"/>
                      <a:pt x="276" y="142"/>
                      <a:pt x="286" y="142"/>
                    </a:cubicBezTo>
                    <a:cubicBezTo>
                      <a:pt x="311" y="142"/>
                      <a:pt x="332" y="160"/>
                      <a:pt x="336" y="185"/>
                    </a:cubicBezTo>
                    <a:cubicBezTo>
                      <a:pt x="343" y="171"/>
                      <a:pt x="358" y="161"/>
                      <a:pt x="375" y="161"/>
                    </a:cubicBezTo>
                    <a:cubicBezTo>
                      <a:pt x="396" y="161"/>
                      <a:pt x="414" y="176"/>
                      <a:pt x="418" y="195"/>
                    </a:cubicBezTo>
                    <a:cubicBezTo>
                      <a:pt x="426" y="191"/>
                      <a:pt x="435" y="189"/>
                      <a:pt x="445" y="189"/>
                    </a:cubicBezTo>
                    <a:cubicBezTo>
                      <a:pt x="457" y="189"/>
                      <a:pt x="469" y="193"/>
                      <a:pt x="478" y="199"/>
                    </a:cubicBezTo>
                    <a:cubicBezTo>
                      <a:pt x="478" y="10"/>
                      <a:pt x="478" y="10"/>
                      <a:pt x="478" y="10"/>
                    </a:cubicBezTo>
                    <a:cubicBezTo>
                      <a:pt x="478" y="0"/>
                      <a:pt x="468" y="0"/>
                      <a:pt x="468" y="0"/>
                    </a:cubicBezTo>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1090" name="Freeform 89"/>
              <p:cNvSpPr>
                <a:spLocks/>
              </p:cNvSpPr>
              <p:nvPr/>
            </p:nvSpPr>
            <p:spPr bwMode="auto">
              <a:xfrm>
                <a:off x="1556" y="1899"/>
                <a:ext cx="135" cy="80"/>
              </a:xfrm>
              <a:custGeom>
                <a:avLst/>
                <a:gdLst>
                  <a:gd name="T0" fmla="*/ 28 w 220"/>
                  <a:gd name="T1" fmla="*/ 0 h 132"/>
                  <a:gd name="T2" fmla="*/ 0 w 220"/>
                  <a:gd name="T3" fmla="*/ 8 h 132"/>
                  <a:gd name="T4" fmla="*/ 217 w 220"/>
                  <a:gd name="T5" fmla="*/ 132 h 132"/>
                  <a:gd name="T6" fmla="*/ 220 w 220"/>
                  <a:gd name="T7" fmla="*/ 125 h 132"/>
                  <a:gd name="T8" fmla="*/ 220 w 220"/>
                  <a:gd name="T9" fmla="*/ 57 h 132"/>
                  <a:gd name="T10" fmla="*/ 220 w 220"/>
                  <a:gd name="T11" fmla="*/ 57 h 132"/>
                  <a:gd name="T12" fmla="*/ 187 w 220"/>
                  <a:gd name="T13" fmla="*/ 47 h 132"/>
                  <a:gd name="T14" fmla="*/ 160 w 220"/>
                  <a:gd name="T15" fmla="*/ 53 h 132"/>
                  <a:gd name="T16" fmla="*/ 117 w 220"/>
                  <a:gd name="T17" fmla="*/ 19 h 132"/>
                  <a:gd name="T18" fmla="*/ 78 w 220"/>
                  <a:gd name="T19" fmla="*/ 43 h 132"/>
                  <a:gd name="T20" fmla="*/ 28 w 220"/>
                  <a:gd name="T21"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132">
                    <a:moveTo>
                      <a:pt x="28" y="0"/>
                    </a:moveTo>
                    <a:cubicBezTo>
                      <a:pt x="18" y="0"/>
                      <a:pt x="8" y="3"/>
                      <a:pt x="0" y="8"/>
                    </a:cubicBezTo>
                    <a:cubicBezTo>
                      <a:pt x="217" y="132"/>
                      <a:pt x="217" y="132"/>
                      <a:pt x="217" y="132"/>
                    </a:cubicBezTo>
                    <a:cubicBezTo>
                      <a:pt x="220" y="129"/>
                      <a:pt x="220" y="125"/>
                      <a:pt x="220" y="125"/>
                    </a:cubicBezTo>
                    <a:cubicBezTo>
                      <a:pt x="220" y="57"/>
                      <a:pt x="220" y="57"/>
                      <a:pt x="220" y="57"/>
                    </a:cubicBezTo>
                    <a:cubicBezTo>
                      <a:pt x="220" y="57"/>
                      <a:pt x="220" y="57"/>
                      <a:pt x="220" y="57"/>
                    </a:cubicBezTo>
                    <a:cubicBezTo>
                      <a:pt x="211" y="51"/>
                      <a:pt x="199" y="47"/>
                      <a:pt x="187" y="47"/>
                    </a:cubicBezTo>
                    <a:cubicBezTo>
                      <a:pt x="177" y="47"/>
                      <a:pt x="168" y="49"/>
                      <a:pt x="160" y="53"/>
                    </a:cubicBezTo>
                    <a:cubicBezTo>
                      <a:pt x="156" y="34"/>
                      <a:pt x="138" y="19"/>
                      <a:pt x="117" y="19"/>
                    </a:cubicBezTo>
                    <a:cubicBezTo>
                      <a:pt x="100" y="19"/>
                      <a:pt x="85" y="29"/>
                      <a:pt x="78" y="43"/>
                    </a:cubicBezTo>
                    <a:cubicBezTo>
                      <a:pt x="74" y="18"/>
                      <a:pt x="53" y="0"/>
                      <a:pt x="28" y="0"/>
                    </a:cubicBezTo>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810" name="Group 104"/>
            <p:cNvGrpSpPr>
              <a:grpSpLocks noChangeAspect="1"/>
            </p:cNvGrpSpPr>
            <p:nvPr/>
          </p:nvGrpSpPr>
          <p:grpSpPr bwMode="auto">
            <a:xfrm>
              <a:off x="2262188" y="2914650"/>
              <a:ext cx="365125" cy="204788"/>
              <a:chOff x="1425" y="1836"/>
              <a:chExt cx="230" cy="129"/>
            </a:xfrm>
          </p:grpSpPr>
          <p:sp>
            <p:nvSpPr>
              <p:cNvPr id="826" name="AutoShape 103"/>
              <p:cNvSpPr>
                <a:spLocks noChangeAspect="1" noChangeArrowheads="1" noTextEdit="1"/>
              </p:cNvSpPr>
              <p:nvPr/>
            </p:nvSpPr>
            <p:spPr bwMode="auto">
              <a:xfrm>
                <a:off x="1425" y="1836"/>
                <a:ext cx="230" cy="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7" name="Freeform 105"/>
              <p:cNvSpPr>
                <a:spLocks/>
              </p:cNvSpPr>
              <p:nvPr/>
            </p:nvSpPr>
            <p:spPr bwMode="auto">
              <a:xfrm>
                <a:off x="1432" y="1900"/>
                <a:ext cx="101" cy="47"/>
              </a:xfrm>
              <a:custGeom>
                <a:avLst/>
                <a:gdLst>
                  <a:gd name="T0" fmla="*/ 0 w 101"/>
                  <a:gd name="T1" fmla="*/ 0 h 47"/>
                  <a:gd name="T2" fmla="*/ 0 w 101"/>
                  <a:gd name="T3" fmla="*/ 47 h 47"/>
                  <a:gd name="T4" fmla="*/ 22 w 101"/>
                  <a:gd name="T5" fmla="*/ 47 h 47"/>
                  <a:gd name="T6" fmla="*/ 22 w 101"/>
                  <a:gd name="T7" fmla="*/ 21 h 47"/>
                  <a:gd name="T8" fmla="*/ 75 w 101"/>
                  <a:gd name="T9" fmla="*/ 21 h 47"/>
                  <a:gd name="T10" fmla="*/ 75 w 101"/>
                  <a:gd name="T11" fmla="*/ 47 h 47"/>
                  <a:gd name="T12" fmla="*/ 101 w 101"/>
                  <a:gd name="T13" fmla="*/ 47 h 47"/>
                  <a:gd name="T14" fmla="*/ 101 w 101"/>
                  <a:gd name="T15" fmla="*/ 0 h 47"/>
                  <a:gd name="T16" fmla="*/ 0 w 10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47">
                    <a:moveTo>
                      <a:pt x="0" y="0"/>
                    </a:moveTo>
                    <a:lnTo>
                      <a:pt x="0" y="47"/>
                    </a:lnTo>
                    <a:lnTo>
                      <a:pt x="22" y="47"/>
                    </a:lnTo>
                    <a:lnTo>
                      <a:pt x="22" y="21"/>
                    </a:lnTo>
                    <a:lnTo>
                      <a:pt x="75" y="21"/>
                    </a:lnTo>
                    <a:lnTo>
                      <a:pt x="75" y="47"/>
                    </a:lnTo>
                    <a:lnTo>
                      <a:pt x="101" y="47"/>
                    </a:lnTo>
                    <a:lnTo>
                      <a:pt x="101" y="0"/>
                    </a:lnTo>
                    <a:lnTo>
                      <a:pt x="0" y="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8" name="Freeform 106"/>
              <p:cNvSpPr>
                <a:spLocks/>
              </p:cNvSpPr>
              <p:nvPr/>
            </p:nvSpPr>
            <p:spPr bwMode="auto">
              <a:xfrm>
                <a:off x="1439" y="1909"/>
                <a:ext cx="83" cy="38"/>
              </a:xfrm>
              <a:custGeom>
                <a:avLst/>
                <a:gdLst>
                  <a:gd name="T0" fmla="*/ 139 w 177"/>
                  <a:gd name="T1" fmla="*/ 0 h 80"/>
                  <a:gd name="T2" fmla="*/ 37 w 177"/>
                  <a:gd name="T3" fmla="*/ 0 h 80"/>
                  <a:gd name="T4" fmla="*/ 0 w 177"/>
                  <a:gd name="T5" fmla="*/ 37 h 80"/>
                  <a:gd name="T6" fmla="*/ 0 w 177"/>
                  <a:gd name="T7" fmla="*/ 80 h 80"/>
                  <a:gd name="T8" fmla="*/ 41 w 177"/>
                  <a:gd name="T9" fmla="*/ 80 h 80"/>
                  <a:gd name="T10" fmla="*/ 88 w 177"/>
                  <a:gd name="T11" fmla="*/ 33 h 80"/>
                  <a:gd name="T12" fmla="*/ 135 w 177"/>
                  <a:gd name="T13" fmla="*/ 80 h 80"/>
                  <a:gd name="T14" fmla="*/ 177 w 177"/>
                  <a:gd name="T15" fmla="*/ 80 h 80"/>
                  <a:gd name="T16" fmla="*/ 177 w 177"/>
                  <a:gd name="T17" fmla="*/ 37 h 80"/>
                  <a:gd name="T18" fmla="*/ 139 w 177"/>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80">
                    <a:moveTo>
                      <a:pt x="139" y="0"/>
                    </a:moveTo>
                    <a:cubicBezTo>
                      <a:pt x="37" y="0"/>
                      <a:pt x="37" y="0"/>
                      <a:pt x="37" y="0"/>
                    </a:cubicBezTo>
                    <a:cubicBezTo>
                      <a:pt x="17" y="0"/>
                      <a:pt x="0" y="17"/>
                      <a:pt x="0" y="37"/>
                    </a:cubicBezTo>
                    <a:cubicBezTo>
                      <a:pt x="0" y="80"/>
                      <a:pt x="0" y="80"/>
                      <a:pt x="0" y="80"/>
                    </a:cubicBezTo>
                    <a:cubicBezTo>
                      <a:pt x="41" y="80"/>
                      <a:pt x="41" y="80"/>
                      <a:pt x="41" y="80"/>
                    </a:cubicBezTo>
                    <a:cubicBezTo>
                      <a:pt x="41" y="54"/>
                      <a:pt x="62" y="33"/>
                      <a:pt x="88" y="33"/>
                    </a:cubicBezTo>
                    <a:cubicBezTo>
                      <a:pt x="114" y="33"/>
                      <a:pt x="135" y="54"/>
                      <a:pt x="135" y="80"/>
                    </a:cubicBezTo>
                    <a:cubicBezTo>
                      <a:pt x="177" y="80"/>
                      <a:pt x="177" y="80"/>
                      <a:pt x="177" y="80"/>
                    </a:cubicBezTo>
                    <a:cubicBezTo>
                      <a:pt x="177" y="37"/>
                      <a:pt x="177" y="37"/>
                      <a:pt x="177" y="37"/>
                    </a:cubicBezTo>
                    <a:cubicBezTo>
                      <a:pt x="177" y="17"/>
                      <a:pt x="160" y="0"/>
                      <a:pt x="139"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9" name="Oval 107"/>
              <p:cNvSpPr>
                <a:spLocks noChangeArrowheads="1"/>
              </p:cNvSpPr>
              <p:nvPr/>
            </p:nvSpPr>
            <p:spPr bwMode="auto">
              <a:xfrm>
                <a:off x="1462" y="1928"/>
                <a:ext cx="37" cy="3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0" name="Oval 108"/>
              <p:cNvSpPr>
                <a:spLocks noChangeArrowheads="1"/>
              </p:cNvSpPr>
              <p:nvPr/>
            </p:nvSpPr>
            <p:spPr bwMode="auto">
              <a:xfrm>
                <a:off x="1467" y="1933"/>
                <a:ext cx="27" cy="2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1" name="Oval 109"/>
              <p:cNvSpPr>
                <a:spLocks noChangeArrowheads="1"/>
              </p:cNvSpPr>
              <p:nvPr/>
            </p:nvSpPr>
            <p:spPr bwMode="auto">
              <a:xfrm>
                <a:off x="1471" y="1937"/>
                <a:ext cx="19" cy="1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2" name="Oval 110"/>
              <p:cNvSpPr>
                <a:spLocks noChangeArrowheads="1"/>
              </p:cNvSpPr>
              <p:nvPr/>
            </p:nvSpPr>
            <p:spPr bwMode="auto">
              <a:xfrm>
                <a:off x="1588" y="1928"/>
                <a:ext cx="37" cy="3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3" name="Oval 111"/>
              <p:cNvSpPr>
                <a:spLocks noChangeArrowheads="1"/>
              </p:cNvSpPr>
              <p:nvPr/>
            </p:nvSpPr>
            <p:spPr bwMode="auto">
              <a:xfrm>
                <a:off x="1593" y="1933"/>
                <a:ext cx="26" cy="2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4" name="Oval 112"/>
              <p:cNvSpPr>
                <a:spLocks noChangeArrowheads="1"/>
              </p:cNvSpPr>
              <p:nvPr/>
            </p:nvSpPr>
            <p:spPr bwMode="auto">
              <a:xfrm>
                <a:off x="1597" y="1937"/>
                <a:ext cx="19" cy="19"/>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5" name="Rectangle 113"/>
              <p:cNvSpPr>
                <a:spLocks noChangeArrowheads="1"/>
              </p:cNvSpPr>
              <p:nvPr/>
            </p:nvSpPr>
            <p:spPr bwMode="auto">
              <a:xfrm>
                <a:off x="1432" y="1895"/>
                <a:ext cx="101" cy="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6" name="Rectangle 114"/>
              <p:cNvSpPr>
                <a:spLocks noChangeArrowheads="1"/>
              </p:cNvSpPr>
              <p:nvPr/>
            </p:nvSpPr>
            <p:spPr bwMode="auto">
              <a:xfrm>
                <a:off x="1549" y="1853"/>
                <a:ext cx="44" cy="39"/>
              </a:xfrm>
              <a:prstGeom prst="rect">
                <a:avLst/>
              </a:prstGeom>
              <a:solidFill>
                <a:srgbClr val="012B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7" name="Freeform 115"/>
              <p:cNvSpPr>
                <a:spLocks/>
              </p:cNvSpPr>
              <p:nvPr/>
            </p:nvSpPr>
            <p:spPr bwMode="auto">
              <a:xfrm>
                <a:off x="1537" y="1836"/>
                <a:ext cx="111" cy="111"/>
              </a:xfrm>
              <a:custGeom>
                <a:avLst/>
                <a:gdLst>
                  <a:gd name="T0" fmla="*/ 215 w 236"/>
                  <a:gd name="T1" fmla="*/ 155 h 235"/>
                  <a:gd name="T2" fmla="*/ 201 w 236"/>
                  <a:gd name="T3" fmla="*/ 155 h 235"/>
                  <a:gd name="T4" fmla="*/ 164 w 236"/>
                  <a:gd name="T5" fmla="*/ 119 h 235"/>
                  <a:gd name="T6" fmla="*/ 25 w 236"/>
                  <a:gd name="T7" fmla="*/ 119 h 235"/>
                  <a:gd name="T8" fmla="*/ 25 w 236"/>
                  <a:gd name="T9" fmla="*/ 37 h 235"/>
                  <a:gd name="T10" fmla="*/ 120 w 236"/>
                  <a:gd name="T11" fmla="*/ 37 h 235"/>
                  <a:gd name="T12" fmla="*/ 82 w 236"/>
                  <a:gd name="T13" fmla="*/ 0 h 235"/>
                  <a:gd name="T14" fmla="*/ 49 w 236"/>
                  <a:gd name="T15" fmla="*/ 0 h 235"/>
                  <a:gd name="T16" fmla="*/ 38 w 236"/>
                  <a:gd name="T17" fmla="*/ 0 h 235"/>
                  <a:gd name="T18" fmla="*/ 0 w 236"/>
                  <a:gd name="T19" fmla="*/ 0 h 235"/>
                  <a:gd name="T20" fmla="*/ 0 w 236"/>
                  <a:gd name="T21" fmla="*/ 235 h 235"/>
                  <a:gd name="T22" fmla="*/ 100 w 236"/>
                  <a:gd name="T23" fmla="*/ 235 h 235"/>
                  <a:gd name="T24" fmla="*/ 147 w 236"/>
                  <a:gd name="T25" fmla="*/ 188 h 235"/>
                  <a:gd name="T26" fmla="*/ 194 w 236"/>
                  <a:gd name="T27" fmla="*/ 235 h 235"/>
                  <a:gd name="T28" fmla="*/ 236 w 236"/>
                  <a:gd name="T29" fmla="*/ 235 h 235"/>
                  <a:gd name="T30" fmla="*/ 236 w 236"/>
                  <a:gd name="T31" fmla="*/ 182 h 235"/>
                  <a:gd name="T32" fmla="*/ 236 w 236"/>
                  <a:gd name="T33" fmla="*/ 176 h 235"/>
                  <a:gd name="T34" fmla="*/ 215 w 236"/>
                  <a:gd name="T35" fmla="*/ 1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35">
                    <a:moveTo>
                      <a:pt x="215" y="155"/>
                    </a:moveTo>
                    <a:cubicBezTo>
                      <a:pt x="201" y="155"/>
                      <a:pt x="201" y="155"/>
                      <a:pt x="201" y="155"/>
                    </a:cubicBezTo>
                    <a:cubicBezTo>
                      <a:pt x="200" y="135"/>
                      <a:pt x="184" y="119"/>
                      <a:pt x="164" y="119"/>
                    </a:cubicBezTo>
                    <a:cubicBezTo>
                      <a:pt x="25" y="119"/>
                      <a:pt x="25" y="119"/>
                      <a:pt x="25" y="119"/>
                    </a:cubicBezTo>
                    <a:cubicBezTo>
                      <a:pt x="25" y="37"/>
                      <a:pt x="25" y="37"/>
                      <a:pt x="25" y="37"/>
                    </a:cubicBezTo>
                    <a:cubicBezTo>
                      <a:pt x="120" y="37"/>
                      <a:pt x="120" y="37"/>
                      <a:pt x="120" y="37"/>
                    </a:cubicBezTo>
                    <a:cubicBezTo>
                      <a:pt x="120" y="16"/>
                      <a:pt x="103" y="0"/>
                      <a:pt x="82" y="0"/>
                    </a:cubicBezTo>
                    <a:cubicBezTo>
                      <a:pt x="49" y="0"/>
                      <a:pt x="49" y="0"/>
                      <a:pt x="49" y="0"/>
                    </a:cubicBezTo>
                    <a:cubicBezTo>
                      <a:pt x="38" y="0"/>
                      <a:pt x="38" y="0"/>
                      <a:pt x="38" y="0"/>
                    </a:cubicBezTo>
                    <a:cubicBezTo>
                      <a:pt x="0" y="0"/>
                      <a:pt x="0" y="0"/>
                      <a:pt x="0" y="0"/>
                    </a:cubicBezTo>
                    <a:cubicBezTo>
                      <a:pt x="0" y="235"/>
                      <a:pt x="0" y="235"/>
                      <a:pt x="0" y="235"/>
                    </a:cubicBezTo>
                    <a:cubicBezTo>
                      <a:pt x="100" y="235"/>
                      <a:pt x="100" y="235"/>
                      <a:pt x="100" y="235"/>
                    </a:cubicBezTo>
                    <a:cubicBezTo>
                      <a:pt x="100" y="209"/>
                      <a:pt x="121" y="188"/>
                      <a:pt x="147" y="188"/>
                    </a:cubicBezTo>
                    <a:cubicBezTo>
                      <a:pt x="173" y="188"/>
                      <a:pt x="194" y="209"/>
                      <a:pt x="194" y="235"/>
                    </a:cubicBezTo>
                    <a:cubicBezTo>
                      <a:pt x="236" y="235"/>
                      <a:pt x="236" y="235"/>
                      <a:pt x="236" y="235"/>
                    </a:cubicBezTo>
                    <a:cubicBezTo>
                      <a:pt x="236" y="182"/>
                      <a:pt x="236" y="182"/>
                      <a:pt x="236" y="182"/>
                    </a:cubicBezTo>
                    <a:cubicBezTo>
                      <a:pt x="236" y="176"/>
                      <a:pt x="236" y="176"/>
                      <a:pt x="236" y="176"/>
                    </a:cubicBezTo>
                    <a:cubicBezTo>
                      <a:pt x="236" y="164"/>
                      <a:pt x="227" y="155"/>
                      <a:pt x="215" y="155"/>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8" name="Rectangle 116"/>
              <p:cNvSpPr>
                <a:spLocks noChangeArrowheads="1"/>
              </p:cNvSpPr>
              <p:nvPr/>
            </p:nvSpPr>
            <p:spPr bwMode="auto">
              <a:xfrm>
                <a:off x="1425" y="1937"/>
                <a:ext cx="14" cy="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39" name="Rectangle 117"/>
              <p:cNvSpPr>
                <a:spLocks noChangeArrowheads="1"/>
              </p:cNvSpPr>
              <p:nvPr/>
            </p:nvSpPr>
            <p:spPr bwMode="auto">
              <a:xfrm>
                <a:off x="1641" y="1937"/>
                <a:ext cx="14" cy="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nvGrpSpPr>
            <p:cNvPr id="811" name="Group 104"/>
            <p:cNvGrpSpPr>
              <a:grpSpLocks noChangeAspect="1"/>
            </p:cNvGrpSpPr>
            <p:nvPr/>
          </p:nvGrpSpPr>
          <p:grpSpPr bwMode="auto">
            <a:xfrm>
              <a:off x="3051176" y="2709119"/>
              <a:ext cx="365125" cy="204788"/>
              <a:chOff x="1425" y="1836"/>
              <a:chExt cx="230" cy="129"/>
            </a:xfrm>
            <a:noFill/>
          </p:grpSpPr>
          <p:sp>
            <p:nvSpPr>
              <p:cNvPr id="812" name="Freeform 105"/>
              <p:cNvSpPr>
                <a:spLocks/>
              </p:cNvSpPr>
              <p:nvPr/>
            </p:nvSpPr>
            <p:spPr bwMode="auto">
              <a:xfrm>
                <a:off x="1432" y="1900"/>
                <a:ext cx="101" cy="47"/>
              </a:xfrm>
              <a:custGeom>
                <a:avLst/>
                <a:gdLst>
                  <a:gd name="T0" fmla="*/ 0 w 101"/>
                  <a:gd name="T1" fmla="*/ 0 h 47"/>
                  <a:gd name="T2" fmla="*/ 0 w 101"/>
                  <a:gd name="T3" fmla="*/ 47 h 47"/>
                  <a:gd name="T4" fmla="*/ 22 w 101"/>
                  <a:gd name="T5" fmla="*/ 47 h 47"/>
                  <a:gd name="T6" fmla="*/ 22 w 101"/>
                  <a:gd name="T7" fmla="*/ 21 h 47"/>
                  <a:gd name="T8" fmla="*/ 75 w 101"/>
                  <a:gd name="T9" fmla="*/ 21 h 47"/>
                  <a:gd name="T10" fmla="*/ 75 w 101"/>
                  <a:gd name="T11" fmla="*/ 47 h 47"/>
                  <a:gd name="T12" fmla="*/ 101 w 101"/>
                  <a:gd name="T13" fmla="*/ 47 h 47"/>
                  <a:gd name="T14" fmla="*/ 101 w 101"/>
                  <a:gd name="T15" fmla="*/ 0 h 47"/>
                  <a:gd name="T16" fmla="*/ 0 w 10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 h="47">
                    <a:moveTo>
                      <a:pt x="0" y="0"/>
                    </a:moveTo>
                    <a:lnTo>
                      <a:pt x="0" y="47"/>
                    </a:lnTo>
                    <a:lnTo>
                      <a:pt x="22" y="47"/>
                    </a:lnTo>
                    <a:lnTo>
                      <a:pt x="22" y="21"/>
                    </a:lnTo>
                    <a:lnTo>
                      <a:pt x="75" y="21"/>
                    </a:lnTo>
                    <a:lnTo>
                      <a:pt x="75" y="47"/>
                    </a:lnTo>
                    <a:lnTo>
                      <a:pt x="101" y="47"/>
                    </a:lnTo>
                    <a:lnTo>
                      <a:pt x="101" y="0"/>
                    </a:lnTo>
                    <a:lnTo>
                      <a:pt x="0" y="0"/>
                    </a:lnTo>
                    <a:close/>
                  </a:path>
                </a:pathLst>
              </a:cu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3" name="Freeform 106"/>
              <p:cNvSpPr>
                <a:spLocks/>
              </p:cNvSpPr>
              <p:nvPr/>
            </p:nvSpPr>
            <p:spPr bwMode="auto">
              <a:xfrm>
                <a:off x="1439" y="1909"/>
                <a:ext cx="83" cy="38"/>
              </a:xfrm>
              <a:custGeom>
                <a:avLst/>
                <a:gdLst>
                  <a:gd name="T0" fmla="*/ 139 w 177"/>
                  <a:gd name="T1" fmla="*/ 0 h 80"/>
                  <a:gd name="T2" fmla="*/ 37 w 177"/>
                  <a:gd name="T3" fmla="*/ 0 h 80"/>
                  <a:gd name="T4" fmla="*/ 0 w 177"/>
                  <a:gd name="T5" fmla="*/ 37 h 80"/>
                  <a:gd name="T6" fmla="*/ 0 w 177"/>
                  <a:gd name="T7" fmla="*/ 80 h 80"/>
                  <a:gd name="T8" fmla="*/ 41 w 177"/>
                  <a:gd name="T9" fmla="*/ 80 h 80"/>
                  <a:gd name="T10" fmla="*/ 88 w 177"/>
                  <a:gd name="T11" fmla="*/ 33 h 80"/>
                  <a:gd name="T12" fmla="*/ 135 w 177"/>
                  <a:gd name="T13" fmla="*/ 80 h 80"/>
                  <a:gd name="T14" fmla="*/ 177 w 177"/>
                  <a:gd name="T15" fmla="*/ 80 h 80"/>
                  <a:gd name="T16" fmla="*/ 177 w 177"/>
                  <a:gd name="T17" fmla="*/ 37 h 80"/>
                  <a:gd name="T18" fmla="*/ 139 w 177"/>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80">
                    <a:moveTo>
                      <a:pt x="139" y="0"/>
                    </a:moveTo>
                    <a:cubicBezTo>
                      <a:pt x="37" y="0"/>
                      <a:pt x="37" y="0"/>
                      <a:pt x="37" y="0"/>
                    </a:cubicBezTo>
                    <a:cubicBezTo>
                      <a:pt x="17" y="0"/>
                      <a:pt x="0" y="17"/>
                      <a:pt x="0" y="37"/>
                    </a:cubicBezTo>
                    <a:cubicBezTo>
                      <a:pt x="0" y="80"/>
                      <a:pt x="0" y="80"/>
                      <a:pt x="0" y="80"/>
                    </a:cubicBezTo>
                    <a:cubicBezTo>
                      <a:pt x="41" y="80"/>
                      <a:pt x="41" y="80"/>
                      <a:pt x="41" y="80"/>
                    </a:cubicBezTo>
                    <a:cubicBezTo>
                      <a:pt x="41" y="54"/>
                      <a:pt x="62" y="33"/>
                      <a:pt x="88" y="33"/>
                    </a:cubicBezTo>
                    <a:cubicBezTo>
                      <a:pt x="114" y="33"/>
                      <a:pt x="135" y="54"/>
                      <a:pt x="135" y="80"/>
                    </a:cubicBezTo>
                    <a:cubicBezTo>
                      <a:pt x="177" y="80"/>
                      <a:pt x="177" y="80"/>
                      <a:pt x="177" y="80"/>
                    </a:cubicBezTo>
                    <a:cubicBezTo>
                      <a:pt x="177" y="37"/>
                      <a:pt x="177" y="37"/>
                      <a:pt x="177" y="37"/>
                    </a:cubicBezTo>
                    <a:cubicBezTo>
                      <a:pt x="177" y="17"/>
                      <a:pt x="160" y="0"/>
                      <a:pt x="139" y="0"/>
                    </a:cubicBezTo>
                    <a:close/>
                  </a:path>
                </a:pathLst>
              </a:cu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4" name="Oval 107"/>
              <p:cNvSpPr>
                <a:spLocks noChangeArrowheads="1"/>
              </p:cNvSpPr>
              <p:nvPr/>
            </p:nvSpPr>
            <p:spPr bwMode="auto">
              <a:xfrm>
                <a:off x="1462" y="1928"/>
                <a:ext cx="37" cy="37"/>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5" name="Oval 108"/>
              <p:cNvSpPr>
                <a:spLocks noChangeArrowheads="1"/>
              </p:cNvSpPr>
              <p:nvPr/>
            </p:nvSpPr>
            <p:spPr bwMode="auto">
              <a:xfrm>
                <a:off x="1467" y="1933"/>
                <a:ext cx="27" cy="27"/>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7" name="Oval 109"/>
              <p:cNvSpPr>
                <a:spLocks noChangeArrowheads="1"/>
              </p:cNvSpPr>
              <p:nvPr/>
            </p:nvSpPr>
            <p:spPr bwMode="auto">
              <a:xfrm>
                <a:off x="1471" y="1937"/>
                <a:ext cx="19" cy="19"/>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8" name="Oval 110"/>
              <p:cNvSpPr>
                <a:spLocks noChangeArrowheads="1"/>
              </p:cNvSpPr>
              <p:nvPr/>
            </p:nvSpPr>
            <p:spPr bwMode="auto">
              <a:xfrm>
                <a:off x="1588" y="1928"/>
                <a:ext cx="37" cy="37"/>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19" name="Oval 111"/>
              <p:cNvSpPr>
                <a:spLocks noChangeArrowheads="1"/>
              </p:cNvSpPr>
              <p:nvPr/>
            </p:nvSpPr>
            <p:spPr bwMode="auto">
              <a:xfrm>
                <a:off x="1593" y="1933"/>
                <a:ext cx="26" cy="27"/>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0" name="Oval 112"/>
              <p:cNvSpPr>
                <a:spLocks noChangeArrowheads="1"/>
              </p:cNvSpPr>
              <p:nvPr/>
            </p:nvSpPr>
            <p:spPr bwMode="auto">
              <a:xfrm>
                <a:off x="1597" y="1937"/>
                <a:ext cx="19" cy="19"/>
              </a:xfrm>
              <a:prstGeom prst="ellipse">
                <a:avLst/>
              </a:pr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1" name="Rectangle 113"/>
              <p:cNvSpPr>
                <a:spLocks noChangeArrowheads="1"/>
              </p:cNvSpPr>
              <p:nvPr/>
            </p:nvSpPr>
            <p:spPr bwMode="auto">
              <a:xfrm>
                <a:off x="1432" y="1895"/>
                <a:ext cx="101" cy="5"/>
              </a:xfrm>
              <a:prstGeom prst="rect">
                <a:avLst/>
              </a:prstGeom>
              <a:grpFill/>
              <a:ln w="9525">
                <a:solidFill>
                  <a:schemeClr val="accent1">
                    <a:lumMod val="75000"/>
                  </a:schemeClr>
                </a:solidFill>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2" name="Rectangle 114"/>
              <p:cNvSpPr>
                <a:spLocks noChangeArrowheads="1"/>
              </p:cNvSpPr>
              <p:nvPr/>
            </p:nvSpPr>
            <p:spPr bwMode="auto">
              <a:xfrm>
                <a:off x="1549" y="1853"/>
                <a:ext cx="44" cy="39"/>
              </a:xfrm>
              <a:prstGeom prst="rect">
                <a:avLst/>
              </a:prstGeom>
              <a:grpFill/>
              <a:ln w="9525">
                <a:solidFill>
                  <a:schemeClr val="accent1">
                    <a:lumMod val="75000"/>
                  </a:schemeClr>
                </a:solidFill>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3" name="Freeform 115"/>
              <p:cNvSpPr>
                <a:spLocks/>
              </p:cNvSpPr>
              <p:nvPr/>
            </p:nvSpPr>
            <p:spPr bwMode="auto">
              <a:xfrm>
                <a:off x="1537" y="1836"/>
                <a:ext cx="111" cy="111"/>
              </a:xfrm>
              <a:custGeom>
                <a:avLst/>
                <a:gdLst>
                  <a:gd name="T0" fmla="*/ 215 w 236"/>
                  <a:gd name="T1" fmla="*/ 155 h 235"/>
                  <a:gd name="T2" fmla="*/ 201 w 236"/>
                  <a:gd name="T3" fmla="*/ 155 h 235"/>
                  <a:gd name="T4" fmla="*/ 164 w 236"/>
                  <a:gd name="T5" fmla="*/ 119 h 235"/>
                  <a:gd name="T6" fmla="*/ 25 w 236"/>
                  <a:gd name="T7" fmla="*/ 119 h 235"/>
                  <a:gd name="T8" fmla="*/ 25 w 236"/>
                  <a:gd name="T9" fmla="*/ 37 h 235"/>
                  <a:gd name="T10" fmla="*/ 120 w 236"/>
                  <a:gd name="T11" fmla="*/ 37 h 235"/>
                  <a:gd name="T12" fmla="*/ 82 w 236"/>
                  <a:gd name="T13" fmla="*/ 0 h 235"/>
                  <a:gd name="T14" fmla="*/ 49 w 236"/>
                  <a:gd name="T15" fmla="*/ 0 h 235"/>
                  <a:gd name="T16" fmla="*/ 38 w 236"/>
                  <a:gd name="T17" fmla="*/ 0 h 235"/>
                  <a:gd name="T18" fmla="*/ 0 w 236"/>
                  <a:gd name="T19" fmla="*/ 0 h 235"/>
                  <a:gd name="T20" fmla="*/ 0 w 236"/>
                  <a:gd name="T21" fmla="*/ 235 h 235"/>
                  <a:gd name="T22" fmla="*/ 100 w 236"/>
                  <a:gd name="T23" fmla="*/ 235 h 235"/>
                  <a:gd name="T24" fmla="*/ 147 w 236"/>
                  <a:gd name="T25" fmla="*/ 188 h 235"/>
                  <a:gd name="T26" fmla="*/ 194 w 236"/>
                  <a:gd name="T27" fmla="*/ 235 h 235"/>
                  <a:gd name="T28" fmla="*/ 236 w 236"/>
                  <a:gd name="T29" fmla="*/ 235 h 235"/>
                  <a:gd name="T30" fmla="*/ 236 w 236"/>
                  <a:gd name="T31" fmla="*/ 182 h 235"/>
                  <a:gd name="T32" fmla="*/ 236 w 236"/>
                  <a:gd name="T33" fmla="*/ 176 h 235"/>
                  <a:gd name="T34" fmla="*/ 215 w 236"/>
                  <a:gd name="T35" fmla="*/ 1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35">
                    <a:moveTo>
                      <a:pt x="215" y="155"/>
                    </a:moveTo>
                    <a:cubicBezTo>
                      <a:pt x="201" y="155"/>
                      <a:pt x="201" y="155"/>
                      <a:pt x="201" y="155"/>
                    </a:cubicBezTo>
                    <a:cubicBezTo>
                      <a:pt x="200" y="135"/>
                      <a:pt x="184" y="119"/>
                      <a:pt x="164" y="119"/>
                    </a:cubicBezTo>
                    <a:cubicBezTo>
                      <a:pt x="25" y="119"/>
                      <a:pt x="25" y="119"/>
                      <a:pt x="25" y="119"/>
                    </a:cubicBezTo>
                    <a:cubicBezTo>
                      <a:pt x="25" y="37"/>
                      <a:pt x="25" y="37"/>
                      <a:pt x="25" y="37"/>
                    </a:cubicBezTo>
                    <a:cubicBezTo>
                      <a:pt x="120" y="37"/>
                      <a:pt x="120" y="37"/>
                      <a:pt x="120" y="37"/>
                    </a:cubicBezTo>
                    <a:cubicBezTo>
                      <a:pt x="120" y="16"/>
                      <a:pt x="103" y="0"/>
                      <a:pt x="82" y="0"/>
                    </a:cubicBezTo>
                    <a:cubicBezTo>
                      <a:pt x="49" y="0"/>
                      <a:pt x="49" y="0"/>
                      <a:pt x="49" y="0"/>
                    </a:cubicBezTo>
                    <a:cubicBezTo>
                      <a:pt x="38" y="0"/>
                      <a:pt x="38" y="0"/>
                      <a:pt x="38" y="0"/>
                    </a:cubicBezTo>
                    <a:cubicBezTo>
                      <a:pt x="0" y="0"/>
                      <a:pt x="0" y="0"/>
                      <a:pt x="0" y="0"/>
                    </a:cubicBezTo>
                    <a:cubicBezTo>
                      <a:pt x="0" y="235"/>
                      <a:pt x="0" y="235"/>
                      <a:pt x="0" y="235"/>
                    </a:cubicBezTo>
                    <a:cubicBezTo>
                      <a:pt x="100" y="235"/>
                      <a:pt x="100" y="235"/>
                      <a:pt x="100" y="235"/>
                    </a:cubicBezTo>
                    <a:cubicBezTo>
                      <a:pt x="100" y="209"/>
                      <a:pt x="121" y="188"/>
                      <a:pt x="147" y="188"/>
                    </a:cubicBezTo>
                    <a:cubicBezTo>
                      <a:pt x="173" y="188"/>
                      <a:pt x="194" y="209"/>
                      <a:pt x="194" y="235"/>
                    </a:cubicBezTo>
                    <a:cubicBezTo>
                      <a:pt x="236" y="235"/>
                      <a:pt x="236" y="235"/>
                      <a:pt x="236" y="235"/>
                    </a:cubicBezTo>
                    <a:cubicBezTo>
                      <a:pt x="236" y="182"/>
                      <a:pt x="236" y="182"/>
                      <a:pt x="236" y="182"/>
                    </a:cubicBezTo>
                    <a:cubicBezTo>
                      <a:pt x="236" y="176"/>
                      <a:pt x="236" y="176"/>
                      <a:pt x="236" y="176"/>
                    </a:cubicBezTo>
                    <a:cubicBezTo>
                      <a:pt x="236" y="164"/>
                      <a:pt x="227" y="155"/>
                      <a:pt x="215" y="155"/>
                    </a:cubicBezTo>
                    <a:close/>
                  </a:path>
                </a:pathLst>
              </a:custGeom>
              <a:grpFill/>
              <a:ln w="9525">
                <a:solidFill>
                  <a:schemeClr val="accent1">
                    <a:lumMod val="75000"/>
                  </a:schemeClr>
                </a:solid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4" name="Rectangle 116"/>
              <p:cNvSpPr>
                <a:spLocks noChangeArrowheads="1"/>
              </p:cNvSpPr>
              <p:nvPr/>
            </p:nvSpPr>
            <p:spPr bwMode="auto">
              <a:xfrm>
                <a:off x="1425" y="1937"/>
                <a:ext cx="14" cy="10"/>
              </a:xfrm>
              <a:prstGeom prst="rect">
                <a:avLst/>
              </a:prstGeom>
              <a:grpFill/>
              <a:ln w="9525">
                <a:solidFill>
                  <a:schemeClr val="accent1">
                    <a:lumMod val="75000"/>
                  </a:schemeClr>
                </a:solidFill>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825" name="Rectangle 117"/>
              <p:cNvSpPr>
                <a:spLocks noChangeArrowheads="1"/>
              </p:cNvSpPr>
              <p:nvPr/>
            </p:nvSpPr>
            <p:spPr bwMode="auto">
              <a:xfrm>
                <a:off x="1641" y="1937"/>
                <a:ext cx="14" cy="10"/>
              </a:xfrm>
              <a:prstGeom prst="rect">
                <a:avLst/>
              </a:prstGeom>
              <a:grpFill/>
              <a:ln w="9525">
                <a:solidFill>
                  <a:schemeClr val="accent1">
                    <a:lumMod val="75000"/>
                  </a:schemeClr>
                </a:solidFill>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grpSp>
      <p:grpSp>
        <p:nvGrpSpPr>
          <p:cNvPr id="320" name="Group 319"/>
          <p:cNvGrpSpPr/>
          <p:nvPr/>
        </p:nvGrpSpPr>
        <p:grpSpPr>
          <a:xfrm>
            <a:off x="6478890" y="2292504"/>
            <a:ext cx="2257297" cy="2516604"/>
            <a:chOff x="6248235" y="4871961"/>
            <a:chExt cx="1459351" cy="1626994"/>
          </a:xfrm>
        </p:grpSpPr>
        <p:grpSp>
          <p:nvGrpSpPr>
            <p:cNvPr id="240" name="Group 120"/>
            <p:cNvGrpSpPr>
              <a:grpSpLocks noChangeAspect="1"/>
            </p:cNvGrpSpPr>
            <p:nvPr/>
          </p:nvGrpSpPr>
          <p:grpSpPr bwMode="auto">
            <a:xfrm>
              <a:off x="6447657" y="5791066"/>
              <a:ext cx="1259929" cy="707889"/>
              <a:chOff x="3826" y="3640"/>
              <a:chExt cx="671" cy="377"/>
            </a:xfrm>
          </p:grpSpPr>
          <p:sp>
            <p:nvSpPr>
              <p:cNvPr id="241" name="AutoShape 119"/>
              <p:cNvSpPr>
                <a:spLocks noChangeAspect="1" noChangeArrowheads="1" noTextEdit="1"/>
              </p:cNvSpPr>
              <p:nvPr/>
            </p:nvSpPr>
            <p:spPr bwMode="auto">
              <a:xfrm>
                <a:off x="3826" y="3640"/>
                <a:ext cx="671" cy="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42" name="Freeform 121"/>
              <p:cNvSpPr>
                <a:spLocks/>
              </p:cNvSpPr>
              <p:nvPr/>
            </p:nvSpPr>
            <p:spPr bwMode="auto">
              <a:xfrm>
                <a:off x="3847" y="3826"/>
                <a:ext cx="295" cy="137"/>
              </a:xfrm>
              <a:custGeom>
                <a:avLst/>
                <a:gdLst>
                  <a:gd name="T0" fmla="*/ 0 w 295"/>
                  <a:gd name="T1" fmla="*/ 0 h 137"/>
                  <a:gd name="T2" fmla="*/ 0 w 295"/>
                  <a:gd name="T3" fmla="*/ 137 h 137"/>
                  <a:gd name="T4" fmla="*/ 64 w 295"/>
                  <a:gd name="T5" fmla="*/ 137 h 137"/>
                  <a:gd name="T6" fmla="*/ 64 w 295"/>
                  <a:gd name="T7" fmla="*/ 63 h 137"/>
                  <a:gd name="T8" fmla="*/ 219 w 295"/>
                  <a:gd name="T9" fmla="*/ 63 h 137"/>
                  <a:gd name="T10" fmla="*/ 219 w 295"/>
                  <a:gd name="T11" fmla="*/ 137 h 137"/>
                  <a:gd name="T12" fmla="*/ 295 w 295"/>
                  <a:gd name="T13" fmla="*/ 137 h 137"/>
                  <a:gd name="T14" fmla="*/ 295 w 295"/>
                  <a:gd name="T15" fmla="*/ 0 h 137"/>
                  <a:gd name="T16" fmla="*/ 0 w 295"/>
                  <a:gd name="T1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37">
                    <a:moveTo>
                      <a:pt x="0" y="0"/>
                    </a:moveTo>
                    <a:lnTo>
                      <a:pt x="0" y="137"/>
                    </a:lnTo>
                    <a:lnTo>
                      <a:pt x="64" y="137"/>
                    </a:lnTo>
                    <a:lnTo>
                      <a:pt x="64" y="63"/>
                    </a:lnTo>
                    <a:lnTo>
                      <a:pt x="219" y="63"/>
                    </a:lnTo>
                    <a:lnTo>
                      <a:pt x="219" y="137"/>
                    </a:lnTo>
                    <a:lnTo>
                      <a:pt x="295" y="137"/>
                    </a:lnTo>
                    <a:lnTo>
                      <a:pt x="295" y="0"/>
                    </a:lnTo>
                    <a:lnTo>
                      <a:pt x="0" y="0"/>
                    </a:lnTo>
                    <a:close/>
                  </a:path>
                </a:pathLst>
              </a:cu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43" name="Freeform 122"/>
              <p:cNvSpPr>
                <a:spLocks/>
              </p:cNvSpPr>
              <p:nvPr/>
            </p:nvSpPr>
            <p:spPr bwMode="auto">
              <a:xfrm>
                <a:off x="3867" y="3853"/>
                <a:ext cx="243" cy="110"/>
              </a:xfrm>
              <a:custGeom>
                <a:avLst/>
                <a:gdLst>
                  <a:gd name="T0" fmla="*/ 139 w 177"/>
                  <a:gd name="T1" fmla="*/ 0 h 80"/>
                  <a:gd name="T2" fmla="*/ 37 w 177"/>
                  <a:gd name="T3" fmla="*/ 0 h 80"/>
                  <a:gd name="T4" fmla="*/ 0 w 177"/>
                  <a:gd name="T5" fmla="*/ 37 h 80"/>
                  <a:gd name="T6" fmla="*/ 0 w 177"/>
                  <a:gd name="T7" fmla="*/ 80 h 80"/>
                  <a:gd name="T8" fmla="*/ 41 w 177"/>
                  <a:gd name="T9" fmla="*/ 80 h 80"/>
                  <a:gd name="T10" fmla="*/ 88 w 177"/>
                  <a:gd name="T11" fmla="*/ 33 h 80"/>
                  <a:gd name="T12" fmla="*/ 135 w 177"/>
                  <a:gd name="T13" fmla="*/ 80 h 80"/>
                  <a:gd name="T14" fmla="*/ 177 w 177"/>
                  <a:gd name="T15" fmla="*/ 80 h 80"/>
                  <a:gd name="T16" fmla="*/ 177 w 177"/>
                  <a:gd name="T17" fmla="*/ 37 h 80"/>
                  <a:gd name="T18" fmla="*/ 139 w 177"/>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80">
                    <a:moveTo>
                      <a:pt x="139" y="0"/>
                    </a:moveTo>
                    <a:cubicBezTo>
                      <a:pt x="37" y="0"/>
                      <a:pt x="37" y="0"/>
                      <a:pt x="37" y="0"/>
                    </a:cubicBezTo>
                    <a:cubicBezTo>
                      <a:pt x="17" y="0"/>
                      <a:pt x="0" y="17"/>
                      <a:pt x="0" y="37"/>
                    </a:cubicBezTo>
                    <a:cubicBezTo>
                      <a:pt x="0" y="80"/>
                      <a:pt x="0" y="80"/>
                      <a:pt x="0" y="80"/>
                    </a:cubicBezTo>
                    <a:cubicBezTo>
                      <a:pt x="41" y="80"/>
                      <a:pt x="41" y="80"/>
                      <a:pt x="41" y="80"/>
                    </a:cubicBezTo>
                    <a:cubicBezTo>
                      <a:pt x="41" y="54"/>
                      <a:pt x="62" y="33"/>
                      <a:pt x="88" y="33"/>
                    </a:cubicBezTo>
                    <a:cubicBezTo>
                      <a:pt x="114" y="33"/>
                      <a:pt x="135" y="54"/>
                      <a:pt x="135" y="80"/>
                    </a:cubicBezTo>
                    <a:cubicBezTo>
                      <a:pt x="177" y="80"/>
                      <a:pt x="177" y="80"/>
                      <a:pt x="177" y="80"/>
                    </a:cubicBezTo>
                    <a:cubicBezTo>
                      <a:pt x="177" y="37"/>
                      <a:pt x="177" y="37"/>
                      <a:pt x="177" y="37"/>
                    </a:cubicBezTo>
                    <a:cubicBezTo>
                      <a:pt x="177" y="17"/>
                      <a:pt x="160" y="0"/>
                      <a:pt x="139" y="0"/>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244" name="Oval 123"/>
              <p:cNvSpPr>
                <a:spLocks noChangeArrowheads="1"/>
              </p:cNvSpPr>
              <p:nvPr/>
            </p:nvSpPr>
            <p:spPr bwMode="auto">
              <a:xfrm>
                <a:off x="3934" y="3908"/>
                <a:ext cx="109" cy="11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8" name="Oval 124"/>
              <p:cNvSpPr>
                <a:spLocks noChangeArrowheads="1"/>
              </p:cNvSpPr>
              <p:nvPr/>
            </p:nvSpPr>
            <p:spPr bwMode="auto">
              <a:xfrm>
                <a:off x="3949" y="3924"/>
                <a:ext cx="79" cy="7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09" name="Oval 125"/>
              <p:cNvSpPr>
                <a:spLocks noChangeArrowheads="1"/>
              </p:cNvSpPr>
              <p:nvPr/>
            </p:nvSpPr>
            <p:spPr bwMode="auto">
              <a:xfrm>
                <a:off x="3960" y="3935"/>
                <a:ext cx="57" cy="5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0" name="Oval 126"/>
              <p:cNvSpPr>
                <a:spLocks noChangeArrowheads="1"/>
              </p:cNvSpPr>
              <p:nvPr/>
            </p:nvSpPr>
            <p:spPr bwMode="auto">
              <a:xfrm>
                <a:off x="4301" y="3908"/>
                <a:ext cx="108" cy="110"/>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1" name="Oval 127"/>
              <p:cNvSpPr>
                <a:spLocks noChangeArrowheads="1"/>
              </p:cNvSpPr>
              <p:nvPr/>
            </p:nvSpPr>
            <p:spPr bwMode="auto">
              <a:xfrm>
                <a:off x="4316" y="3924"/>
                <a:ext cx="77" cy="7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2" name="Oval 128"/>
              <p:cNvSpPr>
                <a:spLocks noChangeArrowheads="1"/>
              </p:cNvSpPr>
              <p:nvPr/>
            </p:nvSpPr>
            <p:spPr bwMode="auto">
              <a:xfrm>
                <a:off x="4327" y="3935"/>
                <a:ext cx="56" cy="56"/>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3" name="Rectangle 129"/>
              <p:cNvSpPr>
                <a:spLocks noChangeArrowheads="1"/>
              </p:cNvSpPr>
              <p:nvPr/>
            </p:nvSpPr>
            <p:spPr bwMode="auto">
              <a:xfrm>
                <a:off x="3847" y="3811"/>
                <a:ext cx="295" cy="15"/>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4" name="Rectangle 130"/>
              <p:cNvSpPr>
                <a:spLocks noChangeArrowheads="1"/>
              </p:cNvSpPr>
              <p:nvPr/>
            </p:nvSpPr>
            <p:spPr bwMode="auto">
              <a:xfrm>
                <a:off x="4187" y="3690"/>
                <a:ext cx="130" cy="113"/>
              </a:xfrm>
              <a:prstGeom prst="rect">
                <a:avLst/>
              </a:prstGeom>
              <a:solidFill>
                <a:srgbClr val="012B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5" name="Freeform 131"/>
              <p:cNvSpPr>
                <a:spLocks/>
              </p:cNvSpPr>
              <p:nvPr/>
            </p:nvSpPr>
            <p:spPr bwMode="auto">
              <a:xfrm>
                <a:off x="4153" y="3639"/>
                <a:ext cx="323" cy="324"/>
              </a:xfrm>
              <a:custGeom>
                <a:avLst/>
                <a:gdLst>
                  <a:gd name="T0" fmla="*/ 215 w 236"/>
                  <a:gd name="T1" fmla="*/ 155 h 235"/>
                  <a:gd name="T2" fmla="*/ 201 w 236"/>
                  <a:gd name="T3" fmla="*/ 155 h 235"/>
                  <a:gd name="T4" fmla="*/ 164 w 236"/>
                  <a:gd name="T5" fmla="*/ 119 h 235"/>
                  <a:gd name="T6" fmla="*/ 25 w 236"/>
                  <a:gd name="T7" fmla="*/ 119 h 235"/>
                  <a:gd name="T8" fmla="*/ 25 w 236"/>
                  <a:gd name="T9" fmla="*/ 37 h 235"/>
                  <a:gd name="T10" fmla="*/ 120 w 236"/>
                  <a:gd name="T11" fmla="*/ 37 h 235"/>
                  <a:gd name="T12" fmla="*/ 82 w 236"/>
                  <a:gd name="T13" fmla="*/ 0 h 235"/>
                  <a:gd name="T14" fmla="*/ 49 w 236"/>
                  <a:gd name="T15" fmla="*/ 0 h 235"/>
                  <a:gd name="T16" fmla="*/ 38 w 236"/>
                  <a:gd name="T17" fmla="*/ 0 h 235"/>
                  <a:gd name="T18" fmla="*/ 0 w 236"/>
                  <a:gd name="T19" fmla="*/ 0 h 235"/>
                  <a:gd name="T20" fmla="*/ 0 w 236"/>
                  <a:gd name="T21" fmla="*/ 235 h 235"/>
                  <a:gd name="T22" fmla="*/ 100 w 236"/>
                  <a:gd name="T23" fmla="*/ 235 h 235"/>
                  <a:gd name="T24" fmla="*/ 147 w 236"/>
                  <a:gd name="T25" fmla="*/ 188 h 235"/>
                  <a:gd name="T26" fmla="*/ 194 w 236"/>
                  <a:gd name="T27" fmla="*/ 235 h 235"/>
                  <a:gd name="T28" fmla="*/ 236 w 236"/>
                  <a:gd name="T29" fmla="*/ 235 h 235"/>
                  <a:gd name="T30" fmla="*/ 236 w 236"/>
                  <a:gd name="T31" fmla="*/ 182 h 235"/>
                  <a:gd name="T32" fmla="*/ 236 w 236"/>
                  <a:gd name="T33" fmla="*/ 176 h 235"/>
                  <a:gd name="T34" fmla="*/ 215 w 236"/>
                  <a:gd name="T35" fmla="*/ 15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6" h="235">
                    <a:moveTo>
                      <a:pt x="215" y="155"/>
                    </a:moveTo>
                    <a:cubicBezTo>
                      <a:pt x="201" y="155"/>
                      <a:pt x="201" y="155"/>
                      <a:pt x="201" y="155"/>
                    </a:cubicBezTo>
                    <a:cubicBezTo>
                      <a:pt x="200" y="135"/>
                      <a:pt x="184" y="119"/>
                      <a:pt x="164" y="119"/>
                    </a:cubicBezTo>
                    <a:cubicBezTo>
                      <a:pt x="25" y="119"/>
                      <a:pt x="25" y="119"/>
                      <a:pt x="25" y="119"/>
                    </a:cubicBezTo>
                    <a:cubicBezTo>
                      <a:pt x="25" y="37"/>
                      <a:pt x="25" y="37"/>
                      <a:pt x="25" y="37"/>
                    </a:cubicBezTo>
                    <a:cubicBezTo>
                      <a:pt x="120" y="37"/>
                      <a:pt x="120" y="37"/>
                      <a:pt x="120" y="37"/>
                    </a:cubicBezTo>
                    <a:cubicBezTo>
                      <a:pt x="120" y="16"/>
                      <a:pt x="103" y="0"/>
                      <a:pt x="82" y="0"/>
                    </a:cubicBezTo>
                    <a:cubicBezTo>
                      <a:pt x="49" y="0"/>
                      <a:pt x="49" y="0"/>
                      <a:pt x="49" y="0"/>
                    </a:cubicBezTo>
                    <a:cubicBezTo>
                      <a:pt x="38" y="0"/>
                      <a:pt x="38" y="0"/>
                      <a:pt x="38" y="0"/>
                    </a:cubicBezTo>
                    <a:cubicBezTo>
                      <a:pt x="0" y="0"/>
                      <a:pt x="0" y="0"/>
                      <a:pt x="0" y="0"/>
                    </a:cubicBezTo>
                    <a:cubicBezTo>
                      <a:pt x="0" y="235"/>
                      <a:pt x="0" y="235"/>
                      <a:pt x="0" y="235"/>
                    </a:cubicBezTo>
                    <a:cubicBezTo>
                      <a:pt x="100" y="235"/>
                      <a:pt x="100" y="235"/>
                      <a:pt x="100" y="235"/>
                    </a:cubicBezTo>
                    <a:cubicBezTo>
                      <a:pt x="100" y="209"/>
                      <a:pt x="121" y="188"/>
                      <a:pt x="147" y="188"/>
                    </a:cubicBezTo>
                    <a:cubicBezTo>
                      <a:pt x="173" y="188"/>
                      <a:pt x="194" y="209"/>
                      <a:pt x="194" y="235"/>
                    </a:cubicBezTo>
                    <a:cubicBezTo>
                      <a:pt x="236" y="235"/>
                      <a:pt x="236" y="235"/>
                      <a:pt x="236" y="235"/>
                    </a:cubicBezTo>
                    <a:cubicBezTo>
                      <a:pt x="236" y="182"/>
                      <a:pt x="236" y="182"/>
                      <a:pt x="236" y="182"/>
                    </a:cubicBezTo>
                    <a:cubicBezTo>
                      <a:pt x="236" y="176"/>
                      <a:pt x="236" y="176"/>
                      <a:pt x="236" y="176"/>
                    </a:cubicBezTo>
                    <a:cubicBezTo>
                      <a:pt x="236" y="164"/>
                      <a:pt x="227" y="155"/>
                      <a:pt x="215" y="155"/>
                    </a:cubicBezTo>
                    <a:close/>
                  </a:path>
                </a:pathLst>
              </a:cu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6" name="Rectangle 132"/>
              <p:cNvSpPr>
                <a:spLocks noChangeArrowheads="1"/>
              </p:cNvSpPr>
              <p:nvPr/>
            </p:nvSpPr>
            <p:spPr bwMode="auto">
              <a:xfrm>
                <a:off x="3826" y="3935"/>
                <a:ext cx="41" cy="2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317" name="Rectangle 133"/>
              <p:cNvSpPr>
                <a:spLocks noChangeArrowheads="1"/>
              </p:cNvSpPr>
              <p:nvPr/>
            </p:nvSpPr>
            <p:spPr bwMode="auto">
              <a:xfrm>
                <a:off x="4456" y="3935"/>
                <a:ext cx="41" cy="2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grpSp>
        <p:pic>
          <p:nvPicPr>
            <p:cNvPr id="1092" name="Picture 48" descr="C:\Users\sakuu\Documents\Ballmer MGX 2011\Tile Icons\Calendar Engineer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81878" y="4871961"/>
              <a:ext cx="903940" cy="954816"/>
            </a:xfrm>
            <a:prstGeom prst="rect">
              <a:avLst/>
            </a:prstGeom>
            <a:noFill/>
            <a:extLst>
              <a:ext uri="{909E8E84-426E-40DD-AFC4-6F175D3DCCD1}">
                <a14:hiddenFill xmlns:a14="http://schemas.microsoft.com/office/drawing/2010/main">
                  <a:solidFill>
                    <a:srgbClr val="FFFFFF"/>
                  </a:solidFill>
                </a14:hiddenFill>
              </a:ext>
            </a:extLst>
          </p:spPr>
        </p:pic>
        <p:sp>
          <p:nvSpPr>
            <p:cNvPr id="318" name="Star: 5 Points 317"/>
            <p:cNvSpPr/>
            <p:nvPr/>
          </p:nvSpPr>
          <p:spPr bwMode="auto">
            <a:xfrm>
              <a:off x="6248235" y="5311238"/>
              <a:ext cx="242420" cy="230437"/>
            </a:xfrm>
            <a:prstGeom prst="star5">
              <a:avLst/>
            </a:prstGeom>
            <a:solidFill>
              <a:srgbClr val="FFC000"/>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9" name="Rectangle 318"/>
            <p:cNvSpPr/>
            <p:nvPr/>
          </p:nvSpPr>
          <p:spPr bwMode="auto">
            <a:xfrm>
              <a:off x="6764047" y="5707062"/>
              <a:ext cx="127962" cy="10556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67" name="TextBox 366"/>
          <p:cNvSpPr txBox="1"/>
          <p:nvPr/>
        </p:nvSpPr>
        <p:spPr>
          <a:xfrm>
            <a:off x="810780" y="5957729"/>
            <a:ext cx="10861996" cy="5340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765" dirty="0">
                <a:solidFill>
                  <a:srgbClr val="FFFFFF"/>
                </a:solidFill>
                <a:latin typeface="Segoe UI Semilight"/>
              </a:rPr>
              <a:t>Receive a prorated refund based on unused amount minus early termination fee</a:t>
            </a:r>
          </a:p>
        </p:txBody>
      </p:sp>
      <p:grpSp>
        <p:nvGrpSpPr>
          <p:cNvPr id="371" name="Group 370">
            <a:extLst>
              <a:ext uri="{FF2B5EF4-FFF2-40B4-BE49-F238E27FC236}">
                <a16:creationId xmlns:a16="http://schemas.microsoft.com/office/drawing/2014/main" id="{90B5617D-DA7C-47E8-A018-6B7B3E5C5E6F}"/>
              </a:ext>
            </a:extLst>
          </p:cNvPr>
          <p:cNvGrpSpPr/>
          <p:nvPr/>
        </p:nvGrpSpPr>
        <p:grpSpPr>
          <a:xfrm>
            <a:off x="11026336" y="291512"/>
            <a:ext cx="896425" cy="896425"/>
            <a:chOff x="5227637" y="3497262"/>
            <a:chExt cx="1828800" cy="1828800"/>
          </a:xfrm>
        </p:grpSpPr>
        <p:sp>
          <p:nvSpPr>
            <p:cNvPr id="372" name="Oval 371">
              <a:extLst>
                <a:ext uri="{FF2B5EF4-FFF2-40B4-BE49-F238E27FC236}">
                  <a16:creationId xmlns:a16="http://schemas.microsoft.com/office/drawing/2014/main" id="{31481E43-E2E2-48A6-85A6-4F0BCB0D7775}"/>
                </a:ext>
              </a:extLst>
            </p:cNvPr>
            <p:cNvSpPr/>
            <p:nvPr/>
          </p:nvSpPr>
          <p:spPr bwMode="auto">
            <a:xfrm>
              <a:off x="5227637" y="3497262"/>
              <a:ext cx="1828800" cy="1828800"/>
            </a:xfrm>
            <a:prstGeom prst="ellipse">
              <a:avLst/>
            </a:prstGeom>
            <a:solidFill>
              <a:srgbClr val="0078D7"/>
            </a:solidFill>
            <a:ln w="57150" cap="flat" cmpd="sng" algn="ctr">
              <a:solidFill>
                <a:srgbClr val="FFFFFF"/>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73" name="Freeform 58">
              <a:extLst>
                <a:ext uri="{FF2B5EF4-FFF2-40B4-BE49-F238E27FC236}">
                  <a16:creationId xmlns:a16="http://schemas.microsoft.com/office/drawing/2014/main" id="{7087D237-AA63-4A5C-BC59-449AD9D2A1C9}"/>
                </a:ext>
              </a:extLst>
            </p:cNvPr>
            <p:cNvSpPr>
              <a:spLocks noEditPoints="1"/>
            </p:cNvSpPr>
            <p:nvPr/>
          </p:nvSpPr>
          <p:spPr bwMode="auto">
            <a:xfrm>
              <a:off x="5737635" y="3978104"/>
              <a:ext cx="808805" cy="86711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53535"/>
                </a:solidFill>
                <a:latin typeface="Segoe UI Semilight"/>
              </a:endParaRPr>
            </a:p>
          </p:txBody>
        </p:sp>
      </p:grpSp>
    </p:spTree>
    <p:extLst>
      <p:ext uri="{BB962C8B-B14F-4D97-AF65-F5344CB8AC3E}">
        <p14:creationId xmlns:p14="http://schemas.microsoft.com/office/powerpoint/2010/main" val="217904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a16="http://schemas.microsoft.com/office/drawing/2014/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8"/>
                                        </p:tgtEl>
                                        <p:attrNameLst>
                                          <p:attrName>style.visibility</p:attrName>
                                        </p:attrNameLst>
                                      </p:cBhvr>
                                      <p:to>
                                        <p:strVal val="visible"/>
                                      </p:to>
                                    </p:set>
                                    <p:animEffect transition="in" filter="fade">
                                      <p:cBhvr>
                                        <p:cTn id="7" dur="500"/>
                                        <p:tgtEl>
                                          <p:spTgt spid="80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20"/>
                                        </p:tgtEl>
                                        <p:attrNameLst>
                                          <p:attrName>style.visibility</p:attrName>
                                        </p:attrNameLst>
                                      </p:cBhvr>
                                      <p:to>
                                        <p:strVal val="visible"/>
                                      </p:to>
                                    </p:set>
                                    <p:animEffect transition="in" filter="fade">
                                      <p:cBhvr>
                                        <p:cTn id="15" dur="500"/>
                                        <p:tgtEl>
                                          <p:spTgt spid="320"/>
                                        </p:tgtEl>
                                      </p:cBhvr>
                                    </p:animEffect>
                                  </p:childTnLst>
                                </p:cTn>
                              </p:par>
                              <p:par>
                                <p:cTn id="16" presetID="10" presetClass="entr" presetSubtype="0" fill="hold" nodeType="withEffect">
                                  <p:stCondLst>
                                    <p:cond delay="0"/>
                                  </p:stCondLst>
                                  <p:childTnLst>
                                    <p:set>
                                      <p:cBhvr>
                                        <p:cTn id="17" dur="1" fill="hold">
                                          <p:stCondLst>
                                            <p:cond delay="0"/>
                                          </p:stCondLst>
                                        </p:cTn>
                                        <p:tgtEl>
                                          <p:spTgt spid="816"/>
                                        </p:tgtEl>
                                        <p:attrNameLst>
                                          <p:attrName>style.visibility</p:attrName>
                                        </p:attrNameLst>
                                      </p:cBhvr>
                                      <p:to>
                                        <p:strVal val="visible"/>
                                      </p:to>
                                    </p:set>
                                    <p:animEffect transition="in" filter="fade">
                                      <p:cBhvr>
                                        <p:cTn id="18" dur="500"/>
                                        <p:tgtEl>
                                          <p:spTgt spid="816"/>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67"/>
                                        </p:tgtEl>
                                        <p:attrNameLst>
                                          <p:attrName>style.visibility</p:attrName>
                                        </p:attrNameLst>
                                      </p:cBhvr>
                                      <p:to>
                                        <p:strVal val="visible"/>
                                      </p:to>
                                    </p:set>
                                    <p:animEffect transition="in" filter="fade">
                                      <p:cBhvr>
                                        <p:cTn id="22" dur="500"/>
                                        <p:tgtEl>
                                          <p:spTgt spid="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chemeClr val="bg1"/>
                </a:solidFill>
              </a:rPr>
              <a:t>Azure RI differentiation </a:t>
            </a:r>
          </a:p>
        </p:txBody>
      </p:sp>
      <p:graphicFrame>
        <p:nvGraphicFramePr>
          <p:cNvPr id="3" name="Table 2">
            <a:extLst>
              <a:ext uri="{FF2B5EF4-FFF2-40B4-BE49-F238E27FC236}">
                <a16:creationId xmlns:a16="http://schemas.microsoft.com/office/drawing/2014/main" id="{73A1B7CE-956E-4162-98CB-50BAA49A49F8}"/>
              </a:ext>
            </a:extLst>
          </p:cNvPr>
          <p:cNvGraphicFramePr>
            <a:graphicFrameLocks noGrp="1"/>
          </p:cNvGraphicFramePr>
          <p:nvPr>
            <p:extLst/>
          </p:nvPr>
        </p:nvGraphicFramePr>
        <p:xfrm>
          <a:off x="271686" y="1189494"/>
          <a:ext cx="11653397" cy="5155789"/>
        </p:xfrm>
        <a:graphic>
          <a:graphicData uri="http://schemas.openxmlformats.org/drawingml/2006/table">
            <a:tbl>
              <a:tblPr firstRow="1" bandRow="1">
                <a:tableStyleId>{5C22544A-7EE6-4342-B048-85BDC9FD1C3A}</a:tableStyleId>
              </a:tblPr>
              <a:tblGrid>
                <a:gridCol w="4255571">
                  <a:extLst>
                    <a:ext uri="{9D8B030D-6E8A-4147-A177-3AD203B41FA5}">
                      <a16:colId xmlns:a16="http://schemas.microsoft.com/office/drawing/2014/main" val="2540197659"/>
                    </a:ext>
                  </a:extLst>
                </a:gridCol>
                <a:gridCol w="3884508">
                  <a:extLst>
                    <a:ext uri="{9D8B030D-6E8A-4147-A177-3AD203B41FA5}">
                      <a16:colId xmlns:a16="http://schemas.microsoft.com/office/drawing/2014/main" val="2619743593"/>
                    </a:ext>
                  </a:extLst>
                </a:gridCol>
                <a:gridCol w="3513318">
                  <a:extLst>
                    <a:ext uri="{9D8B030D-6E8A-4147-A177-3AD203B41FA5}">
                      <a16:colId xmlns:a16="http://schemas.microsoft.com/office/drawing/2014/main" val="1380084327"/>
                    </a:ext>
                  </a:extLst>
                </a:gridCol>
              </a:tblGrid>
              <a:tr h="448295">
                <a:tc>
                  <a:txBody>
                    <a:bodyPr/>
                    <a:lstStyle/>
                    <a:p>
                      <a:pPr algn="l"/>
                      <a:r>
                        <a:rPr lang="en-US" sz="1800" b="0" dirty="0">
                          <a:solidFill>
                            <a:schemeClr val="bg1"/>
                          </a:solidFill>
                          <a:latin typeface="Segoe UI Semibold" panose="020B0702040204020203" pitchFamily="34" charset="0"/>
                          <a:cs typeface="Segoe UI Semibold" panose="020B0702040204020203" pitchFamily="34" charset="0"/>
                        </a:rPr>
                        <a:t>Feature</a:t>
                      </a:r>
                    </a:p>
                  </a:txBody>
                  <a:tcPr marL="91427" marR="91427" marT="45713" marB="45713">
                    <a:lnL w="12700" cmpd="sng">
                      <a:noFill/>
                    </a:lnL>
                    <a:lnR w="12700" cap="flat" cmpd="sng" algn="ctr">
                      <a:solidFill>
                        <a:schemeClr val="bg2"/>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
                      </a:schemeClr>
                    </a:solidFill>
                  </a:tcPr>
                </a:tc>
                <a:tc>
                  <a:txBody>
                    <a:bodyPr/>
                    <a:lstStyle/>
                    <a:p>
                      <a:pPr algn="ctr"/>
                      <a:r>
                        <a:rPr lang="en-US" sz="1800" b="0" dirty="0">
                          <a:solidFill>
                            <a:schemeClr val="bg1"/>
                          </a:solidFill>
                          <a:latin typeface="Segoe UI Semibold" panose="020B0702040204020203" pitchFamily="34" charset="0"/>
                          <a:cs typeface="Segoe UI Semibold" panose="020B0702040204020203" pitchFamily="34" charset="0"/>
                        </a:rPr>
                        <a:t>AWS</a:t>
                      </a:r>
                    </a:p>
                  </a:txBody>
                  <a:tcPr marL="91427" marR="91427" marT="45713" marB="45713">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
                      </a:schemeClr>
                    </a:solidFill>
                  </a:tcPr>
                </a:tc>
                <a:tc>
                  <a:txBody>
                    <a:bodyPr/>
                    <a:lstStyle/>
                    <a:p>
                      <a:pPr algn="ctr"/>
                      <a:r>
                        <a:rPr lang="en-US" sz="1800" b="0" dirty="0">
                          <a:solidFill>
                            <a:schemeClr val="bg1"/>
                          </a:solidFill>
                          <a:latin typeface="Segoe UI Semibold" panose="020B0702040204020203" pitchFamily="34" charset="0"/>
                          <a:cs typeface="Segoe UI Semibold" panose="020B0702040204020203" pitchFamily="34" charset="0"/>
                        </a:rPr>
                        <a:t>Azure</a:t>
                      </a:r>
                    </a:p>
                  </a:txBody>
                  <a:tcPr marL="91427" marR="91427" marT="45713" marB="45713">
                    <a:lnL w="12700" cap="flat" cmpd="sng" algn="ctr">
                      <a:solidFill>
                        <a:schemeClr val="bg2"/>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2000"/>
                      </a:schemeClr>
                    </a:solidFill>
                  </a:tcPr>
                </a:tc>
                <a:extLst>
                  <a:ext uri="{0D108BD9-81ED-4DB2-BD59-A6C34878D82A}">
                    <a16:rowId xmlns:a16="http://schemas.microsoft.com/office/drawing/2014/main" val="385934116"/>
                  </a:ext>
                </a:extLst>
              </a:tr>
              <a:tr h="940657">
                <a:tc>
                  <a:txBody>
                    <a:bodyPr/>
                    <a:lstStyle/>
                    <a:p>
                      <a:r>
                        <a:rPr lang="en-US" sz="1800" b="0" dirty="0">
                          <a:solidFill>
                            <a:schemeClr val="bg1"/>
                          </a:solidFill>
                          <a:latin typeface="Segoe UI Light" panose="020B0502040204020203" pitchFamily="34" charset="0"/>
                          <a:cs typeface="Segoe UI Light" panose="020B0502040204020203" pitchFamily="34" charset="0"/>
                        </a:rPr>
                        <a:t>Most cost</a:t>
                      </a:r>
                      <a:r>
                        <a:rPr lang="en-US" sz="1800" b="0" baseline="0" dirty="0">
                          <a:solidFill>
                            <a:schemeClr val="bg1"/>
                          </a:solidFill>
                          <a:latin typeface="Segoe UI Light" panose="020B0502040204020203" pitchFamily="34" charset="0"/>
                          <a:cs typeface="Segoe UI Light" panose="020B0502040204020203" pitchFamily="34" charset="0"/>
                        </a:rPr>
                        <a:t> effective* </a:t>
                      </a:r>
                      <a:r>
                        <a:rPr lang="en-US" sz="1800" b="0" dirty="0">
                          <a:solidFill>
                            <a:schemeClr val="bg1"/>
                          </a:solidFill>
                          <a:latin typeface="Segoe UI Light" panose="020B0502040204020203" pitchFamily="34" charset="0"/>
                          <a:cs typeface="Segoe UI Light" panose="020B0502040204020203" pitchFamily="34" charset="0"/>
                        </a:rPr>
                        <a:t>for Windows Server </a:t>
                      </a:r>
                    </a:p>
                  </a:txBody>
                  <a:tcPr marL="91427" marR="91427" marT="45713" marB="45713" anchor="ctr">
                    <a:lnL w="12700" cmpd="sng">
                      <a:noFill/>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dirty="0">
                        <a:solidFill>
                          <a:schemeClr val="bg1"/>
                        </a:solidFill>
                        <a:latin typeface="Segoe UI Light" panose="020B0502040204020203" pitchFamily="34" charset="0"/>
                        <a:cs typeface="Segoe UI Light" panose="020B0502040204020203" pitchFamily="34" charset="0"/>
                      </a:endParaRPr>
                    </a:p>
                  </a:txBody>
                  <a:tcPr marL="91427" marR="91427" marT="45713" marB="457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bg1"/>
                        </a:solidFill>
                        <a:latin typeface="Segoe UI Light" panose="020B0502040204020203" pitchFamily="34" charset="0"/>
                        <a:cs typeface="Segoe UI Light" panose="020B0502040204020203" pitchFamily="34" charset="0"/>
                      </a:endParaRPr>
                    </a:p>
                  </a:txBody>
                  <a:tcPr marL="91427" marR="91427" marT="45713" marB="45713" anchor="ctr">
                    <a:lnL w="12700" cap="flat" cmpd="sng" algn="ctr">
                      <a:solidFill>
                        <a:schemeClr val="bg2"/>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02012419"/>
                  </a:ext>
                </a:extLst>
              </a:tr>
              <a:tr h="940657">
                <a:tc>
                  <a:txBody>
                    <a:bodyPr/>
                    <a:lstStyle/>
                    <a:p>
                      <a:r>
                        <a:rPr lang="en-US" sz="1800" b="0" dirty="0">
                          <a:solidFill>
                            <a:schemeClr val="bg1"/>
                          </a:solidFill>
                          <a:latin typeface="Segoe UI Light" panose="020B0502040204020203" pitchFamily="34" charset="0"/>
                          <a:cs typeface="Segoe UI Light" panose="020B0502040204020203" pitchFamily="34" charset="0"/>
                        </a:rPr>
                        <a:t>Simple</a:t>
                      </a:r>
                      <a:r>
                        <a:rPr lang="en-US" sz="1800" b="0" baseline="0" dirty="0">
                          <a:solidFill>
                            <a:schemeClr val="bg1"/>
                          </a:solidFill>
                          <a:latin typeface="Segoe UI Light" panose="020B0502040204020203" pitchFamily="34" charset="0"/>
                          <a:cs typeface="Segoe UI Light" panose="020B0502040204020203" pitchFamily="34" charset="0"/>
                        </a:rPr>
                        <a:t> purchase experience</a:t>
                      </a:r>
                      <a:endParaRPr lang="en-US" sz="1800" b="0" dirty="0">
                        <a:solidFill>
                          <a:schemeClr val="bg1"/>
                        </a:solidFill>
                        <a:latin typeface="Segoe UI Light" panose="020B0502040204020203" pitchFamily="34" charset="0"/>
                        <a:cs typeface="Segoe UI Light" panose="020B0502040204020203" pitchFamily="34" charset="0"/>
                      </a:endParaRPr>
                    </a:p>
                  </a:txBody>
                  <a:tcPr marL="91427" marR="91427" marT="45713" marB="45713" anchor="ctr">
                    <a:lnL w="12700" cmpd="sng">
                      <a:noFill/>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tc>
                  <a:txBody>
                    <a:bodyPr/>
                    <a:lstStyle/>
                    <a:p>
                      <a:pPr marL="1196975" indent="0"/>
                      <a:r>
                        <a:rPr lang="en-US" sz="1400" dirty="0">
                          <a:solidFill>
                            <a:schemeClr val="bg1"/>
                          </a:solidFill>
                          <a:latin typeface="Segoe UI Light" panose="020B0502040204020203" pitchFamily="34" charset="0"/>
                          <a:cs typeface="Segoe UI Light" panose="020B0502040204020203" pitchFamily="34" charset="0"/>
                        </a:rPr>
                        <a:t>Complex purchase</a:t>
                      </a:r>
                      <a:r>
                        <a:rPr lang="en-US" sz="1400" baseline="0" dirty="0">
                          <a:solidFill>
                            <a:schemeClr val="bg1"/>
                          </a:solidFill>
                          <a:latin typeface="Segoe UI Light" panose="020B0502040204020203" pitchFamily="34" charset="0"/>
                          <a:cs typeface="Segoe UI Light" panose="020B0502040204020203" pitchFamily="34" charset="0"/>
                        </a:rPr>
                        <a:t> experience</a:t>
                      </a:r>
                      <a:endParaRPr lang="en-US" sz="1400" dirty="0">
                        <a:solidFill>
                          <a:schemeClr val="bg1"/>
                        </a:solidFill>
                        <a:latin typeface="Segoe UI Light" panose="020B0502040204020203" pitchFamily="34" charset="0"/>
                        <a:cs typeface="Segoe UI Light" panose="020B0502040204020203" pitchFamily="34" charset="0"/>
                      </a:endParaRPr>
                    </a:p>
                  </a:txBody>
                  <a:tcPr marL="91427" marR="91427" marT="45713" marB="457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tc>
                  <a:txBody>
                    <a:bodyPr/>
                    <a:lstStyle/>
                    <a:p>
                      <a:endParaRPr lang="en-US" sz="1800" dirty="0">
                        <a:solidFill>
                          <a:schemeClr val="bg1"/>
                        </a:solidFill>
                        <a:latin typeface="Segoe UI Light" panose="020B0502040204020203" pitchFamily="34" charset="0"/>
                        <a:cs typeface="Segoe UI Light" panose="020B0502040204020203" pitchFamily="34" charset="0"/>
                      </a:endParaRPr>
                    </a:p>
                  </a:txBody>
                  <a:tcPr marL="91427" marR="91427" marT="45713" marB="45713" anchor="ctr">
                    <a:lnL w="12700" cap="flat" cmpd="sng" algn="ctr">
                      <a:solidFill>
                        <a:schemeClr val="bg2"/>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2882608190"/>
                  </a:ext>
                </a:extLst>
              </a:tr>
              <a:tr h="940657">
                <a:tc>
                  <a:txBody>
                    <a:bodyPr/>
                    <a:lstStyle/>
                    <a:p>
                      <a:r>
                        <a:rPr lang="en-US" sz="1800" b="0" dirty="0">
                          <a:solidFill>
                            <a:schemeClr val="bg1"/>
                          </a:solidFill>
                          <a:latin typeface="Segoe UI Light" panose="020B0502040204020203" pitchFamily="34" charset="0"/>
                          <a:cs typeface="Segoe UI Light" panose="020B0502040204020203" pitchFamily="34" charset="0"/>
                        </a:rPr>
                        <a:t>Assign reservation</a:t>
                      </a:r>
                      <a:r>
                        <a:rPr lang="en-US" sz="1800" b="0" baseline="0" dirty="0">
                          <a:solidFill>
                            <a:schemeClr val="bg1"/>
                          </a:solidFill>
                          <a:latin typeface="Segoe UI Light" panose="020B0502040204020203" pitchFamily="34" charset="0"/>
                          <a:cs typeface="Segoe UI Light" panose="020B0502040204020203" pitchFamily="34" charset="0"/>
                        </a:rPr>
                        <a:t> to an enrollment or subscription</a:t>
                      </a:r>
                      <a:endParaRPr lang="en-US" sz="1800" b="0" dirty="0">
                        <a:solidFill>
                          <a:schemeClr val="bg1"/>
                        </a:solidFill>
                        <a:latin typeface="Segoe UI Light" panose="020B0502040204020203" pitchFamily="34" charset="0"/>
                        <a:cs typeface="Segoe UI Light" panose="020B0502040204020203" pitchFamily="34" charset="0"/>
                      </a:endParaRPr>
                    </a:p>
                  </a:txBody>
                  <a:tcPr marL="91427" marR="91427" marT="45713" marB="45713" anchor="ctr">
                    <a:lnL w="12700" cmpd="sng">
                      <a:noFill/>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6975" indent="0"/>
                      <a:r>
                        <a:rPr lang="en-US" sz="1400" dirty="0">
                          <a:solidFill>
                            <a:schemeClr val="bg1"/>
                          </a:solidFill>
                          <a:latin typeface="Segoe UI Light" panose="020B0502040204020203" pitchFamily="34" charset="0"/>
                          <a:cs typeface="Segoe UI Light" panose="020B0502040204020203" pitchFamily="34" charset="0"/>
                        </a:rPr>
                        <a:t>Limited to billing account level</a:t>
                      </a:r>
                    </a:p>
                  </a:txBody>
                  <a:tcPr marL="91427" marR="91427" marT="45713" marB="457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bg1"/>
                        </a:solidFill>
                        <a:latin typeface="Segoe UI Light" panose="020B0502040204020203" pitchFamily="34" charset="0"/>
                        <a:cs typeface="Segoe UI Light" panose="020B0502040204020203" pitchFamily="34" charset="0"/>
                      </a:endParaRPr>
                    </a:p>
                  </a:txBody>
                  <a:tcPr marL="91427" marR="91427" marT="45713" marB="45713" anchor="ctr">
                    <a:lnL w="12700" cap="flat" cmpd="sng" algn="ctr">
                      <a:solidFill>
                        <a:schemeClr val="bg2"/>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16425425"/>
                  </a:ext>
                </a:extLst>
              </a:tr>
              <a:tr h="940657">
                <a:tc>
                  <a:txBody>
                    <a:bodyPr/>
                    <a:lstStyle/>
                    <a:p>
                      <a:r>
                        <a:rPr lang="en-US" sz="1800" b="0" dirty="0">
                          <a:solidFill>
                            <a:schemeClr val="bg1"/>
                          </a:solidFill>
                          <a:latin typeface="Segoe UI Light" panose="020B0502040204020203" pitchFamily="34" charset="0"/>
                          <a:cs typeface="Segoe UI Light" panose="020B0502040204020203" pitchFamily="34" charset="0"/>
                        </a:rPr>
                        <a:t>Exchange reservations for another in a different region or series</a:t>
                      </a:r>
                    </a:p>
                  </a:txBody>
                  <a:tcPr marL="91427" marR="91427" marT="45713" marB="45713" anchor="ctr">
                    <a:lnL w="12700" cmpd="sng">
                      <a:noFill/>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tc>
                  <a:txBody>
                    <a:bodyPr/>
                    <a:lstStyle/>
                    <a:p>
                      <a:pPr marL="1196975" marR="0" lvl="0" indent="0" algn="l" defTabSz="932742" rtl="0" eaLnBrk="1" fontAlgn="auto" latinLnBrk="0" hangingPunct="1">
                        <a:lnSpc>
                          <a:spcPct val="100000"/>
                        </a:lnSpc>
                        <a:spcBef>
                          <a:spcPts val="0"/>
                        </a:spcBef>
                        <a:spcAft>
                          <a:spcPts val="0"/>
                        </a:spcAft>
                        <a:buClrTx/>
                        <a:buSzTx/>
                        <a:buFontTx/>
                        <a:buNone/>
                        <a:tabLst/>
                        <a:defRPr/>
                      </a:pPr>
                      <a:r>
                        <a:rPr lang="en-US" sz="1400" dirty="0">
                          <a:solidFill>
                            <a:schemeClr val="bg1"/>
                          </a:solidFill>
                          <a:latin typeface="+mj-lt"/>
                          <a:cs typeface="Segoe UI" panose="020B0502040204020203" pitchFamily="34" charset="0"/>
                        </a:rPr>
                        <a:t>Convertible RIs available at a higher cost, three-year only, region-specific and have to be purchased up front</a:t>
                      </a:r>
                    </a:p>
                  </a:txBody>
                  <a:tcPr marL="91427" marR="91427" marT="45713" marB="457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tc>
                  <a:txBody>
                    <a:bodyPr/>
                    <a:lstStyle/>
                    <a:p>
                      <a:endParaRPr lang="en-US" sz="1800" dirty="0">
                        <a:solidFill>
                          <a:schemeClr val="bg1"/>
                        </a:solidFill>
                        <a:latin typeface="Segoe UI Light" panose="020B0502040204020203" pitchFamily="34" charset="0"/>
                        <a:cs typeface="Segoe UI Light" panose="020B0502040204020203" pitchFamily="34" charset="0"/>
                      </a:endParaRPr>
                    </a:p>
                  </a:txBody>
                  <a:tcPr marL="91427" marR="91427" marT="45713" marB="45713" anchor="ctr">
                    <a:lnL w="12700" cap="flat" cmpd="sng" algn="ctr">
                      <a:solidFill>
                        <a:schemeClr val="bg2"/>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alpha val="10196"/>
                      </a:srgbClr>
                    </a:solidFill>
                  </a:tcPr>
                </a:tc>
                <a:extLst>
                  <a:ext uri="{0D108BD9-81ED-4DB2-BD59-A6C34878D82A}">
                    <a16:rowId xmlns:a16="http://schemas.microsoft.com/office/drawing/2014/main" val="1408546679"/>
                  </a:ext>
                </a:extLst>
              </a:tr>
              <a:tr h="940657">
                <a:tc>
                  <a:txBody>
                    <a:bodyPr/>
                    <a:lstStyle/>
                    <a:p>
                      <a:r>
                        <a:rPr lang="en-US" sz="1800" b="0" dirty="0">
                          <a:solidFill>
                            <a:schemeClr val="bg1"/>
                          </a:solidFill>
                          <a:latin typeface="Segoe UI Light" panose="020B0502040204020203" pitchFamily="34" charset="0"/>
                          <a:cs typeface="Segoe UI Light" panose="020B0502040204020203" pitchFamily="34" charset="0"/>
                        </a:rPr>
                        <a:t>Cancel reservations for a pro-rated</a:t>
                      </a:r>
                      <a:r>
                        <a:rPr lang="en-US" sz="1800" b="0" baseline="0" dirty="0">
                          <a:solidFill>
                            <a:schemeClr val="bg1"/>
                          </a:solidFill>
                          <a:latin typeface="Segoe UI Light" panose="020B0502040204020203" pitchFamily="34" charset="0"/>
                          <a:cs typeface="Segoe UI Light" panose="020B0502040204020203" pitchFamily="34" charset="0"/>
                        </a:rPr>
                        <a:t> refund at any time </a:t>
                      </a:r>
                      <a:endParaRPr lang="en-US" sz="1800" b="0" dirty="0">
                        <a:solidFill>
                          <a:schemeClr val="bg1"/>
                        </a:solidFill>
                        <a:latin typeface="Segoe UI Light" panose="020B0502040204020203" pitchFamily="34" charset="0"/>
                        <a:cs typeface="Segoe UI Light" panose="020B0502040204020203" pitchFamily="34" charset="0"/>
                      </a:endParaRPr>
                    </a:p>
                  </a:txBody>
                  <a:tcPr marL="91427" marR="91427" marT="45713" marB="45713" anchor="ctr">
                    <a:lnL w="12700" cmpd="sng">
                      <a:noFill/>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6975" indent="0"/>
                      <a:r>
                        <a:rPr lang="en-US" sz="1400" dirty="0">
                          <a:solidFill>
                            <a:schemeClr val="bg1"/>
                          </a:solidFill>
                          <a:latin typeface="+mj-lt"/>
                          <a:cs typeface="Segoe UI" panose="020B0502040204020203" pitchFamily="34" charset="0"/>
                        </a:rPr>
                        <a:t>Sell reservations in a secondary</a:t>
                      </a:r>
                      <a:r>
                        <a:rPr lang="en-US" sz="1400" baseline="0" dirty="0">
                          <a:solidFill>
                            <a:schemeClr val="bg1"/>
                          </a:solidFill>
                          <a:latin typeface="+mj-lt"/>
                          <a:cs typeface="Segoe UI" panose="020B0502040204020203" pitchFamily="34" charset="0"/>
                        </a:rPr>
                        <a:t> marketplace</a:t>
                      </a:r>
                      <a:endParaRPr lang="en-US" sz="1400" dirty="0">
                        <a:solidFill>
                          <a:schemeClr val="bg1"/>
                        </a:solidFill>
                        <a:latin typeface="+mj-lt"/>
                        <a:cs typeface="Segoe UI" panose="020B0502040204020203" pitchFamily="34" charset="0"/>
                      </a:endParaRPr>
                    </a:p>
                  </a:txBody>
                  <a:tcPr marL="91427" marR="91427" marT="45713" marB="45713"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800" dirty="0">
                        <a:solidFill>
                          <a:schemeClr val="bg1"/>
                        </a:solidFill>
                        <a:latin typeface="Segoe UI Light" panose="020B0502040204020203" pitchFamily="34" charset="0"/>
                        <a:cs typeface="Segoe UI Light" panose="020B0502040204020203" pitchFamily="34" charset="0"/>
                      </a:endParaRPr>
                    </a:p>
                  </a:txBody>
                  <a:tcPr marL="91427" marR="91427" marT="45713" marB="45713" anchor="ctr">
                    <a:lnL w="12700" cap="flat" cmpd="sng" algn="ctr">
                      <a:solidFill>
                        <a:schemeClr val="bg2"/>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2738718"/>
                  </a:ext>
                </a:extLst>
              </a:tr>
            </a:tbl>
          </a:graphicData>
        </a:graphic>
      </p:graphicFrame>
      <p:sp>
        <p:nvSpPr>
          <p:cNvPr id="27" name="Multiply 27"/>
          <p:cNvSpPr/>
          <p:nvPr/>
        </p:nvSpPr>
        <p:spPr bwMode="auto">
          <a:xfrm>
            <a:off x="4751363" y="1628772"/>
            <a:ext cx="920519" cy="920519"/>
          </a:xfrm>
          <a:prstGeom prst="mathMultiply">
            <a:avLst/>
          </a:prstGeom>
          <a:solidFill>
            <a:srgbClr val="C00000"/>
          </a:solidFill>
          <a:ln w="317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Multiply 27"/>
          <p:cNvSpPr/>
          <p:nvPr/>
        </p:nvSpPr>
        <p:spPr bwMode="auto">
          <a:xfrm>
            <a:off x="4751363" y="4472609"/>
            <a:ext cx="920519" cy="920519"/>
          </a:xfrm>
          <a:prstGeom prst="mathMultiply">
            <a:avLst/>
          </a:prstGeom>
          <a:solidFill>
            <a:srgbClr val="C00000"/>
          </a:solidFill>
          <a:ln w="317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Multiply 27"/>
          <p:cNvSpPr/>
          <p:nvPr/>
        </p:nvSpPr>
        <p:spPr bwMode="auto">
          <a:xfrm>
            <a:off x="4751363" y="5420554"/>
            <a:ext cx="920519" cy="920519"/>
          </a:xfrm>
          <a:prstGeom prst="mathMultiply">
            <a:avLst/>
          </a:prstGeom>
          <a:solidFill>
            <a:srgbClr val="C00000"/>
          </a:solidFill>
          <a:ln w="317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5" name="Group 34"/>
          <p:cNvGrpSpPr/>
          <p:nvPr/>
        </p:nvGrpSpPr>
        <p:grpSpPr>
          <a:xfrm>
            <a:off x="9970105" y="2722024"/>
            <a:ext cx="437800" cy="623176"/>
            <a:chOff x="7228860" y="1830411"/>
            <a:chExt cx="446579" cy="635672"/>
          </a:xfrm>
        </p:grpSpPr>
        <p:sp>
          <p:nvSpPr>
            <p:cNvPr id="32" name="Rectangle 31"/>
            <p:cNvSpPr/>
            <p:nvPr/>
          </p:nvSpPr>
          <p:spPr bwMode="auto">
            <a:xfrm rot="2666900">
              <a:off x="7459924" y="1830411"/>
              <a:ext cx="215515" cy="635672"/>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Rectangle 32"/>
            <p:cNvSpPr/>
            <p:nvPr/>
          </p:nvSpPr>
          <p:spPr bwMode="auto">
            <a:xfrm rot="18900000">
              <a:off x="7228860" y="1999210"/>
              <a:ext cx="191591" cy="45069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4" name="Rectangle 33"/>
            <p:cNvSpPr/>
            <p:nvPr/>
          </p:nvSpPr>
          <p:spPr bwMode="auto">
            <a:xfrm rot="2666900">
              <a:off x="7460297" y="1923828"/>
              <a:ext cx="182880" cy="485430"/>
            </a:xfrm>
            <a:prstGeom prst="rect">
              <a:avLst/>
            </a:prstGeom>
            <a:solidFill>
              <a:srgbClr val="00B05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6" name="Group 35"/>
          <p:cNvGrpSpPr/>
          <p:nvPr/>
        </p:nvGrpSpPr>
        <p:grpSpPr>
          <a:xfrm>
            <a:off x="9954168" y="1751366"/>
            <a:ext cx="437800" cy="623176"/>
            <a:chOff x="7228860" y="1830411"/>
            <a:chExt cx="446579" cy="635672"/>
          </a:xfrm>
        </p:grpSpPr>
        <p:sp>
          <p:nvSpPr>
            <p:cNvPr id="37" name="Rectangle 36"/>
            <p:cNvSpPr/>
            <p:nvPr/>
          </p:nvSpPr>
          <p:spPr bwMode="auto">
            <a:xfrm rot="2666900">
              <a:off x="7459924" y="1830411"/>
              <a:ext cx="215515" cy="635672"/>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8" name="Rectangle 37"/>
            <p:cNvSpPr/>
            <p:nvPr/>
          </p:nvSpPr>
          <p:spPr bwMode="auto">
            <a:xfrm rot="18900000">
              <a:off x="7228860" y="1999210"/>
              <a:ext cx="191591" cy="45069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9" name="Rectangle 38"/>
            <p:cNvSpPr/>
            <p:nvPr/>
          </p:nvSpPr>
          <p:spPr bwMode="auto">
            <a:xfrm rot="2666900">
              <a:off x="7460297" y="1923828"/>
              <a:ext cx="182880" cy="485430"/>
            </a:xfrm>
            <a:prstGeom prst="rect">
              <a:avLst/>
            </a:prstGeom>
            <a:solidFill>
              <a:srgbClr val="00B05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0" name="Group 39"/>
          <p:cNvGrpSpPr/>
          <p:nvPr/>
        </p:nvGrpSpPr>
        <p:grpSpPr>
          <a:xfrm>
            <a:off x="9970105" y="3673334"/>
            <a:ext cx="437800" cy="623176"/>
            <a:chOff x="7228860" y="1830411"/>
            <a:chExt cx="446579" cy="635672"/>
          </a:xfrm>
        </p:grpSpPr>
        <p:sp>
          <p:nvSpPr>
            <p:cNvPr id="41" name="Rectangle 40"/>
            <p:cNvSpPr/>
            <p:nvPr/>
          </p:nvSpPr>
          <p:spPr bwMode="auto">
            <a:xfrm rot="2666900">
              <a:off x="7459924" y="1830411"/>
              <a:ext cx="215515" cy="635672"/>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Rectangle 41"/>
            <p:cNvSpPr/>
            <p:nvPr/>
          </p:nvSpPr>
          <p:spPr bwMode="auto">
            <a:xfrm rot="18900000">
              <a:off x="7228860" y="1999210"/>
              <a:ext cx="191591" cy="45069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Rectangle 42"/>
            <p:cNvSpPr/>
            <p:nvPr/>
          </p:nvSpPr>
          <p:spPr bwMode="auto">
            <a:xfrm rot="2666900">
              <a:off x="7460297" y="1923828"/>
              <a:ext cx="182880" cy="485430"/>
            </a:xfrm>
            <a:prstGeom prst="rect">
              <a:avLst/>
            </a:prstGeom>
            <a:solidFill>
              <a:srgbClr val="00B05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4" name="Group 43"/>
          <p:cNvGrpSpPr/>
          <p:nvPr/>
        </p:nvGrpSpPr>
        <p:grpSpPr>
          <a:xfrm>
            <a:off x="9970105" y="4621279"/>
            <a:ext cx="437800" cy="623176"/>
            <a:chOff x="7228860" y="1830411"/>
            <a:chExt cx="446579" cy="635672"/>
          </a:xfrm>
        </p:grpSpPr>
        <p:sp>
          <p:nvSpPr>
            <p:cNvPr id="45" name="Rectangle 44"/>
            <p:cNvSpPr/>
            <p:nvPr/>
          </p:nvSpPr>
          <p:spPr bwMode="auto">
            <a:xfrm rot="2666900">
              <a:off x="7459924" y="1830411"/>
              <a:ext cx="215515" cy="635672"/>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Rectangle 45"/>
            <p:cNvSpPr/>
            <p:nvPr/>
          </p:nvSpPr>
          <p:spPr bwMode="auto">
            <a:xfrm rot="18900000">
              <a:off x="7228860" y="1999210"/>
              <a:ext cx="191591" cy="45069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7" name="Rectangle 46"/>
            <p:cNvSpPr/>
            <p:nvPr/>
          </p:nvSpPr>
          <p:spPr bwMode="auto">
            <a:xfrm rot="2666900">
              <a:off x="7460297" y="1923828"/>
              <a:ext cx="182880" cy="485430"/>
            </a:xfrm>
            <a:prstGeom prst="rect">
              <a:avLst/>
            </a:prstGeom>
            <a:solidFill>
              <a:srgbClr val="00B05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8" name="Group 47"/>
          <p:cNvGrpSpPr/>
          <p:nvPr/>
        </p:nvGrpSpPr>
        <p:grpSpPr>
          <a:xfrm>
            <a:off x="9970105" y="5566600"/>
            <a:ext cx="437800" cy="623176"/>
            <a:chOff x="7228860" y="1830411"/>
            <a:chExt cx="446579" cy="635672"/>
          </a:xfrm>
        </p:grpSpPr>
        <p:sp>
          <p:nvSpPr>
            <p:cNvPr id="49" name="Rectangle 48"/>
            <p:cNvSpPr/>
            <p:nvPr/>
          </p:nvSpPr>
          <p:spPr bwMode="auto">
            <a:xfrm rot="2666900">
              <a:off x="7459924" y="1830411"/>
              <a:ext cx="215515" cy="635672"/>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0" name="Rectangle 49"/>
            <p:cNvSpPr/>
            <p:nvPr/>
          </p:nvSpPr>
          <p:spPr bwMode="auto">
            <a:xfrm rot="18900000">
              <a:off x="7228860" y="1999210"/>
              <a:ext cx="191591" cy="45069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1" name="Rectangle 50"/>
            <p:cNvSpPr/>
            <p:nvPr/>
          </p:nvSpPr>
          <p:spPr bwMode="auto">
            <a:xfrm rot="2666900">
              <a:off x="7460297" y="1923828"/>
              <a:ext cx="182880" cy="485430"/>
            </a:xfrm>
            <a:prstGeom prst="rect">
              <a:avLst/>
            </a:prstGeom>
            <a:solidFill>
              <a:srgbClr val="00B050"/>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9" name="Multiply 27"/>
          <p:cNvSpPr/>
          <p:nvPr/>
        </p:nvSpPr>
        <p:spPr bwMode="auto">
          <a:xfrm>
            <a:off x="4751362" y="2528308"/>
            <a:ext cx="920519" cy="920519"/>
          </a:xfrm>
          <a:prstGeom prst="mathMultiply">
            <a:avLst/>
          </a:prstGeom>
          <a:solidFill>
            <a:srgbClr val="C00000"/>
          </a:solidFill>
          <a:ln w="317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2" name="Multiply 27"/>
          <p:cNvSpPr/>
          <p:nvPr/>
        </p:nvSpPr>
        <p:spPr bwMode="auto">
          <a:xfrm>
            <a:off x="4751361" y="3519826"/>
            <a:ext cx="920519" cy="920519"/>
          </a:xfrm>
          <a:prstGeom prst="mathMultiply">
            <a:avLst/>
          </a:prstGeom>
          <a:solidFill>
            <a:srgbClr val="C00000"/>
          </a:solidFill>
          <a:ln w="31750">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TextBox 52"/>
          <p:cNvSpPr txBox="1"/>
          <p:nvPr/>
        </p:nvSpPr>
        <p:spPr>
          <a:xfrm>
            <a:off x="37088" y="6442958"/>
            <a:ext cx="4148549" cy="452590"/>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solidFill>
                  <a:srgbClr val="FFFFFF"/>
                </a:solidFill>
                <a:latin typeface="Segoe UI Semilight"/>
              </a:rPr>
              <a:t>*On eligible VMs that support RI with Azure Hybrid Benefit</a:t>
            </a:r>
          </a:p>
        </p:txBody>
      </p:sp>
    </p:spTree>
    <p:extLst>
      <p:ext uri="{BB962C8B-B14F-4D97-AF65-F5344CB8AC3E}">
        <p14:creationId xmlns:p14="http://schemas.microsoft.com/office/powerpoint/2010/main" val="147764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3" name="Text Placeholder 2"/>
          <p:cNvSpPr>
            <a:spLocks noGrp="1"/>
          </p:cNvSpPr>
          <p:nvPr>
            <p:ph type="body" sz="quarter" idx="10"/>
          </p:nvPr>
        </p:nvSpPr>
        <p:spPr>
          <a:xfrm>
            <a:off x="269240" y="1273982"/>
            <a:ext cx="8729960" cy="4915122"/>
          </a:xfrm>
        </p:spPr>
        <p:txBody>
          <a:bodyPr/>
          <a:lstStyle/>
          <a:p>
            <a:pPr>
              <a:spcAft>
                <a:spcPts val="1765"/>
              </a:spcAft>
            </a:pPr>
            <a:r>
              <a:rPr lang="en-US" sz="2745" dirty="0">
                <a:solidFill>
                  <a:schemeClr val="bg1"/>
                </a:solidFill>
              </a:rPr>
              <a:t>Enjoy the </a:t>
            </a:r>
            <a:r>
              <a:rPr lang="en-US" sz="2745" dirty="0">
                <a:solidFill>
                  <a:srgbClr val="00B0F0"/>
                </a:solidFill>
                <a:latin typeface="Segoe UI" panose="020B0502040204020203" pitchFamily="34" charset="0"/>
                <a:cs typeface="Segoe UI" panose="020B0502040204020203" pitchFamily="34" charset="0"/>
              </a:rPr>
              <a:t>most cost effective* </a:t>
            </a:r>
            <a:r>
              <a:rPr lang="en-US" sz="2745" dirty="0">
                <a:solidFill>
                  <a:schemeClr val="bg1"/>
                </a:solidFill>
              </a:rPr>
              <a:t>Windows Server workloads among all public cloud providers</a:t>
            </a:r>
          </a:p>
          <a:p>
            <a:pPr>
              <a:spcAft>
                <a:spcPts val="1765"/>
              </a:spcAft>
            </a:pPr>
            <a:r>
              <a:rPr lang="en-US" sz="2745" dirty="0">
                <a:solidFill>
                  <a:srgbClr val="00B0F0"/>
                </a:solidFill>
                <a:latin typeface="Segoe UI" panose="020B0502040204020203" pitchFamily="34" charset="0"/>
                <a:cs typeface="Segoe UI" panose="020B0502040204020203" pitchFamily="34" charset="0"/>
              </a:rPr>
              <a:t>Exchange or cancel </a:t>
            </a:r>
            <a:r>
              <a:rPr lang="en-US" sz="2745" dirty="0">
                <a:solidFill>
                  <a:schemeClr val="bg1"/>
                </a:solidFill>
                <a:latin typeface="Segoe UI Light" panose="020B0502040204020203" pitchFamily="34" charset="0"/>
                <a:cs typeface="Segoe UI Light" panose="020B0502040204020203" pitchFamily="34" charset="0"/>
              </a:rPr>
              <a:t>your Azure RIs at any time</a:t>
            </a:r>
          </a:p>
          <a:p>
            <a:pPr>
              <a:spcAft>
                <a:spcPts val="1765"/>
              </a:spcAft>
            </a:pPr>
            <a:r>
              <a:rPr lang="en-US" sz="2745" dirty="0">
                <a:solidFill>
                  <a:schemeClr val="bg1"/>
                </a:solidFill>
              </a:rPr>
              <a:t>Simplify selections—reduce </a:t>
            </a:r>
            <a:br>
              <a:rPr lang="en-US" sz="2745" dirty="0">
                <a:solidFill>
                  <a:schemeClr val="bg1"/>
                </a:solidFill>
              </a:rPr>
            </a:br>
            <a:r>
              <a:rPr lang="en-US" sz="2745" dirty="0">
                <a:solidFill>
                  <a:schemeClr val="bg1"/>
                </a:solidFill>
              </a:rPr>
              <a:t>complexity and </a:t>
            </a:r>
            <a:r>
              <a:rPr lang="en-US" sz="2745" dirty="0">
                <a:solidFill>
                  <a:schemeClr val="bg1"/>
                </a:solidFill>
                <a:cs typeface="Segoe UI" panose="020B0502040204020203" pitchFamily="34" charset="0"/>
              </a:rPr>
              <a:t>make purchase</a:t>
            </a:r>
            <a:br>
              <a:rPr lang="en-US" sz="2745" dirty="0">
                <a:solidFill>
                  <a:schemeClr val="bg1"/>
                </a:solidFill>
                <a:cs typeface="Segoe UI" panose="020B0502040204020203" pitchFamily="34" charset="0"/>
              </a:rPr>
            </a:br>
            <a:r>
              <a:rPr lang="en-US" sz="2745" dirty="0">
                <a:solidFill>
                  <a:schemeClr val="bg1"/>
                </a:solidFill>
                <a:cs typeface="Segoe UI" panose="020B0502040204020203" pitchFamily="34" charset="0"/>
              </a:rPr>
              <a:t>decisions with</a:t>
            </a:r>
            <a:r>
              <a:rPr lang="en-US" sz="2745" dirty="0">
                <a:solidFill>
                  <a:schemeClr val="tx1"/>
                </a:solidFill>
                <a:cs typeface="Segoe UI" panose="020B0502040204020203" pitchFamily="34" charset="0"/>
              </a:rPr>
              <a:t> </a:t>
            </a:r>
            <a:r>
              <a:rPr lang="en-US" sz="2745" dirty="0">
                <a:solidFill>
                  <a:srgbClr val="00B0F0"/>
                </a:solidFill>
                <a:latin typeface="Segoe UI" panose="020B0502040204020203" pitchFamily="34" charset="0"/>
                <a:cs typeface="Segoe UI" panose="020B0502040204020203" pitchFamily="34" charset="0"/>
              </a:rPr>
              <a:t>higher confidence </a:t>
            </a:r>
            <a:br>
              <a:rPr lang="en-US" sz="2745" dirty="0">
                <a:solidFill>
                  <a:srgbClr val="00B0F0"/>
                </a:solidFill>
                <a:latin typeface="Segoe UI" panose="020B0502040204020203" pitchFamily="34" charset="0"/>
                <a:cs typeface="Segoe UI" panose="020B0502040204020203" pitchFamily="34" charset="0"/>
              </a:rPr>
            </a:br>
            <a:r>
              <a:rPr lang="en-US" sz="2745" dirty="0">
                <a:solidFill>
                  <a:srgbClr val="00B0F0"/>
                </a:solidFill>
                <a:latin typeface="Segoe UI" panose="020B0502040204020203" pitchFamily="34" charset="0"/>
                <a:cs typeface="Segoe UI" panose="020B0502040204020203" pitchFamily="34" charset="0"/>
              </a:rPr>
              <a:t>and lower risk</a:t>
            </a:r>
          </a:p>
          <a:p>
            <a:r>
              <a:rPr lang="en-US" sz="2745" dirty="0">
                <a:solidFill>
                  <a:schemeClr val="bg1"/>
                </a:solidFill>
              </a:rPr>
              <a:t>Get the </a:t>
            </a:r>
            <a:r>
              <a:rPr lang="en-US" sz="2745" dirty="0">
                <a:solidFill>
                  <a:srgbClr val="00B0F0"/>
                </a:solidFill>
                <a:latin typeface="Segoe UI" panose="020B0502040204020203" pitchFamily="34" charset="0"/>
                <a:cs typeface="Segoe UI" panose="020B0502040204020203" pitchFamily="34" charset="0"/>
              </a:rPr>
              <a:t>compute resources</a:t>
            </a:r>
            <a:br>
              <a:rPr lang="en-US" sz="2745" dirty="0">
                <a:solidFill>
                  <a:schemeClr val="accent3"/>
                </a:solidFill>
              </a:rPr>
            </a:br>
            <a:r>
              <a:rPr lang="en-US" sz="2745" dirty="0">
                <a:solidFill>
                  <a:schemeClr val="bg1"/>
                </a:solidFill>
              </a:rPr>
              <a:t>you need—when and </a:t>
            </a:r>
            <a:br>
              <a:rPr lang="en-US" sz="2745" dirty="0">
                <a:solidFill>
                  <a:schemeClr val="bg1"/>
                </a:solidFill>
              </a:rPr>
            </a:br>
            <a:r>
              <a:rPr lang="en-US" sz="2745" dirty="0">
                <a:solidFill>
                  <a:schemeClr val="bg1"/>
                </a:solidFill>
              </a:rPr>
              <a:t>where you need it</a:t>
            </a:r>
          </a:p>
        </p:txBody>
      </p:sp>
      <p:pic>
        <p:nvPicPr>
          <p:cNvPr id="4" name="Picture 3"/>
          <p:cNvPicPr>
            <a:picLocks noChangeAspect="1"/>
          </p:cNvPicPr>
          <p:nvPr/>
        </p:nvPicPr>
        <p:blipFill rotWithShape="1">
          <a:blip r:embed="rId3"/>
          <a:srcRect l="25081"/>
          <a:stretch/>
        </p:blipFill>
        <p:spPr>
          <a:xfrm>
            <a:off x="5871894" y="2233767"/>
            <a:ext cx="6694080" cy="5187762"/>
          </a:xfrm>
          <a:prstGeom prst="rect">
            <a:avLst/>
          </a:prstGeom>
        </p:spPr>
      </p:pic>
      <p:sp>
        <p:nvSpPr>
          <p:cNvPr id="17" name="Title 16"/>
          <p:cNvSpPr>
            <a:spLocks noGrp="1"/>
          </p:cNvSpPr>
          <p:nvPr>
            <p:ph type="title"/>
          </p:nvPr>
        </p:nvSpPr>
        <p:spPr>
          <a:xfrm>
            <a:off x="269240" y="289957"/>
            <a:ext cx="11655840" cy="899537"/>
          </a:xfrm>
        </p:spPr>
        <p:txBody>
          <a:bodyPr/>
          <a:lstStyle/>
          <a:p>
            <a:r>
              <a:rPr lang="en-US" dirty="0">
                <a:solidFill>
                  <a:schemeClr val="bg1"/>
                </a:solidFill>
              </a:rPr>
              <a:t>Why Azure RIs?</a:t>
            </a:r>
          </a:p>
        </p:txBody>
      </p:sp>
      <p:sp>
        <p:nvSpPr>
          <p:cNvPr id="2" name="TextBox 1"/>
          <p:cNvSpPr txBox="1"/>
          <p:nvPr/>
        </p:nvSpPr>
        <p:spPr>
          <a:xfrm>
            <a:off x="8043452" y="6404925"/>
            <a:ext cx="4148549" cy="452590"/>
          </a:xfrm>
          <a:prstGeom prst="rect">
            <a:avLst/>
          </a:prstGeom>
          <a:noFill/>
        </p:spPr>
        <p:txBody>
          <a:bodyPr wrap="none" lIns="179285" tIns="143428" rIns="179285" bIns="143428" rtlCol="0">
            <a:spAutoFit/>
          </a:bodyPr>
          <a:lstStyle/>
          <a:p>
            <a:pPr defTabSz="914367">
              <a:lnSpc>
                <a:spcPct val="90000"/>
              </a:lnSpc>
              <a:spcAft>
                <a:spcPts val="588"/>
              </a:spcAft>
              <a:defRPr/>
            </a:pPr>
            <a:r>
              <a:rPr lang="en-US" sz="1176" dirty="0">
                <a:solidFill>
                  <a:srgbClr val="FFFFFF"/>
                </a:solidFill>
                <a:latin typeface="Segoe UI Semilight"/>
              </a:rPr>
              <a:t>*On eligible VMs that support RI with Azure Hybrid Benefit</a:t>
            </a:r>
          </a:p>
        </p:txBody>
      </p:sp>
    </p:spTree>
    <p:extLst>
      <p:ext uri="{BB962C8B-B14F-4D97-AF65-F5344CB8AC3E}">
        <p14:creationId xmlns:p14="http://schemas.microsoft.com/office/powerpoint/2010/main" val="324296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4" name="Title 2"/>
          <p:cNvSpPr>
            <a:spLocks noGrp="1"/>
          </p:cNvSpPr>
          <p:nvPr>
            <p:ph type="title"/>
          </p:nvPr>
        </p:nvSpPr>
        <p:spPr>
          <a:xfrm>
            <a:off x="231046" y="185670"/>
            <a:ext cx="11653521" cy="776145"/>
          </a:xfrm>
        </p:spPr>
        <p:txBody>
          <a:bodyPr/>
          <a:lstStyle/>
          <a:p>
            <a:r>
              <a:rPr lang="en-US" dirty="0">
                <a:solidFill>
                  <a:schemeClr val="bg1"/>
                </a:solidFill>
              </a:rPr>
              <a:t>Total Economic Impact™ of Azure IaaS + PaaS</a:t>
            </a:r>
          </a:p>
        </p:txBody>
      </p:sp>
      <p:cxnSp>
        <p:nvCxnSpPr>
          <p:cNvPr id="108" name="Elbow Connector 107"/>
          <p:cNvCxnSpPr/>
          <p:nvPr/>
        </p:nvCxnSpPr>
        <p:spPr>
          <a:xfrm flipV="1">
            <a:off x="1785625" y="-2911759"/>
            <a:ext cx="541439" cy="308126"/>
          </a:xfrm>
          <a:prstGeom prst="bentConnector3">
            <a:avLst>
              <a:gd name="adj1" fmla="val 50000"/>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8" name="Rectangle 147"/>
          <p:cNvSpPr/>
          <p:nvPr/>
        </p:nvSpPr>
        <p:spPr bwMode="auto">
          <a:xfrm>
            <a:off x="8155034" y="1337343"/>
            <a:ext cx="3810033" cy="4996273"/>
          </a:xfrm>
          <a:prstGeom prst="rect">
            <a:avLst/>
          </a:prstGeom>
          <a:solidFill>
            <a:schemeClr val="bg2"/>
          </a:solidFill>
          <a:ln w="25400">
            <a:solidFill>
              <a:srgbClr val="006FC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7" name="TextBox 156"/>
          <p:cNvSpPr txBox="1"/>
          <p:nvPr/>
        </p:nvSpPr>
        <p:spPr>
          <a:xfrm>
            <a:off x="8974418" y="3521703"/>
            <a:ext cx="2923063" cy="102782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solidFill>
                  <a:srgbClr val="013C5C"/>
                </a:solidFill>
                <a:latin typeface="Segoe UI" charset="0"/>
                <a:ea typeface="Segoe UI" charset="0"/>
                <a:cs typeface="Segoe UI" charset="0"/>
              </a:rPr>
              <a:t>Improvement in IT application management time</a:t>
            </a:r>
          </a:p>
        </p:txBody>
      </p:sp>
      <p:sp>
        <p:nvSpPr>
          <p:cNvPr id="158" name="TextBox 157"/>
          <p:cNvSpPr txBox="1"/>
          <p:nvPr/>
        </p:nvSpPr>
        <p:spPr>
          <a:xfrm>
            <a:off x="9024537" y="4268723"/>
            <a:ext cx="2858229" cy="102782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solidFill>
                  <a:srgbClr val="013C5C"/>
                </a:solidFill>
                <a:latin typeface="Segoe UI" charset="0"/>
                <a:ea typeface="Segoe UI" charset="0"/>
                <a:cs typeface="Segoe UI" charset="0"/>
              </a:rPr>
              <a:t>Improvement in time </a:t>
            </a:r>
            <a:br>
              <a:rPr lang="en-US" sz="1765" dirty="0">
                <a:solidFill>
                  <a:srgbClr val="013C5C"/>
                </a:solidFill>
                <a:latin typeface="Segoe UI" charset="0"/>
                <a:ea typeface="Segoe UI" charset="0"/>
                <a:cs typeface="Segoe UI" charset="0"/>
              </a:rPr>
            </a:br>
            <a:r>
              <a:rPr lang="en-US" sz="1765" dirty="0">
                <a:solidFill>
                  <a:srgbClr val="013C5C"/>
                </a:solidFill>
                <a:latin typeface="Segoe UI" charset="0"/>
                <a:ea typeface="Segoe UI" charset="0"/>
                <a:cs typeface="Segoe UI" charset="0"/>
              </a:rPr>
              <a:t>per customer solution deployment</a:t>
            </a:r>
          </a:p>
        </p:txBody>
      </p:sp>
      <p:sp>
        <p:nvSpPr>
          <p:cNvPr id="164" name="TextBox 163"/>
          <p:cNvSpPr txBox="1"/>
          <p:nvPr/>
        </p:nvSpPr>
        <p:spPr>
          <a:xfrm>
            <a:off x="8982163" y="5308037"/>
            <a:ext cx="3269970" cy="102782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solidFill>
                  <a:srgbClr val="013C5C"/>
                </a:solidFill>
                <a:latin typeface="Segoe UI" charset="0"/>
                <a:ea typeface="Segoe UI" charset="0"/>
                <a:cs typeface="Segoe UI" charset="0"/>
              </a:rPr>
              <a:t>15% Improvement in </a:t>
            </a:r>
            <a:br>
              <a:rPr lang="en-US" sz="1765" dirty="0">
                <a:solidFill>
                  <a:srgbClr val="013C5C"/>
                </a:solidFill>
                <a:latin typeface="Segoe UI" charset="0"/>
                <a:ea typeface="Segoe UI" charset="0"/>
                <a:cs typeface="Segoe UI" charset="0"/>
              </a:rPr>
            </a:br>
            <a:r>
              <a:rPr lang="en-US" sz="1765" dirty="0">
                <a:solidFill>
                  <a:srgbClr val="013C5C"/>
                </a:solidFill>
                <a:latin typeface="Segoe UI" charset="0"/>
                <a:ea typeface="Segoe UI" charset="0"/>
                <a:cs typeface="Segoe UI" charset="0"/>
              </a:rPr>
              <a:t>project or transaction revenue</a:t>
            </a:r>
          </a:p>
        </p:txBody>
      </p:sp>
      <p:sp>
        <p:nvSpPr>
          <p:cNvPr id="165" name="TextBox 164"/>
          <p:cNvSpPr txBox="1"/>
          <p:nvPr/>
        </p:nvSpPr>
        <p:spPr>
          <a:xfrm>
            <a:off x="8155033" y="3726359"/>
            <a:ext cx="1422056" cy="61851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solidFill>
                  <a:srgbClr val="002050"/>
                </a:solidFill>
                <a:latin typeface="Segoe UI" charset="0"/>
                <a:ea typeface="Segoe UI" charset="0"/>
                <a:cs typeface="Segoe UI" charset="0"/>
              </a:rPr>
              <a:t>80%</a:t>
            </a:r>
          </a:p>
        </p:txBody>
      </p:sp>
      <p:sp>
        <p:nvSpPr>
          <p:cNvPr id="166" name="TextBox 165"/>
          <p:cNvSpPr txBox="1"/>
          <p:nvPr/>
        </p:nvSpPr>
        <p:spPr>
          <a:xfrm>
            <a:off x="8155034" y="4473380"/>
            <a:ext cx="1317453" cy="618516"/>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solidFill>
                  <a:srgbClr val="002050"/>
                </a:solidFill>
                <a:latin typeface="Segoe UI" charset="0"/>
                <a:ea typeface="Segoe UI" charset="0"/>
                <a:cs typeface="Segoe UI" charset="0"/>
              </a:rPr>
              <a:t>50%</a:t>
            </a:r>
          </a:p>
        </p:txBody>
      </p:sp>
      <p:sp>
        <p:nvSpPr>
          <p:cNvPr id="167" name="money_2" title="Icon of a dollar sign with an arrow around it pointing clockwise">
            <a:extLst>
              <a:ext uri="{FF2B5EF4-FFF2-40B4-BE49-F238E27FC236}">
                <a16:creationId xmlns:a16="http://schemas.microsoft.com/office/drawing/2014/main" id="{236504DA-559B-45E8-B63C-E250FFEB677E}"/>
              </a:ext>
            </a:extLst>
          </p:cNvPr>
          <p:cNvSpPr>
            <a:spLocks noChangeAspect="1" noEditPoints="1"/>
          </p:cNvSpPr>
          <p:nvPr/>
        </p:nvSpPr>
        <p:spPr bwMode="auto">
          <a:xfrm>
            <a:off x="8259145" y="5380019"/>
            <a:ext cx="693206" cy="734459"/>
          </a:xfrm>
          <a:custGeom>
            <a:avLst/>
            <a:gdLst>
              <a:gd name="T0" fmla="*/ 307 w 307"/>
              <a:gd name="T1" fmla="*/ 163 h 326"/>
              <a:gd name="T2" fmla="*/ 282 w 307"/>
              <a:gd name="T3" fmla="*/ 244 h 326"/>
              <a:gd name="T4" fmla="*/ 82 w 307"/>
              <a:gd name="T5" fmla="*/ 281 h 326"/>
              <a:gd name="T6" fmla="*/ 45 w 307"/>
              <a:gd name="T7" fmla="*/ 82 h 326"/>
              <a:gd name="T8" fmla="*/ 245 w 307"/>
              <a:gd name="T9" fmla="*/ 45 h 326"/>
              <a:gd name="T10" fmla="*/ 297 w 307"/>
              <a:gd name="T11" fmla="*/ 110 h 326"/>
              <a:gd name="T12" fmla="*/ 257 w 307"/>
              <a:gd name="T13" fmla="*/ 99 h 326"/>
              <a:gd name="T14" fmla="*/ 297 w 307"/>
              <a:gd name="T15" fmla="*/ 109 h 326"/>
              <a:gd name="T16" fmla="*/ 307 w 307"/>
              <a:gd name="T17" fmla="*/ 70 h 326"/>
              <a:gd name="T18" fmla="*/ 126 w 307"/>
              <a:gd name="T19" fmla="*/ 199 h 326"/>
              <a:gd name="T20" fmla="*/ 182 w 307"/>
              <a:gd name="T21" fmla="*/ 199 h 326"/>
              <a:gd name="T22" fmla="*/ 202 w 307"/>
              <a:gd name="T23" fmla="*/ 179 h 326"/>
              <a:gd name="T24" fmla="*/ 182 w 307"/>
              <a:gd name="T25" fmla="*/ 158 h 326"/>
              <a:gd name="T26" fmla="*/ 147 w 307"/>
              <a:gd name="T27" fmla="*/ 158 h 326"/>
              <a:gd name="T28" fmla="*/ 126 w 307"/>
              <a:gd name="T29" fmla="*/ 137 h 326"/>
              <a:gd name="T30" fmla="*/ 147 w 307"/>
              <a:gd name="T31" fmla="*/ 117 h 326"/>
              <a:gd name="T32" fmla="*/ 201 w 307"/>
              <a:gd name="T33" fmla="*/ 117 h 326"/>
              <a:gd name="T34" fmla="*/ 164 w 307"/>
              <a:gd name="T35" fmla="*/ 88 h 326"/>
              <a:gd name="T36" fmla="*/ 164 w 307"/>
              <a:gd name="T37" fmla="*/ 22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7" h="326">
                <a:moveTo>
                  <a:pt x="307" y="163"/>
                </a:moveTo>
                <a:cubicBezTo>
                  <a:pt x="307" y="191"/>
                  <a:pt x="299" y="219"/>
                  <a:pt x="282" y="244"/>
                </a:cubicBezTo>
                <a:cubicBezTo>
                  <a:pt x="237" y="310"/>
                  <a:pt x="148" y="326"/>
                  <a:pt x="82" y="281"/>
                </a:cubicBezTo>
                <a:cubicBezTo>
                  <a:pt x="17" y="236"/>
                  <a:pt x="0" y="147"/>
                  <a:pt x="45" y="82"/>
                </a:cubicBezTo>
                <a:cubicBezTo>
                  <a:pt x="90" y="16"/>
                  <a:pt x="179" y="0"/>
                  <a:pt x="245" y="45"/>
                </a:cubicBezTo>
                <a:cubicBezTo>
                  <a:pt x="269" y="61"/>
                  <a:pt x="287" y="84"/>
                  <a:pt x="297" y="110"/>
                </a:cubicBezTo>
                <a:moveTo>
                  <a:pt x="257" y="99"/>
                </a:moveTo>
                <a:cubicBezTo>
                  <a:pt x="297" y="109"/>
                  <a:pt x="297" y="109"/>
                  <a:pt x="297" y="109"/>
                </a:cubicBezTo>
                <a:cubicBezTo>
                  <a:pt x="307" y="70"/>
                  <a:pt x="307" y="70"/>
                  <a:pt x="307" y="70"/>
                </a:cubicBezTo>
                <a:moveTo>
                  <a:pt x="126" y="199"/>
                </a:moveTo>
                <a:cubicBezTo>
                  <a:pt x="182" y="199"/>
                  <a:pt x="182" y="199"/>
                  <a:pt x="182" y="199"/>
                </a:cubicBezTo>
                <a:cubicBezTo>
                  <a:pt x="193" y="199"/>
                  <a:pt x="202" y="190"/>
                  <a:pt x="202" y="179"/>
                </a:cubicBezTo>
                <a:cubicBezTo>
                  <a:pt x="202" y="168"/>
                  <a:pt x="193" y="158"/>
                  <a:pt x="182" y="158"/>
                </a:cubicBezTo>
                <a:cubicBezTo>
                  <a:pt x="147" y="158"/>
                  <a:pt x="147" y="158"/>
                  <a:pt x="147" y="158"/>
                </a:cubicBezTo>
                <a:cubicBezTo>
                  <a:pt x="136" y="158"/>
                  <a:pt x="126" y="148"/>
                  <a:pt x="126" y="137"/>
                </a:cubicBezTo>
                <a:cubicBezTo>
                  <a:pt x="126" y="126"/>
                  <a:pt x="136" y="117"/>
                  <a:pt x="147" y="117"/>
                </a:cubicBezTo>
                <a:cubicBezTo>
                  <a:pt x="201" y="117"/>
                  <a:pt x="201" y="117"/>
                  <a:pt x="201" y="117"/>
                </a:cubicBezTo>
                <a:moveTo>
                  <a:pt x="164" y="88"/>
                </a:moveTo>
                <a:cubicBezTo>
                  <a:pt x="164" y="226"/>
                  <a:pt x="164" y="226"/>
                  <a:pt x="164" y="226"/>
                </a:cubicBezTo>
              </a:path>
            </a:pathLst>
          </a:custGeom>
          <a:noFill/>
          <a:ln w="22225" cap="flat">
            <a:solidFill>
              <a:srgbClr val="002050"/>
            </a:solidFill>
            <a:prstDash val="solid"/>
            <a:miter lim="800000"/>
            <a:headEnd/>
            <a:tailEnd/>
          </a:ln>
          <a:extLst/>
        </p:spPr>
        <p:txBody>
          <a:bodyPr vert="horz" wrap="square" lIns="89642" tIns="44821" rIns="89642" bIns="44821" numCol="1" anchor="t" anchorCtr="0" compatLnSpc="1">
            <a:prstTxWarp prst="textNoShape">
              <a:avLst/>
            </a:prstTxWarp>
          </a:bodyPr>
          <a:lstStyle/>
          <a:p>
            <a:pPr defTabSz="914367">
              <a:defRPr/>
            </a:pPr>
            <a:endParaRPr lang="en-US" sz="1765" dirty="0">
              <a:gradFill>
                <a:gsLst>
                  <a:gs pos="0">
                    <a:srgbClr val="505050"/>
                  </a:gs>
                  <a:gs pos="100000">
                    <a:srgbClr val="505050"/>
                  </a:gs>
                </a:gsLst>
                <a:lin ang="5400000" scaled="1"/>
              </a:gradFill>
              <a:latin typeface="Segoe UI Semilight"/>
            </a:endParaRPr>
          </a:p>
        </p:txBody>
      </p:sp>
      <p:sp>
        <p:nvSpPr>
          <p:cNvPr id="152" name="TextBox 151"/>
          <p:cNvSpPr txBox="1"/>
          <p:nvPr/>
        </p:nvSpPr>
        <p:spPr>
          <a:xfrm>
            <a:off x="8155033" y="2694587"/>
            <a:ext cx="3810033" cy="724143"/>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568" dirty="0">
                <a:solidFill>
                  <a:srgbClr val="002050"/>
                </a:solidFill>
                <a:latin typeface="Segoe UI" charset="0"/>
                <a:ea typeface="Segoe UI" charset="0"/>
                <a:cs typeface="Segoe UI" charset="0"/>
              </a:rPr>
              <a:t>Application development </a:t>
            </a:r>
            <a:br>
              <a:rPr lang="en-US" sz="1568" dirty="0">
                <a:solidFill>
                  <a:srgbClr val="002050"/>
                </a:solidFill>
                <a:latin typeface="Segoe UI" charset="0"/>
                <a:ea typeface="Segoe UI" charset="0"/>
                <a:cs typeface="Segoe UI" charset="0"/>
              </a:rPr>
            </a:br>
            <a:r>
              <a:rPr lang="en-US" sz="1568" dirty="0">
                <a:solidFill>
                  <a:srgbClr val="002050"/>
                </a:solidFill>
                <a:latin typeface="Segoe UI" charset="0"/>
                <a:ea typeface="Segoe UI" charset="0"/>
                <a:cs typeface="Segoe UI" charset="0"/>
              </a:rPr>
              <a:t>and deployment on PaaS</a:t>
            </a:r>
          </a:p>
        </p:txBody>
      </p:sp>
      <p:sp>
        <p:nvSpPr>
          <p:cNvPr id="169" name="Rectangle 168"/>
          <p:cNvSpPr/>
          <p:nvPr/>
        </p:nvSpPr>
        <p:spPr bwMode="auto">
          <a:xfrm>
            <a:off x="4157006" y="1337343"/>
            <a:ext cx="3891901" cy="4996273"/>
          </a:xfrm>
          <a:prstGeom prst="rect">
            <a:avLst/>
          </a:prstGeom>
          <a:solidFill>
            <a:srgbClr val="DDDDDD"/>
          </a:solidFill>
          <a:ln w="25400">
            <a:solidFill>
              <a:srgbClr val="006FC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1" name="TextBox 170"/>
          <p:cNvSpPr txBox="1"/>
          <p:nvPr/>
        </p:nvSpPr>
        <p:spPr>
          <a:xfrm>
            <a:off x="4123733" y="2681980"/>
            <a:ext cx="3925174" cy="94138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568" dirty="0">
                <a:solidFill>
                  <a:srgbClr val="002050"/>
                </a:solidFill>
                <a:latin typeface="Segoe UI" charset="0"/>
                <a:ea typeface="Segoe UI" charset="0"/>
                <a:cs typeface="Segoe UI" charset="0"/>
              </a:rPr>
              <a:t>On-premise/hosted/</a:t>
            </a:r>
            <a:br>
              <a:rPr lang="en-US" sz="1568" dirty="0">
                <a:solidFill>
                  <a:srgbClr val="002050"/>
                </a:solidFill>
                <a:latin typeface="Segoe UI" charset="0"/>
                <a:ea typeface="Segoe UI" charset="0"/>
                <a:cs typeface="Segoe UI" charset="0"/>
              </a:rPr>
            </a:br>
            <a:r>
              <a:rPr lang="en-US" sz="1568" dirty="0">
                <a:solidFill>
                  <a:srgbClr val="002050"/>
                </a:solidFill>
                <a:latin typeface="Segoe UI" charset="0"/>
                <a:ea typeface="Segoe UI" charset="0"/>
                <a:cs typeface="Segoe UI" charset="0"/>
              </a:rPr>
              <a:t>outsourced infrastructure </a:t>
            </a:r>
            <a:br>
              <a:rPr lang="en-US" sz="1568" dirty="0">
                <a:solidFill>
                  <a:srgbClr val="002050"/>
                </a:solidFill>
                <a:latin typeface="Segoe UI" charset="0"/>
                <a:ea typeface="Segoe UI" charset="0"/>
                <a:cs typeface="Segoe UI" charset="0"/>
              </a:rPr>
            </a:br>
            <a:r>
              <a:rPr lang="en-US" sz="1568" dirty="0">
                <a:solidFill>
                  <a:srgbClr val="002050"/>
                </a:solidFill>
                <a:latin typeface="Segoe UI" charset="0"/>
                <a:ea typeface="Segoe UI" charset="0"/>
                <a:cs typeface="Segoe UI" charset="0"/>
              </a:rPr>
              <a:t>and compute to IaaS</a:t>
            </a:r>
          </a:p>
        </p:txBody>
      </p:sp>
      <p:sp>
        <p:nvSpPr>
          <p:cNvPr id="172" name="TextBox 171"/>
          <p:cNvSpPr txBox="1"/>
          <p:nvPr/>
        </p:nvSpPr>
        <p:spPr>
          <a:xfrm>
            <a:off x="4933954" y="3635756"/>
            <a:ext cx="2814351" cy="77850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solidFill>
                  <a:srgbClr val="002050"/>
                </a:solidFill>
                <a:latin typeface="Segoe UI" charset="0"/>
                <a:ea typeface="Segoe UI" charset="0"/>
                <a:cs typeface="Segoe UI" charset="0"/>
              </a:rPr>
              <a:t>Reduction in data center footprint and costs</a:t>
            </a:r>
          </a:p>
        </p:txBody>
      </p:sp>
      <p:sp>
        <p:nvSpPr>
          <p:cNvPr id="173" name="TextBox 172"/>
          <p:cNvSpPr txBox="1"/>
          <p:nvPr/>
        </p:nvSpPr>
        <p:spPr>
          <a:xfrm>
            <a:off x="4933954" y="4382776"/>
            <a:ext cx="2150635" cy="778509"/>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solidFill>
                  <a:srgbClr val="002050"/>
                </a:solidFill>
                <a:latin typeface="Segoe UI" charset="0"/>
                <a:ea typeface="Segoe UI" charset="0"/>
                <a:cs typeface="Segoe UI" charset="0"/>
              </a:rPr>
              <a:t>Reduction in IT outsourcing costs</a:t>
            </a:r>
          </a:p>
        </p:txBody>
      </p:sp>
      <p:sp>
        <p:nvSpPr>
          <p:cNvPr id="174" name="TextBox 173"/>
          <p:cNvSpPr txBox="1"/>
          <p:nvPr/>
        </p:nvSpPr>
        <p:spPr>
          <a:xfrm>
            <a:off x="4933953" y="5221850"/>
            <a:ext cx="2633942" cy="1022935"/>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765" dirty="0">
                <a:solidFill>
                  <a:srgbClr val="002050"/>
                </a:solidFill>
                <a:latin typeface="Segoe UI" charset="0"/>
                <a:ea typeface="Segoe UI" charset="0"/>
                <a:cs typeface="Segoe UI" charset="0"/>
              </a:rPr>
              <a:t>Up to </a:t>
            </a:r>
            <a:r>
              <a:rPr lang="en-US" sz="1765" b="1" dirty="0">
                <a:solidFill>
                  <a:srgbClr val="002050"/>
                </a:solidFill>
                <a:latin typeface="Segoe UI" charset="0"/>
                <a:ea typeface="Segoe UI" charset="0"/>
                <a:cs typeface="Segoe UI" charset="0"/>
              </a:rPr>
              <a:t>63%</a:t>
            </a:r>
            <a:r>
              <a:rPr lang="en-US" sz="1765" dirty="0">
                <a:solidFill>
                  <a:srgbClr val="002050"/>
                </a:solidFill>
                <a:latin typeface="Segoe UI" charset="0"/>
                <a:ea typeface="Segoe UI" charset="0"/>
                <a:cs typeface="Segoe UI" charset="0"/>
              </a:rPr>
              <a:t> increase in annual customer web sales</a:t>
            </a:r>
          </a:p>
        </p:txBody>
      </p:sp>
      <p:grpSp>
        <p:nvGrpSpPr>
          <p:cNvPr id="175" name="Group 174"/>
          <p:cNvGrpSpPr/>
          <p:nvPr/>
        </p:nvGrpSpPr>
        <p:grpSpPr>
          <a:xfrm>
            <a:off x="4286709" y="5421690"/>
            <a:ext cx="633800" cy="651116"/>
            <a:chOff x="9299189" y="4011564"/>
            <a:chExt cx="428958" cy="428958"/>
          </a:xfrm>
        </p:grpSpPr>
        <p:sp>
          <p:nvSpPr>
            <p:cNvPr id="178" name="Financial_E7BB" title="Icon of a chart made of vertical lines with a line tracing the top of each, turning into an arrow pointing up">
              <a:extLst>
                <a:ext uri="{FF2B5EF4-FFF2-40B4-BE49-F238E27FC236}">
                  <a16:creationId xmlns:a16="http://schemas.microsoft.com/office/drawing/2014/main" id="{2DECCA4B-8D71-4F1F-ADA1-85042FEAEDDC}"/>
                </a:ext>
              </a:extLst>
            </p:cNvPr>
            <p:cNvSpPr>
              <a:spLocks noChangeAspect="1" noEditPoints="1"/>
            </p:cNvSpPr>
            <p:nvPr/>
          </p:nvSpPr>
          <p:spPr bwMode="auto">
            <a:xfrm>
              <a:off x="9392821" y="4123180"/>
              <a:ext cx="241871" cy="215756"/>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flat">
              <a:solidFill>
                <a:srgbClr val="002050"/>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882">
                <a:gradFill>
                  <a:gsLst>
                    <a:gs pos="0">
                      <a:srgbClr val="505050"/>
                    </a:gs>
                    <a:gs pos="100000">
                      <a:srgbClr val="505050"/>
                    </a:gs>
                  </a:gsLst>
                  <a:lin ang="5400000" scaled="1"/>
                </a:gradFill>
                <a:latin typeface="Segoe UI Semilight"/>
              </a:endParaRPr>
            </a:p>
          </p:txBody>
        </p:sp>
        <p:sp>
          <p:nvSpPr>
            <p:cNvPr id="179" name="Oval 178"/>
            <p:cNvSpPr/>
            <p:nvPr/>
          </p:nvSpPr>
          <p:spPr bwMode="auto">
            <a:xfrm>
              <a:off x="9299189" y="4011564"/>
              <a:ext cx="428958" cy="428958"/>
            </a:xfrm>
            <a:prstGeom prst="ellipse">
              <a:avLst/>
            </a:prstGeom>
            <a:noFill/>
            <a:ln w="22225">
              <a:solidFill>
                <a:srgbClr val="002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76" name="TextBox 175"/>
          <p:cNvSpPr txBox="1"/>
          <p:nvPr/>
        </p:nvSpPr>
        <p:spPr>
          <a:xfrm>
            <a:off x="4091826" y="3719447"/>
            <a:ext cx="1249982" cy="63233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solidFill>
                  <a:srgbClr val="002050"/>
                </a:solidFill>
                <a:latin typeface="Segoe UI" charset="0"/>
                <a:ea typeface="Segoe UI" charset="0"/>
                <a:cs typeface="Segoe UI" charset="0"/>
              </a:rPr>
              <a:t>73%</a:t>
            </a:r>
          </a:p>
        </p:txBody>
      </p:sp>
      <p:sp>
        <p:nvSpPr>
          <p:cNvPr id="177" name="TextBox 176"/>
          <p:cNvSpPr txBox="1"/>
          <p:nvPr/>
        </p:nvSpPr>
        <p:spPr>
          <a:xfrm>
            <a:off x="4091826" y="4466468"/>
            <a:ext cx="1249982" cy="63233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2353" b="1" dirty="0">
                <a:solidFill>
                  <a:srgbClr val="002050"/>
                </a:solidFill>
                <a:latin typeface="Segoe UI" charset="0"/>
                <a:ea typeface="Segoe UI" charset="0"/>
                <a:cs typeface="Segoe UI" charset="0"/>
              </a:rPr>
              <a:t>83%</a:t>
            </a:r>
          </a:p>
        </p:txBody>
      </p:sp>
      <p:sp>
        <p:nvSpPr>
          <p:cNvPr id="92" name="Rectangle 91"/>
          <p:cNvSpPr/>
          <p:nvPr/>
        </p:nvSpPr>
        <p:spPr bwMode="auto">
          <a:xfrm>
            <a:off x="423478" y="1353899"/>
            <a:ext cx="3483352" cy="4979716"/>
          </a:xfrm>
          <a:prstGeom prst="rect">
            <a:avLst/>
          </a:prstGeom>
          <a:solidFill>
            <a:srgbClr val="00B0F0">
              <a:alpha val="77000"/>
            </a:srgbClr>
          </a:solidFill>
          <a:ln w="222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93" name="Group 92"/>
          <p:cNvGrpSpPr/>
          <p:nvPr/>
        </p:nvGrpSpPr>
        <p:grpSpPr>
          <a:xfrm>
            <a:off x="434950" y="2036925"/>
            <a:ext cx="3241045" cy="4176985"/>
            <a:chOff x="4387818" y="2218715"/>
            <a:chExt cx="2822517" cy="3912899"/>
          </a:xfrm>
        </p:grpSpPr>
        <p:grpSp>
          <p:nvGrpSpPr>
            <p:cNvPr id="101" name="Group 100"/>
            <p:cNvGrpSpPr/>
            <p:nvPr/>
          </p:nvGrpSpPr>
          <p:grpSpPr>
            <a:xfrm>
              <a:off x="4387818" y="2218715"/>
              <a:ext cx="1297019" cy="3274326"/>
              <a:chOff x="4288110" y="2218715"/>
              <a:chExt cx="1297019" cy="3274326"/>
            </a:xfrm>
          </p:grpSpPr>
          <p:sp>
            <p:nvSpPr>
              <p:cNvPr id="136" name="TextBox 135"/>
              <p:cNvSpPr txBox="1"/>
              <p:nvPr/>
            </p:nvSpPr>
            <p:spPr>
              <a:xfrm>
                <a:off x="4288110" y="2218715"/>
                <a:ext cx="1297019" cy="449414"/>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372" dirty="0">
                    <a:solidFill>
                      <a:srgbClr val="FFFFFF"/>
                    </a:solidFill>
                    <a:latin typeface="Segoe UI Light"/>
                  </a:rPr>
                  <a:t>Networking</a:t>
                </a:r>
              </a:p>
            </p:txBody>
          </p:sp>
          <p:sp>
            <p:nvSpPr>
              <p:cNvPr id="137" name="TextBox 136"/>
              <p:cNvSpPr txBox="1"/>
              <p:nvPr/>
            </p:nvSpPr>
            <p:spPr>
              <a:xfrm>
                <a:off x="4288110" y="2566271"/>
                <a:ext cx="1297019" cy="449414"/>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372" dirty="0">
                    <a:solidFill>
                      <a:srgbClr val="FFFFFF"/>
                    </a:solidFill>
                    <a:latin typeface="Segoe UI Light"/>
                  </a:rPr>
                  <a:t>Storage</a:t>
                </a:r>
              </a:p>
            </p:txBody>
          </p:sp>
          <p:sp>
            <p:nvSpPr>
              <p:cNvPr id="138" name="TextBox 137"/>
              <p:cNvSpPr txBox="1"/>
              <p:nvPr/>
            </p:nvSpPr>
            <p:spPr>
              <a:xfrm>
                <a:off x="4288110" y="2930374"/>
                <a:ext cx="1297019" cy="449414"/>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372" dirty="0">
                    <a:solidFill>
                      <a:srgbClr val="FFFFFF"/>
                    </a:solidFill>
                    <a:latin typeface="Segoe UI Light"/>
                  </a:rPr>
                  <a:t>Servers</a:t>
                </a:r>
              </a:p>
            </p:txBody>
          </p:sp>
          <p:sp>
            <p:nvSpPr>
              <p:cNvPr id="139" name="TextBox 138"/>
              <p:cNvSpPr txBox="1"/>
              <p:nvPr/>
            </p:nvSpPr>
            <p:spPr>
              <a:xfrm>
                <a:off x="4288110" y="3243844"/>
                <a:ext cx="1297019" cy="449414"/>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372" dirty="0">
                    <a:solidFill>
                      <a:srgbClr val="FFFFFF"/>
                    </a:solidFill>
                    <a:latin typeface="Segoe UI Light"/>
                  </a:rPr>
                  <a:t>Visualization</a:t>
                </a:r>
              </a:p>
            </p:txBody>
          </p:sp>
          <p:sp>
            <p:nvSpPr>
              <p:cNvPr id="140" name="TextBox 139"/>
              <p:cNvSpPr txBox="1"/>
              <p:nvPr/>
            </p:nvSpPr>
            <p:spPr>
              <a:xfrm>
                <a:off x="4288110" y="3624811"/>
                <a:ext cx="1297019" cy="449414"/>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372" dirty="0">
                    <a:solidFill>
                      <a:srgbClr val="FFFFFF"/>
                    </a:solidFill>
                    <a:latin typeface="Segoe UI Light"/>
                  </a:rPr>
                  <a:t>O/S</a:t>
                </a:r>
              </a:p>
            </p:txBody>
          </p:sp>
          <p:sp>
            <p:nvSpPr>
              <p:cNvPr id="141" name="TextBox 140"/>
              <p:cNvSpPr txBox="1"/>
              <p:nvPr/>
            </p:nvSpPr>
            <p:spPr>
              <a:xfrm>
                <a:off x="4288110" y="3954107"/>
                <a:ext cx="1297019" cy="449414"/>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372" dirty="0">
                    <a:solidFill>
                      <a:srgbClr val="FFFFFF"/>
                    </a:solidFill>
                    <a:latin typeface="Segoe UI Light"/>
                  </a:rPr>
                  <a:t>Middleware</a:t>
                </a:r>
              </a:p>
            </p:txBody>
          </p:sp>
          <p:sp>
            <p:nvSpPr>
              <p:cNvPr id="142" name="TextBox 141"/>
              <p:cNvSpPr txBox="1"/>
              <p:nvPr/>
            </p:nvSpPr>
            <p:spPr>
              <a:xfrm>
                <a:off x="4288110" y="4335255"/>
                <a:ext cx="1297019" cy="449414"/>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372" dirty="0">
                    <a:solidFill>
                      <a:srgbClr val="FFFFFF"/>
                    </a:solidFill>
                    <a:latin typeface="Segoe UI Light"/>
                  </a:rPr>
                  <a:t>Runtime</a:t>
                </a:r>
              </a:p>
            </p:txBody>
          </p:sp>
          <p:sp>
            <p:nvSpPr>
              <p:cNvPr id="143" name="TextBox 142"/>
              <p:cNvSpPr txBox="1"/>
              <p:nvPr/>
            </p:nvSpPr>
            <p:spPr>
              <a:xfrm>
                <a:off x="4288110" y="4695445"/>
                <a:ext cx="1297019" cy="449414"/>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372" dirty="0">
                    <a:solidFill>
                      <a:srgbClr val="FFFFFF"/>
                    </a:solidFill>
                    <a:latin typeface="Segoe UI Light"/>
                  </a:rPr>
                  <a:t>Data</a:t>
                </a:r>
              </a:p>
            </p:txBody>
          </p:sp>
          <p:sp>
            <p:nvSpPr>
              <p:cNvPr id="144" name="TextBox 143"/>
              <p:cNvSpPr txBox="1"/>
              <p:nvPr/>
            </p:nvSpPr>
            <p:spPr>
              <a:xfrm>
                <a:off x="4288110" y="5043627"/>
                <a:ext cx="1297019" cy="449414"/>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372" dirty="0">
                    <a:solidFill>
                      <a:srgbClr val="FFFFFF"/>
                    </a:solidFill>
                    <a:latin typeface="Segoe UI Light"/>
                  </a:rPr>
                  <a:t>Applications</a:t>
                </a:r>
              </a:p>
            </p:txBody>
          </p:sp>
        </p:grpSp>
        <p:grpSp>
          <p:nvGrpSpPr>
            <p:cNvPr id="102" name="Group 101"/>
            <p:cNvGrpSpPr/>
            <p:nvPr/>
          </p:nvGrpSpPr>
          <p:grpSpPr>
            <a:xfrm>
              <a:off x="6300934" y="2313592"/>
              <a:ext cx="909401" cy="3818022"/>
              <a:chOff x="6224734" y="2313592"/>
              <a:chExt cx="909401" cy="3818022"/>
            </a:xfrm>
          </p:grpSpPr>
          <p:cxnSp>
            <p:nvCxnSpPr>
              <p:cNvPr id="134" name="Straight Arrow Connector 133"/>
              <p:cNvCxnSpPr/>
              <p:nvPr/>
            </p:nvCxnSpPr>
            <p:spPr>
              <a:xfrm>
                <a:off x="6570317" y="2313592"/>
                <a:ext cx="0" cy="3111776"/>
              </a:xfrm>
              <a:prstGeom prst="straightConnector1">
                <a:avLst/>
              </a:prstGeom>
              <a:ln>
                <a:solidFill>
                  <a:srgbClr val="006FC8"/>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6224734" y="5326062"/>
                <a:ext cx="909401" cy="805552"/>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372" dirty="0">
                    <a:gradFill>
                      <a:gsLst>
                        <a:gs pos="2917">
                          <a:srgbClr val="353535"/>
                        </a:gs>
                        <a:gs pos="30000">
                          <a:srgbClr val="353535"/>
                        </a:gs>
                      </a:gsLst>
                      <a:lin ang="5400000" scaled="0"/>
                    </a:gradFill>
                    <a:latin typeface="Segoe UI" charset="0"/>
                    <a:ea typeface="Segoe UI" charset="0"/>
                    <a:cs typeface="Segoe UI" charset="0"/>
                  </a:rPr>
                  <a:t>Higher cloud maturity</a:t>
                </a:r>
              </a:p>
            </p:txBody>
          </p:sp>
        </p:grpSp>
        <p:grpSp>
          <p:nvGrpSpPr>
            <p:cNvPr id="103" name="Group 102"/>
            <p:cNvGrpSpPr/>
            <p:nvPr/>
          </p:nvGrpSpPr>
          <p:grpSpPr>
            <a:xfrm>
              <a:off x="5648722" y="2313592"/>
              <a:ext cx="354933" cy="3111776"/>
              <a:chOff x="5648722" y="2313592"/>
              <a:chExt cx="354933" cy="3111776"/>
            </a:xfrm>
          </p:grpSpPr>
          <p:sp>
            <p:nvSpPr>
              <p:cNvPr id="120" name="Rectangle 119"/>
              <p:cNvSpPr/>
              <p:nvPr/>
            </p:nvSpPr>
            <p:spPr bwMode="auto">
              <a:xfrm>
                <a:off x="5648722" y="2313592"/>
                <a:ext cx="354933" cy="2945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1" name="Rectangle 120"/>
              <p:cNvSpPr/>
              <p:nvPr/>
            </p:nvSpPr>
            <p:spPr bwMode="auto">
              <a:xfrm>
                <a:off x="5648722" y="2660454"/>
                <a:ext cx="354933" cy="2945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Rectangle 121"/>
              <p:cNvSpPr/>
              <p:nvPr/>
            </p:nvSpPr>
            <p:spPr bwMode="auto">
              <a:xfrm>
                <a:off x="5648722" y="3012575"/>
                <a:ext cx="354933" cy="2945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3" name="Rectangle 122"/>
              <p:cNvSpPr/>
              <p:nvPr/>
            </p:nvSpPr>
            <p:spPr bwMode="auto">
              <a:xfrm>
                <a:off x="5648722" y="3354564"/>
                <a:ext cx="354933" cy="2945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7" name="Rectangle 126"/>
              <p:cNvSpPr/>
              <p:nvPr/>
            </p:nvSpPr>
            <p:spPr bwMode="auto">
              <a:xfrm>
                <a:off x="5648722" y="3706291"/>
                <a:ext cx="354933" cy="294522"/>
              </a:xfrm>
              <a:prstGeom prst="rect">
                <a:avLst/>
              </a:prstGeom>
              <a:solidFill>
                <a:srgbClr val="DDDDDD">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9" name="Rectangle 128"/>
              <p:cNvSpPr/>
              <p:nvPr/>
            </p:nvSpPr>
            <p:spPr bwMode="auto">
              <a:xfrm>
                <a:off x="5648722" y="4057572"/>
                <a:ext cx="354933" cy="294522"/>
              </a:xfrm>
              <a:prstGeom prst="rect">
                <a:avLst/>
              </a:prstGeom>
              <a:solidFill>
                <a:srgbClr val="DDDDDD">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0" name="Rectangle 129"/>
              <p:cNvSpPr/>
              <p:nvPr/>
            </p:nvSpPr>
            <p:spPr bwMode="auto">
              <a:xfrm>
                <a:off x="5648722" y="4416740"/>
                <a:ext cx="354933" cy="294522"/>
              </a:xfrm>
              <a:prstGeom prst="rect">
                <a:avLst/>
              </a:prstGeom>
              <a:solidFill>
                <a:srgbClr val="DDDDDD">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2" name="Rectangle 131"/>
              <p:cNvSpPr/>
              <p:nvPr/>
            </p:nvSpPr>
            <p:spPr bwMode="auto">
              <a:xfrm>
                <a:off x="5648722" y="4775908"/>
                <a:ext cx="354933" cy="294522"/>
              </a:xfrm>
              <a:prstGeom prst="rect">
                <a:avLst/>
              </a:prstGeom>
              <a:solidFill>
                <a:srgbClr val="DDDDDD">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3" name="Rectangle 132"/>
              <p:cNvSpPr/>
              <p:nvPr/>
            </p:nvSpPr>
            <p:spPr bwMode="auto">
              <a:xfrm>
                <a:off x="5648722" y="5130846"/>
                <a:ext cx="354933" cy="294522"/>
              </a:xfrm>
              <a:prstGeom prst="rect">
                <a:avLst/>
              </a:prstGeom>
              <a:solidFill>
                <a:srgbClr val="DDDDDD">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05" name="Group 104"/>
            <p:cNvGrpSpPr/>
            <p:nvPr/>
          </p:nvGrpSpPr>
          <p:grpSpPr>
            <a:xfrm>
              <a:off x="6064856" y="2313592"/>
              <a:ext cx="354933" cy="3111776"/>
              <a:chOff x="5837586" y="2252057"/>
              <a:chExt cx="354933" cy="3111776"/>
            </a:xfrm>
          </p:grpSpPr>
          <p:sp>
            <p:nvSpPr>
              <p:cNvPr id="106" name="Rectangle 105"/>
              <p:cNvSpPr/>
              <p:nvPr/>
            </p:nvSpPr>
            <p:spPr bwMode="auto">
              <a:xfrm>
                <a:off x="5837586" y="2252057"/>
                <a:ext cx="354933" cy="2945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07" name="Rectangle 106"/>
              <p:cNvSpPr/>
              <p:nvPr/>
            </p:nvSpPr>
            <p:spPr bwMode="auto">
              <a:xfrm>
                <a:off x="5837586" y="2598919"/>
                <a:ext cx="354933" cy="2945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0" name="Rectangle 109"/>
              <p:cNvSpPr/>
              <p:nvPr/>
            </p:nvSpPr>
            <p:spPr bwMode="auto">
              <a:xfrm>
                <a:off x="5837586" y="2951040"/>
                <a:ext cx="354933" cy="2945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1" name="Rectangle 110"/>
              <p:cNvSpPr/>
              <p:nvPr/>
            </p:nvSpPr>
            <p:spPr bwMode="auto">
              <a:xfrm>
                <a:off x="5837586" y="3293029"/>
                <a:ext cx="354933" cy="2945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2" name="Rectangle 111"/>
              <p:cNvSpPr/>
              <p:nvPr/>
            </p:nvSpPr>
            <p:spPr bwMode="auto">
              <a:xfrm>
                <a:off x="5837586" y="3644756"/>
                <a:ext cx="354933" cy="2945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3" name="Rectangle 112"/>
              <p:cNvSpPr/>
              <p:nvPr/>
            </p:nvSpPr>
            <p:spPr bwMode="auto">
              <a:xfrm>
                <a:off x="5837586" y="3996037"/>
                <a:ext cx="354933" cy="2945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4" name="Rectangle 113"/>
              <p:cNvSpPr/>
              <p:nvPr/>
            </p:nvSpPr>
            <p:spPr bwMode="auto">
              <a:xfrm>
                <a:off x="5837586" y="4355205"/>
                <a:ext cx="354933" cy="29452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Rectangle 115"/>
              <p:cNvSpPr/>
              <p:nvPr/>
            </p:nvSpPr>
            <p:spPr bwMode="auto">
              <a:xfrm>
                <a:off x="5837586" y="4714373"/>
                <a:ext cx="354933" cy="294522"/>
              </a:xfrm>
              <a:prstGeom prst="rect">
                <a:avLst/>
              </a:prstGeom>
              <a:solidFill>
                <a:srgbClr val="ABCB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9" name="Rectangle 118"/>
              <p:cNvSpPr/>
              <p:nvPr/>
            </p:nvSpPr>
            <p:spPr bwMode="auto">
              <a:xfrm>
                <a:off x="5837586" y="5069311"/>
                <a:ext cx="354933" cy="294522"/>
              </a:xfrm>
              <a:prstGeom prst="rect">
                <a:avLst/>
              </a:prstGeom>
              <a:solidFill>
                <a:srgbClr val="ABCB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grpSp>
        <p:nvGrpSpPr>
          <p:cNvPr id="94" name="Group 93"/>
          <p:cNvGrpSpPr/>
          <p:nvPr/>
        </p:nvGrpSpPr>
        <p:grpSpPr>
          <a:xfrm>
            <a:off x="493345" y="5761325"/>
            <a:ext cx="2166360" cy="655755"/>
            <a:chOff x="4216205" y="5655847"/>
            <a:chExt cx="1886610" cy="614295"/>
          </a:xfrm>
        </p:grpSpPr>
        <p:grpSp>
          <p:nvGrpSpPr>
            <p:cNvPr id="95" name="Group 94"/>
            <p:cNvGrpSpPr/>
            <p:nvPr/>
          </p:nvGrpSpPr>
          <p:grpSpPr>
            <a:xfrm>
              <a:off x="4216206" y="5655847"/>
              <a:ext cx="1886608" cy="423974"/>
              <a:chOff x="4216206" y="5655847"/>
              <a:chExt cx="1886608" cy="423974"/>
            </a:xfrm>
          </p:grpSpPr>
          <p:sp>
            <p:nvSpPr>
              <p:cNvPr id="99" name="TextBox 98"/>
              <p:cNvSpPr txBox="1"/>
              <p:nvPr/>
            </p:nvSpPr>
            <p:spPr>
              <a:xfrm>
                <a:off x="4311692" y="5655847"/>
                <a:ext cx="1791122" cy="42397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dirty="0">
                    <a:gradFill>
                      <a:gsLst>
                        <a:gs pos="2917">
                          <a:srgbClr val="353535"/>
                        </a:gs>
                        <a:gs pos="30000">
                          <a:srgbClr val="353535"/>
                        </a:gs>
                      </a:gsLst>
                      <a:lin ang="5400000" scaled="0"/>
                    </a:gradFill>
                    <a:latin typeface="Segoe UI Semilight"/>
                  </a:rPr>
                  <a:t>Managed by vendor</a:t>
                </a:r>
              </a:p>
            </p:txBody>
          </p:sp>
          <p:sp>
            <p:nvSpPr>
              <p:cNvPr id="100" name="Rectangle 99"/>
              <p:cNvSpPr/>
              <p:nvPr/>
            </p:nvSpPr>
            <p:spPr bwMode="auto">
              <a:xfrm>
                <a:off x="4216206" y="5747371"/>
                <a:ext cx="156133" cy="1679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96" name="Group 95"/>
            <p:cNvGrpSpPr/>
            <p:nvPr/>
          </p:nvGrpSpPr>
          <p:grpSpPr>
            <a:xfrm>
              <a:off x="4216205" y="5846168"/>
              <a:ext cx="1886610" cy="423974"/>
              <a:chOff x="4216205" y="5846168"/>
              <a:chExt cx="1886610" cy="423974"/>
            </a:xfrm>
          </p:grpSpPr>
          <p:sp>
            <p:nvSpPr>
              <p:cNvPr id="97" name="Rectangle 96"/>
              <p:cNvSpPr/>
              <p:nvPr/>
            </p:nvSpPr>
            <p:spPr bwMode="auto">
              <a:xfrm>
                <a:off x="4216205" y="5975815"/>
                <a:ext cx="156133" cy="167950"/>
              </a:xfrm>
              <a:prstGeom prst="rect">
                <a:avLst/>
              </a:prstGeom>
              <a:solidFill>
                <a:srgbClr val="DDDDDD">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8" name="TextBox 97"/>
              <p:cNvSpPr txBox="1"/>
              <p:nvPr/>
            </p:nvSpPr>
            <p:spPr>
              <a:xfrm>
                <a:off x="4311693" y="5846168"/>
                <a:ext cx="1791122" cy="423974"/>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dirty="0">
                    <a:gradFill>
                      <a:gsLst>
                        <a:gs pos="2917">
                          <a:srgbClr val="353535"/>
                        </a:gs>
                        <a:gs pos="30000">
                          <a:srgbClr val="353535"/>
                        </a:gs>
                      </a:gsLst>
                      <a:lin ang="5400000" scaled="0"/>
                    </a:gradFill>
                    <a:latin typeface="Segoe UI Semilight"/>
                  </a:rPr>
                  <a:t>Managed by user</a:t>
                </a:r>
              </a:p>
            </p:txBody>
          </p:sp>
        </p:grpSp>
      </p:grpSp>
      <p:sp>
        <p:nvSpPr>
          <p:cNvPr id="90" name="TextBox 89"/>
          <p:cNvSpPr txBox="1"/>
          <p:nvPr/>
        </p:nvSpPr>
        <p:spPr>
          <a:xfrm>
            <a:off x="231047" y="889129"/>
            <a:ext cx="6500044" cy="56121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961" dirty="0">
                <a:solidFill>
                  <a:srgbClr val="FFFFFF"/>
                </a:solidFill>
                <a:latin typeface="Segoe UI Light"/>
              </a:rPr>
              <a:t>Microsoft Azure helps you save money with IaaS and PaaS:</a:t>
            </a:r>
          </a:p>
        </p:txBody>
      </p:sp>
      <p:sp>
        <p:nvSpPr>
          <p:cNvPr id="86" name="TextBox 85"/>
          <p:cNvSpPr txBox="1"/>
          <p:nvPr/>
        </p:nvSpPr>
        <p:spPr>
          <a:xfrm>
            <a:off x="1688578" y="1710853"/>
            <a:ext cx="885403"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dirty="0">
                <a:gradFill>
                  <a:gsLst>
                    <a:gs pos="2917">
                      <a:srgbClr val="353535"/>
                    </a:gs>
                    <a:gs pos="30000">
                      <a:srgbClr val="353535"/>
                    </a:gs>
                  </a:gsLst>
                  <a:lin ang="5400000" scaled="0"/>
                </a:gradFill>
                <a:latin typeface="Segoe UI" charset="0"/>
                <a:ea typeface="Segoe UI" charset="0"/>
                <a:cs typeface="Segoe UI" charset="0"/>
              </a:rPr>
              <a:t>IaaS</a:t>
            </a:r>
          </a:p>
        </p:txBody>
      </p:sp>
      <p:sp>
        <p:nvSpPr>
          <p:cNvPr id="87" name="TextBox 86"/>
          <p:cNvSpPr txBox="1"/>
          <p:nvPr/>
        </p:nvSpPr>
        <p:spPr>
          <a:xfrm>
            <a:off x="2151983" y="1710853"/>
            <a:ext cx="885403" cy="506901"/>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568" dirty="0">
                <a:gradFill>
                  <a:gsLst>
                    <a:gs pos="2917">
                      <a:srgbClr val="353535"/>
                    </a:gs>
                    <a:gs pos="30000">
                      <a:srgbClr val="353535"/>
                    </a:gs>
                  </a:gsLst>
                  <a:lin ang="5400000" scaled="0"/>
                </a:gradFill>
                <a:latin typeface="Segoe UI" charset="0"/>
                <a:ea typeface="Segoe UI" charset="0"/>
                <a:cs typeface="Segoe UI" charset="0"/>
              </a:rPr>
              <a:t>PaaS</a:t>
            </a:r>
          </a:p>
        </p:txBody>
      </p:sp>
      <p:sp>
        <p:nvSpPr>
          <p:cNvPr id="69" name="TextBox 68"/>
          <p:cNvSpPr txBox="1"/>
          <p:nvPr/>
        </p:nvSpPr>
        <p:spPr>
          <a:xfrm>
            <a:off x="343941" y="6276979"/>
            <a:ext cx="11621125" cy="606470"/>
          </a:xfrm>
          <a:prstGeom prst="rect">
            <a:avLst/>
          </a:prstGeom>
          <a:noFill/>
        </p:spPr>
        <p:txBody>
          <a:bodyPr wrap="square" lIns="179285" tIns="143428" rIns="179285" bIns="143428" rtlCol="0">
            <a:spAutoFit/>
          </a:bodyPr>
          <a:lstStyle/>
          <a:p>
            <a:pPr defTabSz="914367">
              <a:defRPr/>
            </a:pPr>
            <a:r>
              <a:rPr lang="en-US" sz="1029" dirty="0">
                <a:solidFill>
                  <a:srgbClr val="FFFFFF"/>
                </a:solidFill>
                <a:latin typeface="Segoe UI Semilight"/>
              </a:rPr>
              <a:t>Source: The Total Economic Impact of Microsoft Azure Infrastructure As A Service (IaaS), June 2017. Values of costs and benefits are representative of a composite organization aggregated based on interviews with six Microsoft Azure IaaS Customers.  The full study can be found at </a:t>
            </a:r>
            <a:r>
              <a:rPr lang="en-US" sz="1029" dirty="0">
                <a:solidFill>
                  <a:srgbClr val="FFFFFF"/>
                </a:solidFill>
                <a:latin typeface="Segoe UI Semilight"/>
                <a:hlinkClick r:id="rId3"/>
              </a:rPr>
              <a:t>http://www.microsoft.com/azure</a:t>
            </a:r>
            <a:r>
              <a:rPr lang="en-US" sz="1029" dirty="0">
                <a:solidFill>
                  <a:srgbClr val="FFFFFF"/>
                </a:solidFill>
                <a:latin typeface="Segoe UI Semilight"/>
              </a:rPr>
              <a:t>. </a:t>
            </a:r>
          </a:p>
        </p:txBody>
      </p:sp>
      <p:sp>
        <p:nvSpPr>
          <p:cNvPr id="3" name="Rectangle 2"/>
          <p:cNvSpPr/>
          <p:nvPr/>
        </p:nvSpPr>
        <p:spPr bwMode="auto">
          <a:xfrm>
            <a:off x="4167177" y="1337342"/>
            <a:ext cx="3881730" cy="13446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sp>
        <p:nvSpPr>
          <p:cNvPr id="70" name="Rectangle 69"/>
          <p:cNvSpPr/>
          <p:nvPr/>
        </p:nvSpPr>
        <p:spPr bwMode="auto">
          <a:xfrm>
            <a:off x="8179293" y="1337342"/>
            <a:ext cx="3785773" cy="134463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solidFill>
                <a:srgbClr val="353535"/>
              </a:solidFill>
              <a:latin typeface="Segoe UI Semilight"/>
              <a:ea typeface="Segoe UI" pitchFamily="34" charset="0"/>
              <a:cs typeface="Segoe UI" pitchFamily="34" charset="0"/>
            </a:endParaRPr>
          </a:p>
        </p:txBody>
      </p:sp>
      <p:graphicFrame>
        <p:nvGraphicFramePr>
          <p:cNvPr id="2" name="Table 1"/>
          <p:cNvGraphicFramePr>
            <a:graphicFrameLocks noGrp="1"/>
          </p:cNvGraphicFramePr>
          <p:nvPr>
            <p:extLst/>
          </p:nvPr>
        </p:nvGraphicFramePr>
        <p:xfrm>
          <a:off x="4167175" y="1430068"/>
          <a:ext cx="7807692" cy="1485092"/>
        </p:xfrm>
        <a:graphic>
          <a:graphicData uri="http://schemas.openxmlformats.org/drawingml/2006/table">
            <a:tbl>
              <a:tblPr firstRow="1" bandRow="1">
                <a:tableStyleId>{5C22544A-7EE6-4342-B048-85BDC9FD1C3A}</a:tableStyleId>
              </a:tblPr>
              <a:tblGrid>
                <a:gridCol w="3903846">
                  <a:extLst>
                    <a:ext uri="{9D8B030D-6E8A-4147-A177-3AD203B41FA5}">
                      <a16:colId xmlns:a16="http://schemas.microsoft.com/office/drawing/2014/main" val="4236206424"/>
                    </a:ext>
                  </a:extLst>
                </a:gridCol>
                <a:gridCol w="3903846">
                  <a:extLst>
                    <a:ext uri="{9D8B030D-6E8A-4147-A177-3AD203B41FA5}">
                      <a16:colId xmlns:a16="http://schemas.microsoft.com/office/drawing/2014/main" val="3490475525"/>
                    </a:ext>
                  </a:extLst>
                </a:gridCol>
              </a:tblGrid>
              <a:tr h="388451">
                <a:tc>
                  <a:txBody>
                    <a:bodyPr/>
                    <a:lstStyle/>
                    <a:p>
                      <a:pPr algn="ctr"/>
                      <a:r>
                        <a:rPr lang="en-US" sz="2000" b="0" dirty="0">
                          <a:solidFill>
                            <a:schemeClr val="tx1"/>
                          </a:solidFill>
                          <a:latin typeface="Segoe UI Semibold" panose="020B0702040204020203" pitchFamily="34" charset="0"/>
                          <a:cs typeface="Segoe UI Semibold" panose="020B0702040204020203" pitchFamily="34" charset="0"/>
                        </a:rPr>
                        <a:t>Microsoft Azure IaaS</a:t>
                      </a:r>
                    </a:p>
                  </a:txBody>
                  <a:tcPr marL="89642" marR="89642" marT="44821" marB="44821">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solidFill>
                          <a:latin typeface="Segoe UI Semibold" panose="020B0702040204020203" pitchFamily="34" charset="0"/>
                          <a:cs typeface="Segoe UI Semibold" panose="020B0702040204020203" pitchFamily="34" charset="0"/>
                        </a:rPr>
                        <a:t>Microsoft Azure PaaS</a:t>
                      </a:r>
                    </a:p>
                  </a:txBody>
                  <a:tcPr marL="89642" marR="89642" marT="44821" marB="44821">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51992603"/>
                  </a:ext>
                </a:extLst>
              </a:tr>
              <a:tr h="363550">
                <a:tc>
                  <a:txBody>
                    <a:bodyPr/>
                    <a:lstStyle/>
                    <a:p>
                      <a:pPr algn="ctr"/>
                      <a:r>
                        <a:rPr lang="en-US" sz="1700" b="0" dirty="0">
                          <a:solidFill>
                            <a:schemeClr val="tx1"/>
                          </a:solidFill>
                          <a:latin typeface="Segoe UI Semibold" panose="020B0702040204020203" pitchFamily="34" charset="0"/>
                          <a:cs typeface="Segoe UI Semibold" panose="020B0702040204020203" pitchFamily="34" charset="0"/>
                        </a:rPr>
                        <a:t>ROI:</a:t>
                      </a:r>
                      <a:r>
                        <a:rPr lang="en-US" sz="1700" b="0" baseline="0" dirty="0">
                          <a:solidFill>
                            <a:schemeClr val="tx1"/>
                          </a:solidFill>
                          <a:latin typeface="Segoe UI Semibold" panose="020B0702040204020203" pitchFamily="34" charset="0"/>
                          <a:cs typeface="Segoe UI Semibold" panose="020B0702040204020203" pitchFamily="34" charset="0"/>
                        </a:rPr>
                        <a:t> 435%</a:t>
                      </a:r>
                      <a:endParaRPr lang="en-US" sz="1700" b="0" dirty="0">
                        <a:solidFill>
                          <a:schemeClr val="tx1"/>
                        </a:solidFill>
                        <a:latin typeface="Segoe UI Semibold" panose="020B0702040204020203" pitchFamily="34" charset="0"/>
                        <a:cs typeface="Segoe UI Semibold" panose="020B0702040204020203" pitchFamily="34" charset="0"/>
                      </a:endParaRPr>
                    </a:p>
                  </a:txBody>
                  <a:tcPr marL="89642" marR="89642" marT="44821" marB="44821">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700" b="0" dirty="0">
                          <a:solidFill>
                            <a:schemeClr val="tx1"/>
                          </a:solidFill>
                          <a:latin typeface="Segoe UI Semibold" panose="020B0702040204020203" pitchFamily="34" charset="0"/>
                          <a:cs typeface="Segoe UI Semibold" panose="020B0702040204020203" pitchFamily="34" charset="0"/>
                        </a:rPr>
                        <a:t>ROI:</a:t>
                      </a:r>
                      <a:r>
                        <a:rPr lang="en-US" sz="1700" b="0" baseline="0" dirty="0">
                          <a:solidFill>
                            <a:schemeClr val="tx1"/>
                          </a:solidFill>
                          <a:latin typeface="Segoe UI Semibold" panose="020B0702040204020203" pitchFamily="34" charset="0"/>
                          <a:cs typeface="Segoe UI Semibold" panose="020B0702040204020203" pitchFamily="34" charset="0"/>
                        </a:rPr>
                        <a:t> 466%</a:t>
                      </a:r>
                      <a:endParaRPr lang="en-US" sz="1700" b="0" dirty="0">
                        <a:solidFill>
                          <a:schemeClr val="tx1"/>
                        </a:solidFill>
                        <a:latin typeface="Segoe UI Semibold" panose="020B0702040204020203" pitchFamily="34" charset="0"/>
                        <a:cs typeface="Segoe UI Semibold" panose="020B0702040204020203" pitchFamily="34" charset="0"/>
                      </a:endParaRPr>
                    </a:p>
                  </a:txBody>
                  <a:tcPr marL="89642" marR="89642" marT="44821" marB="44821">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0415217"/>
                  </a:ext>
                </a:extLst>
              </a:tr>
              <a:tr h="363550">
                <a:tc>
                  <a:txBody>
                    <a:bodyPr/>
                    <a:lstStyle/>
                    <a:p>
                      <a:pPr algn="ctr"/>
                      <a:r>
                        <a:rPr lang="en-US" sz="1700" b="0" dirty="0">
                          <a:solidFill>
                            <a:schemeClr val="tx1"/>
                          </a:solidFill>
                          <a:latin typeface="Segoe UI Semibold" panose="020B0702040204020203" pitchFamily="34" charset="0"/>
                          <a:cs typeface="Segoe UI Semibold" panose="020B0702040204020203" pitchFamily="34" charset="0"/>
                        </a:rPr>
                        <a:t>NPV: $22.4M</a:t>
                      </a:r>
                    </a:p>
                  </a:txBody>
                  <a:tcPr marL="89642" marR="89642" marT="44821" marB="44821">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700" b="0" dirty="0">
                          <a:solidFill>
                            <a:schemeClr val="tx1"/>
                          </a:solidFill>
                          <a:latin typeface="Segoe UI Semibold" panose="020B0702040204020203" pitchFamily="34" charset="0"/>
                          <a:cs typeface="Segoe UI Semibold" panose="020B0702040204020203" pitchFamily="34" charset="0"/>
                        </a:rPr>
                        <a:t>NPV: $55.9M</a:t>
                      </a:r>
                    </a:p>
                  </a:txBody>
                  <a:tcPr marL="89642" marR="89642" marT="44821" marB="44821">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2530190"/>
                  </a:ext>
                </a:extLst>
              </a:tr>
              <a:tr h="363550">
                <a:tc>
                  <a:txBody>
                    <a:bodyPr/>
                    <a:lstStyle/>
                    <a:p>
                      <a:pPr algn="ctr"/>
                      <a:endParaRPr lang="en-US" sz="1700" b="0"/>
                    </a:p>
                  </a:txBody>
                  <a:tcPr marL="89642" marR="89642" marT="44821" marB="44821">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en-US" sz="1700" b="0" dirty="0"/>
                    </a:p>
                  </a:txBody>
                  <a:tcPr marL="89642" marR="89642" marT="44821" marB="44821">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03372673"/>
                  </a:ext>
                </a:extLst>
              </a:tr>
            </a:tbl>
          </a:graphicData>
        </a:graphic>
      </p:graphicFrame>
    </p:spTree>
    <p:extLst>
      <p:ext uri="{BB962C8B-B14F-4D97-AF65-F5344CB8AC3E}">
        <p14:creationId xmlns:p14="http://schemas.microsoft.com/office/powerpoint/2010/main" val="223504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DFA75AD6-5C31-4AE2-AC66-1B25FBF03678}"/>
              </a:ext>
            </a:extLst>
          </p:cNvPr>
          <p:cNvGraphicFramePr>
            <a:graphicFrameLocks/>
          </p:cNvGraphicFramePr>
          <p:nvPr>
            <p:extLst/>
          </p:nvPr>
        </p:nvGraphicFramePr>
        <p:xfrm>
          <a:off x="601608" y="1226536"/>
          <a:ext cx="7064102" cy="4617883"/>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txBox="1">
            <a:spLocks/>
          </p:cNvSpPr>
          <p:nvPr/>
        </p:nvSpPr>
        <p:spPr>
          <a:xfrm>
            <a:off x="731413" y="287171"/>
            <a:ext cx="11076685" cy="68550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3874"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a:ln w="3175">
                  <a:noFill/>
                </a:ln>
                <a:gradFill>
                  <a:gsLst>
                    <a:gs pos="1250">
                      <a:srgbClr val="505050"/>
                    </a:gs>
                    <a:gs pos="100000">
                      <a:srgbClr val="505050"/>
                    </a:gs>
                  </a:gsLst>
                  <a:lin ang="5400000" scaled="0"/>
                </a:gradFill>
                <a:effectLst/>
                <a:uLnTx/>
                <a:uFillTx/>
                <a:latin typeface="Segoe UI Light"/>
                <a:ea typeface="+mj-ea"/>
                <a:cs typeface="Segoe UI" pitchFamily="34" charset="0"/>
              </a:rPr>
              <a:t>Implementing optimization methods</a:t>
            </a:r>
          </a:p>
        </p:txBody>
      </p:sp>
      <p:sp>
        <p:nvSpPr>
          <p:cNvPr id="4" name="Rectangle 3"/>
          <p:cNvSpPr/>
          <p:nvPr/>
        </p:nvSpPr>
        <p:spPr>
          <a:xfrm>
            <a:off x="959419" y="1688856"/>
            <a:ext cx="6584069" cy="2704836"/>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Resize savings</a:t>
            </a:r>
          </a:p>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$970</a:t>
            </a:r>
          </a:p>
        </p:txBody>
      </p:sp>
      <p:sp>
        <p:nvSpPr>
          <p:cNvPr id="5" name="TextBox 4"/>
          <p:cNvSpPr txBox="1"/>
          <p:nvPr/>
        </p:nvSpPr>
        <p:spPr>
          <a:xfrm>
            <a:off x="8191920" y="3937114"/>
            <a:ext cx="1489423" cy="468905"/>
          </a:xfrm>
          <a:prstGeom prst="rect">
            <a:avLst/>
          </a:prstGeom>
          <a:solidFill>
            <a:schemeClr val="tx2"/>
          </a:solidFill>
          <a:ln>
            <a:noFill/>
          </a:ln>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Snoozing</a:t>
            </a:r>
          </a:p>
        </p:txBody>
      </p:sp>
      <p:sp>
        <p:nvSpPr>
          <p:cNvPr id="6" name="TextBox 5"/>
          <p:cNvSpPr txBox="1"/>
          <p:nvPr/>
        </p:nvSpPr>
        <p:spPr>
          <a:xfrm>
            <a:off x="8152822" y="2492881"/>
            <a:ext cx="1502236" cy="468905"/>
          </a:xfrm>
          <a:prstGeom prst="rect">
            <a:avLst/>
          </a:prstGeom>
          <a:solidFill>
            <a:schemeClr val="accent5"/>
          </a:solidFill>
          <a:ln>
            <a:noFill/>
          </a:ln>
        </p:spPr>
        <p:txBody>
          <a:bodyPr wrap="square" rtlCol="0">
            <a:spAutoFit/>
          </a:body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Resizing</a:t>
            </a:r>
          </a:p>
        </p:txBody>
      </p:sp>
      <p:sp>
        <p:nvSpPr>
          <p:cNvPr id="7" name="Rectangle 6"/>
          <p:cNvSpPr/>
          <p:nvPr/>
        </p:nvSpPr>
        <p:spPr>
          <a:xfrm>
            <a:off x="959419" y="4393692"/>
            <a:ext cx="1849281" cy="7093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Snooze savings</a:t>
            </a:r>
          </a:p>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rPr>
              <a:t>$162</a:t>
            </a:r>
          </a:p>
        </p:txBody>
      </p:sp>
      <p:sp>
        <p:nvSpPr>
          <p:cNvPr id="8" name="Rectangle 7"/>
          <p:cNvSpPr/>
          <p:nvPr/>
        </p:nvSpPr>
        <p:spPr>
          <a:xfrm>
            <a:off x="6842037" y="4393692"/>
            <a:ext cx="701448" cy="709320"/>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lumMod val="65000"/>
                  <a:lumOff val="35000"/>
                </a:prstClr>
              </a:solidFill>
              <a:effectLst/>
              <a:uLnTx/>
              <a:uFillTx/>
              <a:latin typeface="Calibri" panose="020F0502020204030204"/>
              <a:ea typeface="+mn-ea"/>
              <a:cs typeface="+mn-cs"/>
            </a:endParaRPr>
          </a:p>
        </p:txBody>
      </p:sp>
      <p:sp>
        <p:nvSpPr>
          <p:cNvPr id="9" name="TextBox 8"/>
          <p:cNvSpPr txBox="1"/>
          <p:nvPr/>
        </p:nvSpPr>
        <p:spPr>
          <a:xfrm>
            <a:off x="8023519" y="1556885"/>
            <a:ext cx="3199747" cy="1222104"/>
          </a:xfrm>
          <a:prstGeom prst="rect">
            <a:avLst/>
          </a:prstGeom>
          <a:noFill/>
        </p:spPr>
        <p:txBody>
          <a:bodyPr wrap="square"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D14 v2 SKU, $1,400/</a:t>
            </a:r>
            <a:r>
              <a:rPr kumimoji="0" lang="en-US" sz="24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Light"/>
                <a:ea typeface="+mn-ea"/>
                <a:cs typeface="+mn-cs"/>
              </a:rPr>
              <a:t>mo</a:t>
            </a: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        </a:t>
            </a:r>
            <a:r>
              <a:rPr kumimoji="0" lang="en-US" sz="2400" b="0" i="0" u="none" strike="noStrike" kern="1200" cap="none" spc="0" normalizeH="0" baseline="0" noProof="0" dirty="0">
                <a:ln>
                  <a:noFill/>
                </a:ln>
                <a:solidFill>
                  <a:prstClr val="black"/>
                </a:solidFill>
                <a:effectLst/>
                <a:uLnTx/>
                <a:uFillTx/>
                <a:latin typeface="Segoe UI Light"/>
                <a:ea typeface="+mn-ea"/>
                <a:cs typeface="Segoe UI" panose="020B0502040204020203" pitchFamily="34" charset="0"/>
              </a:rPr>
              <a:t>+</a:t>
            </a:r>
          </a:p>
          <a:p>
            <a:pPr marL="0" marR="0" lvl="0" indent="0" algn="l" defTabSz="913874"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endParaRPr>
          </a:p>
        </p:txBody>
      </p:sp>
      <p:sp>
        <p:nvSpPr>
          <p:cNvPr id="10" name="TextBox 9"/>
          <p:cNvSpPr txBox="1"/>
          <p:nvPr/>
        </p:nvSpPr>
        <p:spPr>
          <a:xfrm>
            <a:off x="8023520" y="3231228"/>
            <a:ext cx="3032933" cy="468905"/>
          </a:xfrm>
          <a:prstGeom prst="rect">
            <a:avLst/>
          </a:prstGeom>
          <a:noFill/>
        </p:spPr>
        <p:txBody>
          <a:bodyPr wrap="square"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D12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v2</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SKU, $430/mo</a:t>
            </a:r>
          </a:p>
        </p:txBody>
      </p:sp>
      <p:sp>
        <p:nvSpPr>
          <p:cNvPr id="12" name="TextBox 11"/>
          <p:cNvSpPr txBox="1"/>
          <p:nvPr/>
        </p:nvSpPr>
        <p:spPr>
          <a:xfrm>
            <a:off x="8742197" y="2862054"/>
            <a:ext cx="388138" cy="468905"/>
          </a:xfrm>
          <a:prstGeom prst="rect">
            <a:avLst/>
          </a:prstGeom>
          <a:noFill/>
        </p:spPr>
        <p:txBody>
          <a:bodyPr wrap="none"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t>
            </a:r>
          </a:p>
        </p:txBody>
      </p:sp>
      <p:sp>
        <p:nvSpPr>
          <p:cNvPr id="13" name="TextBox 12"/>
          <p:cNvSpPr txBox="1"/>
          <p:nvPr/>
        </p:nvSpPr>
        <p:spPr>
          <a:xfrm>
            <a:off x="8742196" y="3568626"/>
            <a:ext cx="388138" cy="468905"/>
          </a:xfrm>
          <a:prstGeom prst="rect">
            <a:avLst/>
          </a:prstGeom>
          <a:noFill/>
        </p:spPr>
        <p:txBody>
          <a:bodyPr wrap="none"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Segoe UI Light"/>
                <a:ea typeface="+mn-ea"/>
                <a:cs typeface="Segoe UI" panose="020B0502040204020203" pitchFamily="34" charset="0"/>
              </a:rPr>
              <a:t>+</a:t>
            </a:r>
          </a:p>
        </p:txBody>
      </p:sp>
      <p:sp>
        <p:nvSpPr>
          <p:cNvPr id="14" name="TextBox 13"/>
          <p:cNvSpPr txBox="1"/>
          <p:nvPr/>
        </p:nvSpPr>
        <p:spPr>
          <a:xfrm>
            <a:off x="8742196" y="4272989"/>
            <a:ext cx="388138" cy="468905"/>
          </a:xfrm>
          <a:prstGeom prst="rect">
            <a:avLst/>
          </a:prstGeom>
          <a:noFill/>
        </p:spPr>
        <p:txBody>
          <a:bodyPr wrap="none"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a:t>
            </a:r>
          </a:p>
        </p:txBody>
      </p:sp>
      <p:sp>
        <p:nvSpPr>
          <p:cNvPr id="15" name="TextBox 14"/>
          <p:cNvSpPr txBox="1"/>
          <p:nvPr/>
        </p:nvSpPr>
        <p:spPr>
          <a:xfrm>
            <a:off x="8023519" y="4641477"/>
            <a:ext cx="3032934" cy="468905"/>
          </a:xfrm>
          <a:prstGeom prst="rect">
            <a:avLst/>
          </a:prstGeom>
          <a:noFill/>
        </p:spPr>
        <p:txBody>
          <a:bodyPr wrap="square" rtlCol="0">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Light"/>
                <a:ea typeface="+mn-ea"/>
                <a:cs typeface="+mn-cs"/>
              </a:rPr>
              <a:t>D12 v2 SKU, $268/mo</a:t>
            </a:r>
          </a:p>
        </p:txBody>
      </p:sp>
    </p:spTree>
    <p:extLst>
      <p:ext uri="{BB962C8B-B14F-4D97-AF65-F5344CB8AC3E}">
        <p14:creationId xmlns:p14="http://schemas.microsoft.com/office/powerpoint/2010/main" val="214776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0"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53728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6495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Learn More</a:t>
            </a:r>
          </a:p>
        </p:txBody>
      </p:sp>
      <p:sp>
        <p:nvSpPr>
          <p:cNvPr id="3" name="Text Placeholder 2"/>
          <p:cNvSpPr>
            <a:spLocks noGrp="1"/>
          </p:cNvSpPr>
          <p:nvPr>
            <p:ph type="body" sz="quarter" idx="10"/>
          </p:nvPr>
        </p:nvSpPr>
        <p:spPr>
          <a:xfrm>
            <a:off x="269303" y="1187962"/>
            <a:ext cx="5378485" cy="3681061"/>
          </a:xfrm>
        </p:spPr>
        <p:txBody>
          <a:bodyPr/>
          <a:lstStyle/>
          <a:p>
            <a:pPr>
              <a:spcAft>
                <a:spcPts val="1176"/>
              </a:spcAft>
            </a:pPr>
            <a:r>
              <a:rPr lang="en-US" sz="2353" dirty="0">
                <a:solidFill>
                  <a:schemeClr val="bg1"/>
                </a:solidFill>
              </a:rPr>
              <a:t>Go to the </a:t>
            </a:r>
            <a:r>
              <a:rPr lang="en-US" sz="2353" dirty="0">
                <a:solidFill>
                  <a:schemeClr val="bg1"/>
                </a:solidFill>
                <a:hlinkClick r:id="rId3"/>
              </a:rPr>
              <a:t>Azure RI</a:t>
            </a:r>
            <a:r>
              <a:rPr lang="en-US" sz="2353" dirty="0">
                <a:solidFill>
                  <a:schemeClr val="bg1"/>
                </a:solidFill>
              </a:rPr>
              <a:t> web page and sign-up for updates</a:t>
            </a:r>
          </a:p>
          <a:p>
            <a:pPr>
              <a:spcAft>
                <a:spcPts val="1176"/>
              </a:spcAft>
            </a:pPr>
            <a:r>
              <a:rPr lang="en-US" sz="2353" dirty="0">
                <a:solidFill>
                  <a:schemeClr val="bg1"/>
                </a:solidFill>
              </a:rPr>
              <a:t>Active your </a:t>
            </a:r>
            <a:r>
              <a:rPr lang="en-US" sz="2353" u="sng" dirty="0">
                <a:solidFill>
                  <a:schemeClr val="bg1"/>
                </a:solidFill>
                <a:hlinkClick r:id="rId4"/>
              </a:rPr>
              <a:t>Azure Hybrid Benefit</a:t>
            </a:r>
            <a:endParaRPr lang="en-US" sz="2353" dirty="0">
              <a:solidFill>
                <a:schemeClr val="bg1"/>
              </a:solidFill>
            </a:endParaRPr>
          </a:p>
          <a:p>
            <a:pPr>
              <a:spcAft>
                <a:spcPts val="1176"/>
              </a:spcAft>
            </a:pPr>
            <a:r>
              <a:rPr lang="en-US" sz="2353" dirty="0">
                <a:solidFill>
                  <a:schemeClr val="bg1"/>
                </a:solidFill>
              </a:rPr>
              <a:t>Choose Azure for your </a:t>
            </a:r>
            <a:r>
              <a:rPr lang="en-US" sz="2353" u="sng" dirty="0">
                <a:solidFill>
                  <a:schemeClr val="bg1"/>
                </a:solidFill>
                <a:hlinkClick r:id="rId5"/>
              </a:rPr>
              <a:t>Windows Server workloads</a:t>
            </a:r>
            <a:endParaRPr lang="en-US" sz="2353" dirty="0">
              <a:solidFill>
                <a:schemeClr val="bg1"/>
              </a:solidFill>
            </a:endParaRPr>
          </a:p>
          <a:p>
            <a:pPr>
              <a:spcAft>
                <a:spcPts val="1176"/>
              </a:spcAft>
            </a:pPr>
            <a:r>
              <a:rPr lang="en-US" sz="2353" dirty="0">
                <a:solidFill>
                  <a:schemeClr val="bg1"/>
                </a:solidFill>
              </a:rPr>
              <a:t>Estimate your monthly bill with the </a:t>
            </a:r>
            <a:r>
              <a:rPr lang="en-US" sz="2353" u="sng" dirty="0">
                <a:solidFill>
                  <a:schemeClr val="bg1"/>
                </a:solidFill>
                <a:hlinkClick r:id="rId6"/>
              </a:rPr>
              <a:t>pricing calculator</a:t>
            </a:r>
            <a:endParaRPr lang="en-US" sz="2353" dirty="0">
              <a:solidFill>
                <a:schemeClr val="bg1"/>
              </a:solidFill>
            </a:endParaRPr>
          </a:p>
          <a:p>
            <a:endParaRPr lang="en-US" sz="2353" dirty="0">
              <a:solidFill>
                <a:schemeClr val="bg1"/>
              </a:solidFill>
            </a:endParaRPr>
          </a:p>
        </p:txBody>
      </p:sp>
      <p:pic>
        <p:nvPicPr>
          <p:cNvPr id="5" name="Picture 4"/>
          <p:cNvPicPr>
            <a:picLocks noChangeAspect="1"/>
          </p:cNvPicPr>
          <p:nvPr/>
        </p:nvPicPr>
        <p:blipFill rotWithShape="1">
          <a:blip r:embed="rId7"/>
          <a:srcRect l="35906" t="17317" r="37744" b="31566"/>
          <a:stretch/>
        </p:blipFill>
        <p:spPr>
          <a:xfrm>
            <a:off x="6150242" y="289957"/>
            <a:ext cx="5752059" cy="6276530"/>
          </a:xfrm>
          <a:prstGeom prst="rect">
            <a:avLst/>
          </a:prstGeom>
        </p:spPr>
      </p:pic>
    </p:spTree>
    <p:extLst>
      <p:ext uri="{BB962C8B-B14F-4D97-AF65-F5344CB8AC3E}">
        <p14:creationId xmlns:p14="http://schemas.microsoft.com/office/powerpoint/2010/main" val="1639915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6711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figure shows a four stage cycle, The four stages of the cycle, represented by quadrants are as follows: Identify, Examine data, Use tools, and Assess results." title="The Azure lifecycle of optimization"/>
          <p:cNvPicPr/>
          <p:nvPr/>
        </p:nvPicPr>
        <p:blipFill>
          <a:blip r:embed="rId3"/>
          <a:stretch>
            <a:fillRect/>
          </a:stretch>
        </p:blipFill>
        <p:spPr>
          <a:xfrm>
            <a:off x="3855575" y="1346810"/>
            <a:ext cx="4480853" cy="4480853"/>
          </a:xfrm>
          <a:prstGeom prst="rect">
            <a:avLst/>
          </a:prstGeom>
        </p:spPr>
      </p:pic>
      <p:sp>
        <p:nvSpPr>
          <p:cNvPr id="4" name="TextBox 3"/>
          <p:cNvSpPr txBox="1"/>
          <p:nvPr/>
        </p:nvSpPr>
        <p:spPr>
          <a:xfrm>
            <a:off x="1525381" y="4866812"/>
            <a:ext cx="2603934" cy="967518"/>
          </a:xfrm>
          <a:prstGeom prst="rect">
            <a:avLst/>
          </a:prstGeom>
          <a:noFill/>
        </p:spPr>
        <p:txBody>
          <a:bodyPr wrap="none" lIns="179234" tIns="143387" rIns="179234" bIns="143387" rtlCol="0" anchor="ctr">
            <a:spAutoFit/>
          </a:bodyPr>
          <a:lstStyle/>
          <a:p>
            <a:pPr marL="0" marR="0" lvl="0" indent="0" algn="r" defTabSz="914049"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Implement </a:t>
            </a:r>
            <a:b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savings changes</a:t>
            </a:r>
          </a:p>
        </p:txBody>
      </p:sp>
      <p:sp>
        <p:nvSpPr>
          <p:cNvPr id="5" name="TextBox 4"/>
          <p:cNvSpPr txBox="1"/>
          <p:nvPr/>
        </p:nvSpPr>
        <p:spPr>
          <a:xfrm>
            <a:off x="2328260" y="1606567"/>
            <a:ext cx="1801057" cy="967518"/>
          </a:xfrm>
          <a:prstGeom prst="rect">
            <a:avLst/>
          </a:prstGeom>
          <a:noFill/>
        </p:spPr>
        <p:txBody>
          <a:bodyPr wrap="none" lIns="179234" tIns="143387" rIns="179234" bIns="143387" rtlCol="0" anchor="ctr">
            <a:spAutoFit/>
          </a:bodyPr>
          <a:lstStyle/>
          <a:p>
            <a:pPr marL="0" marR="0" lvl="0" indent="0" algn="r" defTabSz="914049"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Review </a:t>
            </a:r>
            <a:b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effects</a:t>
            </a:r>
          </a:p>
        </p:txBody>
      </p:sp>
      <p:sp>
        <p:nvSpPr>
          <p:cNvPr id="6" name="TextBox 5"/>
          <p:cNvSpPr txBox="1"/>
          <p:nvPr/>
        </p:nvSpPr>
        <p:spPr>
          <a:xfrm>
            <a:off x="8003173" y="1606567"/>
            <a:ext cx="2710728" cy="967518"/>
          </a:xfrm>
          <a:prstGeom prst="rect">
            <a:avLst/>
          </a:prstGeom>
          <a:noFill/>
        </p:spPr>
        <p:txBody>
          <a:bodyPr wrap="none" lIns="179234" tIns="143387" rIns="179234" bIns="143387" rtlCol="0" anchor="ctr">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Engineers </a:t>
            </a:r>
            <a:b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identifying waste</a:t>
            </a:r>
          </a:p>
        </p:txBody>
      </p:sp>
      <p:sp>
        <p:nvSpPr>
          <p:cNvPr id="7" name="TextBox 6"/>
          <p:cNvSpPr txBox="1"/>
          <p:nvPr/>
        </p:nvSpPr>
        <p:spPr>
          <a:xfrm>
            <a:off x="8003172" y="4527841"/>
            <a:ext cx="2908776" cy="1645458"/>
          </a:xfrm>
          <a:prstGeom prst="rect">
            <a:avLst/>
          </a:prstGeom>
          <a:noFill/>
        </p:spPr>
        <p:txBody>
          <a:bodyPr wrap="square" lIns="179234" tIns="143387" rIns="179234" bIns="143387" rtlCol="0" anchor="ctr">
            <a:spAutoFit/>
          </a:bodyPr>
          <a:lstStyle/>
          <a:p>
            <a:pPr marL="0" marR="0" lvl="0" indent="0" algn="l" defTabSz="914049"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Validate that </a:t>
            </a:r>
            <a:b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the automated </a:t>
            </a:r>
            <a:b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recommendations </a:t>
            </a:r>
            <a:b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b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make sense</a:t>
            </a:r>
          </a:p>
        </p:txBody>
      </p:sp>
      <p:sp>
        <p:nvSpPr>
          <p:cNvPr id="8" name="Title 7"/>
          <p:cNvSpPr>
            <a:spLocks noGrp="1"/>
          </p:cNvSpPr>
          <p:nvPr>
            <p:ph type="title"/>
          </p:nvPr>
        </p:nvSpPr>
        <p:spPr/>
        <p:txBody>
          <a:bodyPr/>
          <a:lstStyle/>
          <a:p>
            <a:r>
              <a:rPr lang="en-US" dirty="0"/>
              <a:t>Lifecycle of optimization</a:t>
            </a:r>
          </a:p>
        </p:txBody>
      </p:sp>
    </p:spTree>
    <p:extLst>
      <p:ext uri="{BB962C8B-B14F-4D97-AF65-F5344CB8AC3E}">
        <p14:creationId xmlns:p14="http://schemas.microsoft.com/office/powerpoint/2010/main" val="24633458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p Arrow 1"/>
          <p:cNvSpPr/>
          <p:nvPr/>
        </p:nvSpPr>
        <p:spPr bwMode="auto">
          <a:xfrm>
            <a:off x="1287623" y="5385485"/>
            <a:ext cx="981489" cy="842028"/>
          </a:xfrm>
          <a:prstGeom prst="upArrow">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7" name="Chart 6">
            <a:extLst>
              <a:ext uri="{FF2B5EF4-FFF2-40B4-BE49-F238E27FC236}">
                <a16:creationId xmlns:a16="http://schemas.microsoft.com/office/drawing/2014/main" id="{62C484D3-1588-4BED-9589-1941813C8939}"/>
              </a:ext>
            </a:extLst>
          </p:cNvPr>
          <p:cNvGraphicFramePr>
            <a:graphicFrameLocks/>
          </p:cNvGraphicFramePr>
          <p:nvPr>
            <p:extLst/>
          </p:nvPr>
        </p:nvGraphicFramePr>
        <p:xfrm>
          <a:off x="270894" y="1550579"/>
          <a:ext cx="11652534" cy="4374794"/>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573091" y="6244441"/>
            <a:ext cx="2410554" cy="305938"/>
          </a:xfrm>
          <a:prstGeom prst="rect">
            <a:avLst/>
          </a:prstGeom>
          <a:noFill/>
        </p:spPr>
        <p:txBody>
          <a:bodyPr wrap="square" lIns="0" rIns="0" rtlCol="0">
            <a:sp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Optimization tooling launched</a:t>
            </a:r>
          </a:p>
        </p:txBody>
      </p:sp>
      <p:cxnSp>
        <p:nvCxnSpPr>
          <p:cNvPr id="10" name="Straight Connector 9"/>
          <p:cNvCxnSpPr/>
          <p:nvPr/>
        </p:nvCxnSpPr>
        <p:spPr>
          <a:xfrm>
            <a:off x="1016202" y="4149189"/>
            <a:ext cx="10769023"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
        <p:nvSpPr>
          <p:cNvPr id="11" name="TextBox 10"/>
          <p:cNvSpPr txBox="1"/>
          <p:nvPr/>
        </p:nvSpPr>
        <p:spPr>
          <a:xfrm>
            <a:off x="10389662" y="6242294"/>
            <a:ext cx="1533768" cy="311985"/>
          </a:xfrm>
          <a:prstGeom prst="rect">
            <a:avLst/>
          </a:prstGeom>
          <a:noFill/>
        </p:spPr>
        <p:txBody>
          <a:bodyPr wrap="none" rtlCol="0" anchor="ctr">
            <a:spAutoFit/>
          </a:bodyPr>
          <a:lstStyle/>
          <a:p>
            <a:pPr marL="0" marR="0" lvl="0" indent="0" algn="r" defTabSz="91404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a:ea typeface="+mn-ea"/>
                <a:cs typeface="Segoe UI Light" panose="020B0502040204020203" pitchFamily="34" charset="0"/>
              </a:rPr>
              <a:t>Industry average</a:t>
            </a:r>
          </a:p>
        </p:txBody>
      </p:sp>
      <p:sp>
        <p:nvSpPr>
          <p:cNvPr id="13" name="TextBox 12"/>
          <p:cNvSpPr txBox="1"/>
          <p:nvPr/>
        </p:nvSpPr>
        <p:spPr>
          <a:xfrm>
            <a:off x="4584949" y="6198286"/>
            <a:ext cx="3022105" cy="406151"/>
          </a:xfrm>
          <a:prstGeom prst="rect">
            <a:avLst/>
          </a:prstGeom>
          <a:noFill/>
        </p:spPr>
        <p:txBody>
          <a:bodyPr wrap="square" rtlCol="0">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lumMod val="50000"/>
                  </a:srgbClr>
                </a:solidFill>
                <a:effectLst/>
                <a:uLnTx/>
                <a:uFillTx/>
                <a:latin typeface="Segoe UI"/>
                <a:ea typeface="+mn-ea"/>
                <a:cs typeface="Segoe UI Light" panose="020B0502040204020203" pitchFamily="34" charset="0"/>
              </a:rPr>
              <a:t>Scope of ~6,000 servers</a:t>
            </a:r>
          </a:p>
        </p:txBody>
      </p:sp>
      <p:sp>
        <p:nvSpPr>
          <p:cNvPr id="14" name="Title 13"/>
          <p:cNvSpPr>
            <a:spLocks noGrp="1"/>
          </p:cNvSpPr>
          <p:nvPr>
            <p:ph type="title"/>
          </p:nvPr>
        </p:nvSpPr>
        <p:spPr>
          <a:xfrm>
            <a:off x="270894" y="290404"/>
            <a:ext cx="11652534" cy="899409"/>
          </a:xfrm>
        </p:spPr>
        <p:txBody>
          <a:bodyPr/>
          <a:lstStyle/>
          <a:p>
            <a:r>
              <a:rPr lang="en-US" dirty="0"/>
              <a:t>Microsoft IT CPU average</a:t>
            </a:r>
          </a:p>
        </p:txBody>
      </p:sp>
      <p:sp>
        <p:nvSpPr>
          <p:cNvPr id="16" name="Text Placeholder 15"/>
          <p:cNvSpPr>
            <a:spLocks noGrp="1"/>
          </p:cNvSpPr>
          <p:nvPr>
            <p:ph type="body" sz="quarter" idx="10"/>
          </p:nvPr>
        </p:nvSpPr>
        <p:spPr/>
        <p:txBody>
          <a:bodyPr/>
          <a:lstStyle/>
          <a:p>
            <a:r>
              <a:rPr lang="en-US" dirty="0"/>
              <a:t>For IT-managed IaaS servers, last year we were able to…</a:t>
            </a:r>
          </a:p>
        </p:txBody>
      </p:sp>
      <p:cxnSp>
        <p:nvCxnSpPr>
          <p:cNvPr id="15" name="Straight Connector 14"/>
          <p:cNvCxnSpPr/>
          <p:nvPr/>
        </p:nvCxnSpPr>
        <p:spPr>
          <a:xfrm>
            <a:off x="9979187" y="6410571"/>
            <a:ext cx="443875" cy="0"/>
          </a:xfrm>
          <a:prstGeom prst="line">
            <a:avLst/>
          </a:prstGeom>
          <a:ln w="38100">
            <a:solidFill>
              <a:srgbClr val="FF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8665831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89" y="1937252"/>
            <a:ext cx="11745840" cy="4231643"/>
          </a:xfrm>
          <a:prstGeom prst="rect">
            <a:avLst/>
          </a:prstGeom>
        </p:spPr>
      </p:pic>
      <p:sp>
        <p:nvSpPr>
          <p:cNvPr id="3" name="Title 2"/>
          <p:cNvSpPr>
            <a:spLocks noGrp="1"/>
          </p:cNvSpPr>
          <p:nvPr>
            <p:ph type="title"/>
          </p:nvPr>
        </p:nvSpPr>
        <p:spPr/>
        <p:txBody>
          <a:bodyPr/>
          <a:lstStyle/>
          <a:p>
            <a:r>
              <a:rPr lang="en-US" dirty="0"/>
              <a:t>How have we done so far?</a:t>
            </a:r>
          </a:p>
        </p:txBody>
      </p:sp>
      <p:sp>
        <p:nvSpPr>
          <p:cNvPr id="7" name="Text Placeholder 6"/>
          <p:cNvSpPr>
            <a:spLocks noGrp="1"/>
          </p:cNvSpPr>
          <p:nvPr>
            <p:ph type="body" sz="quarter" idx="10"/>
          </p:nvPr>
        </p:nvSpPr>
        <p:spPr/>
        <p:txBody>
          <a:bodyPr/>
          <a:lstStyle/>
          <a:p>
            <a:r>
              <a:rPr lang="en-US" dirty="0"/>
              <a:t>As we introduce new opportunities to save, our spend drops accordingly</a:t>
            </a:r>
          </a:p>
        </p:txBody>
      </p:sp>
    </p:spTree>
    <p:extLst>
      <p:ext uri="{BB962C8B-B14F-4D97-AF65-F5344CB8AC3E}">
        <p14:creationId xmlns:p14="http://schemas.microsoft.com/office/powerpoint/2010/main" val="1035022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cost optimization work</a:t>
            </a:r>
          </a:p>
        </p:txBody>
      </p:sp>
      <p:grpSp>
        <p:nvGrpSpPr>
          <p:cNvPr id="27" name="Group 147">
            <a:extLst>
              <a:ext uri="{FF2B5EF4-FFF2-40B4-BE49-F238E27FC236}">
                <a16:creationId xmlns:a16="http://schemas.microsoft.com/office/drawing/2014/main" id="{81F59CF8-D580-40F4-A49F-D255DC0CA8FA}"/>
              </a:ext>
            </a:extLst>
          </p:cNvPr>
          <p:cNvGrpSpPr/>
          <p:nvPr/>
        </p:nvGrpSpPr>
        <p:grpSpPr>
          <a:xfrm>
            <a:off x="642750" y="2778925"/>
            <a:ext cx="10906502" cy="1994712"/>
            <a:chOff x="2206302" y="3074618"/>
            <a:chExt cx="8127104" cy="2034710"/>
          </a:xfrm>
        </p:grpSpPr>
        <p:sp>
          <p:nvSpPr>
            <p:cNvPr id="5" name="Rectangle 148"/>
            <p:cNvSpPr/>
            <p:nvPr/>
          </p:nvSpPr>
          <p:spPr>
            <a:xfrm>
              <a:off x="2209589" y="4677328"/>
              <a:ext cx="8120600" cy="432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nchor="ctr">
              <a:no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defTabSz="896386" rtl="0">
                <a:defRPr/>
              </a:pPr>
              <a:r>
                <a:rPr lang="en-US" sz="1568" b="1" dirty="0">
                  <a:solidFill>
                    <a:srgbClr val="FFFFFF"/>
                  </a:solidFill>
                  <a:latin typeface="Segoe UI Semilight"/>
                  <a:cs typeface="Tahoma"/>
                </a:rPr>
                <a:t>Data Collection</a:t>
              </a:r>
            </a:p>
          </p:txBody>
        </p:sp>
        <p:sp>
          <p:nvSpPr>
            <p:cNvPr id="9" name="Rectangle 149"/>
            <p:cNvSpPr/>
            <p:nvPr/>
          </p:nvSpPr>
          <p:spPr>
            <a:xfrm>
              <a:off x="2212806" y="4234805"/>
              <a:ext cx="8120600" cy="432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nchor="ctr">
              <a:no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defTabSz="896386" rtl="0">
                <a:defRPr/>
              </a:pPr>
              <a:r>
                <a:rPr lang="en-US" sz="1568" b="1" dirty="0">
                  <a:solidFill>
                    <a:srgbClr val="FFFFFF"/>
                  </a:solidFill>
                  <a:latin typeface="Segoe UI Semilight"/>
                  <a:cs typeface="Tahoma"/>
                </a:rPr>
                <a:t>Aggregation and Normalization</a:t>
              </a:r>
            </a:p>
          </p:txBody>
        </p:sp>
        <p:grpSp>
          <p:nvGrpSpPr>
            <p:cNvPr id="10" name="Group 150"/>
            <p:cNvGrpSpPr/>
            <p:nvPr/>
          </p:nvGrpSpPr>
          <p:grpSpPr>
            <a:xfrm>
              <a:off x="2206302" y="3074618"/>
              <a:ext cx="8120600" cy="1149664"/>
              <a:chOff x="555834" y="2705259"/>
              <a:chExt cx="8106667" cy="1149664"/>
            </a:xfrm>
          </p:grpSpPr>
          <p:sp>
            <p:nvSpPr>
              <p:cNvPr id="18" name="Rectangle 151"/>
              <p:cNvSpPr/>
              <p:nvPr/>
            </p:nvSpPr>
            <p:spPr>
              <a:xfrm>
                <a:off x="555834" y="2705259"/>
                <a:ext cx="8106667" cy="1149664"/>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no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defTabSz="896386" rtl="0">
                  <a:defRPr/>
                </a:pPr>
                <a:r>
                  <a:rPr lang="en-US" sz="1568" b="1" dirty="0">
                    <a:solidFill>
                      <a:srgbClr val="FFFFFF"/>
                    </a:solidFill>
                    <a:latin typeface="Segoe UI Semilight"/>
                    <a:cs typeface="Tahoma"/>
                  </a:rPr>
                  <a:t>Analytics and Monitoring</a:t>
                </a:r>
              </a:p>
            </p:txBody>
          </p:sp>
          <p:grpSp>
            <p:nvGrpSpPr>
              <p:cNvPr id="19" name="Group 152"/>
              <p:cNvGrpSpPr/>
              <p:nvPr/>
            </p:nvGrpSpPr>
            <p:grpSpPr>
              <a:xfrm>
                <a:off x="711772" y="3157931"/>
                <a:ext cx="7818971" cy="561817"/>
                <a:chOff x="629302" y="3041913"/>
                <a:chExt cx="7818971" cy="595509"/>
              </a:xfrm>
            </p:grpSpPr>
            <p:sp>
              <p:nvSpPr>
                <p:cNvPr id="20" name="Rounded Rectangle 153"/>
                <p:cNvSpPr/>
                <p:nvPr/>
              </p:nvSpPr>
              <p:spPr>
                <a:xfrm>
                  <a:off x="5718870" y="3051666"/>
                  <a:ext cx="1220146" cy="583178"/>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Cost Optimization</a:t>
                  </a:r>
                </a:p>
              </p:txBody>
            </p:sp>
            <p:sp>
              <p:nvSpPr>
                <p:cNvPr id="21" name="Rounded Rectangle 154"/>
                <p:cNvSpPr/>
                <p:nvPr/>
              </p:nvSpPr>
              <p:spPr>
                <a:xfrm>
                  <a:off x="4359788" y="3041913"/>
                  <a:ext cx="1201581" cy="583178"/>
                </a:xfrm>
                <a:prstGeom prst="roundRect">
                  <a:avLst/>
                </a:prstGeom>
                <a:ln w="57150"/>
              </p:spPr>
              <p:style>
                <a:lnRef idx="2">
                  <a:schemeClr val="accent1"/>
                </a:lnRef>
                <a:fillRef idx="1">
                  <a:schemeClr val="lt1"/>
                </a:fillRef>
                <a:effectRef idx="0">
                  <a:schemeClr val="accent1"/>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Resource Optimization</a:t>
                  </a:r>
                </a:p>
              </p:txBody>
            </p:sp>
            <p:sp>
              <p:nvSpPr>
                <p:cNvPr id="22" name="Rounded Rectangle 155"/>
                <p:cNvSpPr/>
                <p:nvPr/>
              </p:nvSpPr>
              <p:spPr>
                <a:xfrm>
                  <a:off x="1864900" y="3051666"/>
                  <a:ext cx="1088326" cy="58317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Budgets</a:t>
                  </a:r>
                </a:p>
              </p:txBody>
            </p:sp>
            <p:sp>
              <p:nvSpPr>
                <p:cNvPr id="23" name="Rounded Rectangle 156"/>
                <p:cNvSpPr/>
                <p:nvPr/>
              </p:nvSpPr>
              <p:spPr>
                <a:xfrm>
                  <a:off x="7096516" y="3054244"/>
                  <a:ext cx="1351757" cy="58317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Cost Allocation</a:t>
                  </a:r>
                </a:p>
              </p:txBody>
            </p:sp>
            <p:sp>
              <p:nvSpPr>
                <p:cNvPr id="24" name="Rounded Rectangle 157"/>
                <p:cNvSpPr/>
                <p:nvPr/>
              </p:nvSpPr>
              <p:spPr>
                <a:xfrm>
                  <a:off x="629302" y="3051666"/>
                  <a:ext cx="1078097" cy="58317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Tag Enrichment</a:t>
                  </a:r>
                </a:p>
              </p:txBody>
            </p:sp>
            <p:sp>
              <p:nvSpPr>
                <p:cNvPr id="25" name="Rounded Rectangle 158"/>
                <p:cNvSpPr/>
                <p:nvPr/>
              </p:nvSpPr>
              <p:spPr>
                <a:xfrm>
                  <a:off x="3110728" y="3047564"/>
                  <a:ext cx="1091559" cy="58317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Forecasting</a:t>
                  </a:r>
                </a:p>
              </p:txBody>
            </p:sp>
          </p:grpSp>
        </p:grpSp>
      </p:grpSp>
      <p:grpSp>
        <p:nvGrpSpPr>
          <p:cNvPr id="28" name="Group 49">
            <a:extLst>
              <a:ext uri="{FF2B5EF4-FFF2-40B4-BE49-F238E27FC236}">
                <a16:creationId xmlns:a16="http://schemas.microsoft.com/office/drawing/2014/main" id="{BE5140AD-2FA0-4035-8B1F-CF8D5B86F86B}"/>
              </a:ext>
            </a:extLst>
          </p:cNvPr>
          <p:cNvGrpSpPr/>
          <p:nvPr/>
        </p:nvGrpSpPr>
        <p:grpSpPr>
          <a:xfrm>
            <a:off x="651477" y="4923042"/>
            <a:ext cx="10897773" cy="1496579"/>
            <a:chOff x="2212437" y="5094873"/>
            <a:chExt cx="8120600" cy="1526589"/>
          </a:xfrm>
        </p:grpSpPr>
        <p:sp>
          <p:nvSpPr>
            <p:cNvPr id="48" name="Rectangle 50"/>
            <p:cNvSpPr/>
            <p:nvPr/>
          </p:nvSpPr>
          <p:spPr>
            <a:xfrm>
              <a:off x="2212437" y="5094873"/>
              <a:ext cx="8120600" cy="1526589"/>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nchor="ctr">
              <a:no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defTabSz="896386" rtl="0">
                <a:defRPr/>
              </a:pPr>
              <a:endParaRPr lang="en-US" sz="1568" b="1" dirty="0">
                <a:solidFill>
                  <a:srgbClr val="FFFFFF"/>
                </a:solidFill>
                <a:latin typeface="Segoe UI Semilight"/>
                <a:cs typeface="Tahoma"/>
              </a:endParaRPr>
            </a:p>
          </p:txBody>
        </p:sp>
        <p:sp>
          <p:nvSpPr>
            <p:cNvPr id="56" name="Rounded Rectangle 51"/>
            <p:cNvSpPr/>
            <p:nvPr/>
          </p:nvSpPr>
          <p:spPr>
            <a:xfrm>
              <a:off x="2359477" y="5547623"/>
              <a:ext cx="2306894" cy="885343"/>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marL="280121" indent="-280121" algn="l" defTabSz="896386" rtl="0">
                <a:lnSpc>
                  <a:spcPct val="90000"/>
                </a:lnSpc>
                <a:buFont typeface="Arial" panose="020B0604020202020204" pitchFamily="34" charset="0"/>
                <a:buChar char="•"/>
                <a:defRPr/>
              </a:pPr>
              <a:r>
                <a:rPr lang="en-US" sz="1568" dirty="0">
                  <a:solidFill>
                    <a:srgbClr val="353535">
                      <a:lumMod val="75000"/>
                      <a:lumOff val="25000"/>
                    </a:srgbClr>
                  </a:solidFill>
                  <a:latin typeface="Segoe UI Semilight"/>
                  <a:cs typeface="Tahoma"/>
                </a:rPr>
                <a:t>Azure APIs</a:t>
              </a:r>
            </a:p>
            <a:p>
              <a:pPr marL="280121" indent="-280121" algn="l" defTabSz="896386" rtl="0">
                <a:lnSpc>
                  <a:spcPct val="90000"/>
                </a:lnSpc>
                <a:buFont typeface="Arial" panose="020B0604020202020204" pitchFamily="34" charset="0"/>
                <a:buChar char="•"/>
                <a:defRPr/>
              </a:pPr>
              <a:r>
                <a:rPr lang="en-US" sz="1568" dirty="0">
                  <a:solidFill>
                    <a:srgbClr val="353535">
                      <a:lumMod val="75000"/>
                      <a:lumOff val="25000"/>
                    </a:srgbClr>
                  </a:solidFill>
                  <a:latin typeface="Segoe UI Semilight"/>
                  <a:cs typeface="Tahoma"/>
                </a:rPr>
                <a:t>Other Cloud APIs</a:t>
              </a:r>
            </a:p>
          </p:txBody>
        </p:sp>
        <p:sp>
          <p:nvSpPr>
            <p:cNvPr id="57" name="TextBox 52"/>
            <p:cNvSpPr txBox="1"/>
            <p:nvPr/>
          </p:nvSpPr>
          <p:spPr>
            <a:xfrm>
              <a:off x="2880671" y="5108297"/>
              <a:ext cx="1551866" cy="517065"/>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179285" tIns="143428" rIns="179285" bIns="143428" rtlCol="0">
              <a:spAutoFit/>
            </a:bodyPr>
            <a:lstStyle/>
            <a:p>
              <a:pPr defTabSz="914367">
                <a:lnSpc>
                  <a:spcPct val="90000"/>
                </a:lnSpc>
                <a:spcAft>
                  <a:spcPts val="588"/>
                </a:spcAft>
                <a:defRPr/>
              </a:pPr>
              <a:r>
                <a:rPr lang="en-US" sz="1568" b="1" dirty="0">
                  <a:solidFill>
                    <a:srgbClr val="FFFFFF"/>
                  </a:solidFill>
                  <a:latin typeface="Segoe UI Semilight"/>
                </a:rPr>
                <a:t>Data Sources</a:t>
              </a:r>
            </a:p>
          </p:txBody>
        </p:sp>
        <p:sp>
          <p:nvSpPr>
            <p:cNvPr id="58" name="TextBox 53"/>
            <p:cNvSpPr txBox="1"/>
            <p:nvPr/>
          </p:nvSpPr>
          <p:spPr>
            <a:xfrm>
              <a:off x="6744884" y="5113797"/>
              <a:ext cx="1551866" cy="517065"/>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179285" tIns="143428" rIns="179285" bIns="143428" rtlCol="0">
              <a:spAutoFit/>
            </a:bodyPr>
            <a:lstStyle/>
            <a:p>
              <a:pPr defTabSz="914367">
                <a:lnSpc>
                  <a:spcPct val="90000"/>
                </a:lnSpc>
                <a:spcAft>
                  <a:spcPts val="588"/>
                </a:spcAft>
                <a:defRPr/>
              </a:pPr>
              <a:r>
                <a:rPr lang="en-US" sz="1568" b="1" dirty="0">
                  <a:solidFill>
                    <a:srgbClr val="FFFFFF"/>
                  </a:solidFill>
                  <a:latin typeface="Segoe UI Semilight"/>
                </a:rPr>
                <a:t>Data Types</a:t>
              </a:r>
            </a:p>
          </p:txBody>
        </p:sp>
        <p:sp>
          <p:nvSpPr>
            <p:cNvPr id="59" name="Rounded Rectangle 54"/>
            <p:cNvSpPr/>
            <p:nvPr/>
          </p:nvSpPr>
          <p:spPr>
            <a:xfrm>
              <a:off x="4884505" y="5547623"/>
              <a:ext cx="5272625" cy="885343"/>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l" defTabSz="896386" rtl="0">
                <a:lnSpc>
                  <a:spcPct val="90000"/>
                </a:lnSpc>
                <a:defRPr/>
              </a:pPr>
              <a:endParaRPr lang="en-US" sz="1568" dirty="0">
                <a:solidFill>
                  <a:srgbClr val="353535">
                    <a:lumMod val="75000"/>
                    <a:lumOff val="25000"/>
                  </a:srgbClr>
                </a:solidFill>
                <a:latin typeface="Segoe UI Semilight"/>
                <a:cs typeface="Tahoma"/>
              </a:endParaRPr>
            </a:p>
          </p:txBody>
        </p:sp>
        <p:sp>
          <p:nvSpPr>
            <p:cNvPr id="60" name="TextBox 61"/>
            <p:cNvSpPr txBox="1"/>
            <p:nvPr/>
          </p:nvSpPr>
          <p:spPr>
            <a:xfrm>
              <a:off x="5135607" y="5507172"/>
              <a:ext cx="1997030" cy="1034129"/>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179285" tIns="143428" rIns="179285" bIns="143428" rtlCol="0">
              <a:spAutoFit/>
            </a:bodyPr>
            <a:lstStyle/>
            <a:p>
              <a:pPr marL="280121" indent="-280121" defTabSz="896386">
                <a:buFont typeface="Arial" panose="020B0604020202020204" pitchFamily="34" charset="0"/>
                <a:buChar char="•"/>
                <a:defRPr/>
              </a:pPr>
              <a:r>
                <a:rPr lang="en-US" sz="1568" dirty="0">
                  <a:solidFill>
                    <a:srgbClr val="353535">
                      <a:lumMod val="75000"/>
                      <a:lumOff val="25000"/>
                    </a:srgbClr>
                  </a:solidFill>
                  <a:latin typeface="Segoe UI Semilight"/>
                  <a:cs typeface="Tahoma"/>
                </a:rPr>
                <a:t>Billing data</a:t>
              </a:r>
            </a:p>
            <a:p>
              <a:pPr marL="280121" indent="-280121" defTabSz="896386">
                <a:buFont typeface="Arial" panose="020B0604020202020204" pitchFamily="34" charset="0"/>
                <a:buChar char="•"/>
                <a:defRPr/>
              </a:pPr>
              <a:r>
                <a:rPr lang="en-US" sz="1568" dirty="0">
                  <a:solidFill>
                    <a:srgbClr val="353535">
                      <a:lumMod val="75000"/>
                      <a:lumOff val="25000"/>
                    </a:srgbClr>
                  </a:solidFill>
                  <a:latin typeface="Segoe UI Semilight"/>
                  <a:cs typeface="Tahoma"/>
                </a:rPr>
                <a:t>Usage data</a:t>
              </a:r>
            </a:p>
            <a:p>
              <a:pPr marL="280121" indent="-280121" defTabSz="896386">
                <a:buFont typeface="Arial" panose="020B0604020202020204" pitchFamily="34" charset="0"/>
                <a:buChar char="•"/>
                <a:defRPr/>
              </a:pPr>
              <a:r>
                <a:rPr lang="en-US" sz="1568" dirty="0">
                  <a:solidFill>
                    <a:srgbClr val="353535">
                      <a:lumMod val="75000"/>
                      <a:lumOff val="25000"/>
                    </a:srgbClr>
                  </a:solidFill>
                  <a:latin typeface="Segoe UI Semilight"/>
                  <a:cs typeface="Tahoma"/>
                </a:rPr>
                <a:t>Utilization data</a:t>
              </a:r>
            </a:p>
          </p:txBody>
        </p:sp>
        <p:sp>
          <p:nvSpPr>
            <p:cNvPr id="61" name="TextBox 62"/>
            <p:cNvSpPr txBox="1"/>
            <p:nvPr/>
          </p:nvSpPr>
          <p:spPr>
            <a:xfrm>
              <a:off x="7132637" y="5514211"/>
              <a:ext cx="2923170" cy="96026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square" lIns="179285" tIns="143428" rIns="179285" bIns="143428" rtlCol="0">
              <a:spAutoFit/>
            </a:bodyPr>
            <a:lstStyle/>
            <a:p>
              <a:pPr marL="280121" indent="-280121" defTabSz="914367">
                <a:lnSpc>
                  <a:spcPct val="90000"/>
                </a:lnSpc>
                <a:buFont typeface="Arial" panose="020B0604020202020204" pitchFamily="34" charset="0"/>
                <a:buChar char="•"/>
                <a:defRPr/>
              </a:pPr>
              <a:r>
                <a:rPr lang="en-US" sz="1568" dirty="0">
                  <a:solidFill>
                    <a:srgbClr val="353535">
                      <a:lumMod val="75000"/>
                      <a:lumOff val="25000"/>
                    </a:srgbClr>
                  </a:solidFill>
                  <a:latin typeface="Segoe UI Semilight"/>
                  <a:cs typeface="Tahoma"/>
                </a:rPr>
                <a:t>Resource metadata (e.g. tags)</a:t>
              </a:r>
            </a:p>
            <a:p>
              <a:pPr marL="280121" indent="-280121" defTabSz="914367">
                <a:lnSpc>
                  <a:spcPct val="90000"/>
                </a:lnSpc>
                <a:buFont typeface="Arial" panose="020B0604020202020204" pitchFamily="34" charset="0"/>
                <a:buChar char="•"/>
                <a:defRPr/>
              </a:pPr>
              <a:r>
                <a:rPr lang="en-US" sz="1568" dirty="0">
                  <a:solidFill>
                    <a:srgbClr val="353535">
                      <a:lumMod val="75000"/>
                      <a:lumOff val="25000"/>
                    </a:srgbClr>
                  </a:solidFill>
                  <a:latin typeface="Segoe UI Semilight"/>
                  <a:cs typeface="Tahoma"/>
                </a:rPr>
                <a:t>Pricing data (rate-cards)</a:t>
              </a:r>
            </a:p>
            <a:p>
              <a:pPr marL="280121" indent="-280121" defTabSz="914367">
                <a:lnSpc>
                  <a:spcPct val="90000"/>
                </a:lnSpc>
                <a:spcAft>
                  <a:spcPts val="588"/>
                </a:spcAft>
                <a:buFont typeface="Arial" panose="020B0604020202020204" pitchFamily="34" charset="0"/>
                <a:buChar char="•"/>
                <a:defRPr/>
              </a:pPr>
              <a:endParaRPr lang="en-US" sz="1568" dirty="0">
                <a:solidFill>
                  <a:srgbClr val="353535">
                    <a:lumMod val="75000"/>
                    <a:lumOff val="25000"/>
                  </a:srgbClr>
                </a:solidFill>
                <a:latin typeface="Segoe UI Semilight"/>
                <a:cs typeface="Tahoma"/>
              </a:endParaRPr>
            </a:p>
          </p:txBody>
        </p:sp>
      </p:grpSp>
      <p:grpSp>
        <p:nvGrpSpPr>
          <p:cNvPr id="26" name="Group 71">
            <a:extLst>
              <a:ext uri="{FF2B5EF4-FFF2-40B4-BE49-F238E27FC236}">
                <a16:creationId xmlns:a16="http://schemas.microsoft.com/office/drawing/2014/main" id="{E993AE78-7A1D-4828-BF60-6EDE5F5FB81F}"/>
              </a:ext>
            </a:extLst>
          </p:cNvPr>
          <p:cNvGrpSpPr/>
          <p:nvPr/>
        </p:nvGrpSpPr>
        <p:grpSpPr>
          <a:xfrm>
            <a:off x="642750" y="1533534"/>
            <a:ext cx="10906501" cy="1091772"/>
            <a:chOff x="2206302" y="1199719"/>
            <a:chExt cx="8126735" cy="1113664"/>
          </a:xfrm>
        </p:grpSpPr>
        <p:sp>
          <p:nvSpPr>
            <p:cNvPr id="41" name="Rectangle 72"/>
            <p:cNvSpPr/>
            <p:nvPr/>
          </p:nvSpPr>
          <p:spPr>
            <a:xfrm>
              <a:off x="2206302" y="1199719"/>
              <a:ext cx="8126735" cy="1113664"/>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square">
              <a:noAutofit/>
            </a:bodyPr>
            <a:ls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a:lstStyle>
            <a:p>
              <a:pPr algn="ctr" defTabSz="896386" rtl="0">
                <a:defRPr/>
              </a:pPr>
              <a:r>
                <a:rPr lang="en-US" sz="1568" b="1" dirty="0">
                  <a:solidFill>
                    <a:srgbClr val="FFFFFF"/>
                  </a:solidFill>
                  <a:latin typeface="Segoe UI Semilight"/>
                  <a:cs typeface="Tahoma"/>
                </a:rPr>
                <a:t>User Experience</a:t>
              </a:r>
            </a:p>
          </p:txBody>
        </p:sp>
        <p:grpSp>
          <p:nvGrpSpPr>
            <p:cNvPr id="8" name="Group 73">
              <a:extLst>
                <a:ext uri="{FF2B5EF4-FFF2-40B4-BE49-F238E27FC236}">
                  <a16:creationId xmlns:a16="http://schemas.microsoft.com/office/drawing/2014/main" id="{D7C5277E-45DC-4A0B-8F13-25DC1EC90ECA}"/>
                </a:ext>
              </a:extLst>
            </p:cNvPr>
            <p:cNvGrpSpPr/>
            <p:nvPr/>
          </p:nvGrpSpPr>
          <p:grpSpPr>
            <a:xfrm>
              <a:off x="2348289" y="1627421"/>
              <a:ext cx="7852764" cy="550184"/>
              <a:chOff x="2348289" y="1627421"/>
              <a:chExt cx="7852764" cy="550184"/>
            </a:xfrm>
          </p:grpSpPr>
          <p:sp>
            <p:nvSpPr>
              <p:cNvPr id="43" name="Rounded Rectangle 74"/>
              <p:cNvSpPr/>
              <p:nvPr/>
            </p:nvSpPr>
            <p:spPr>
              <a:xfrm>
                <a:off x="5077522" y="1627421"/>
                <a:ext cx="1235896" cy="550184"/>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Customization</a:t>
                </a:r>
              </a:p>
            </p:txBody>
          </p:sp>
          <p:sp>
            <p:nvSpPr>
              <p:cNvPr id="44" name="Rounded Rectangle 75"/>
              <p:cNvSpPr/>
              <p:nvPr/>
            </p:nvSpPr>
            <p:spPr>
              <a:xfrm>
                <a:off x="7760869" y="1627421"/>
                <a:ext cx="1098511" cy="550184"/>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Reports</a:t>
                </a:r>
              </a:p>
            </p:txBody>
          </p:sp>
          <p:sp>
            <p:nvSpPr>
              <p:cNvPr id="45" name="Rounded Rectangle 76"/>
              <p:cNvSpPr/>
              <p:nvPr/>
            </p:nvSpPr>
            <p:spPr>
              <a:xfrm>
                <a:off x="2348289" y="1627421"/>
                <a:ext cx="1281781" cy="550184"/>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RBAC</a:t>
                </a:r>
              </a:p>
            </p:txBody>
          </p:sp>
          <p:sp>
            <p:nvSpPr>
              <p:cNvPr id="46" name="Rounded Rectangle 77"/>
              <p:cNvSpPr/>
              <p:nvPr/>
            </p:nvSpPr>
            <p:spPr>
              <a:xfrm>
                <a:off x="6419196" y="1627421"/>
                <a:ext cx="1235895" cy="550184"/>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Dashboards</a:t>
                </a:r>
              </a:p>
            </p:txBody>
          </p:sp>
          <p:sp>
            <p:nvSpPr>
              <p:cNvPr id="39" name="Rounded Rectangle 42">
                <a:extLst>
                  <a:ext uri="{FF2B5EF4-FFF2-40B4-BE49-F238E27FC236}">
                    <a16:creationId xmlns:a16="http://schemas.microsoft.com/office/drawing/2014/main" id="{D155668A-88C3-4A31-9F46-D77815FC3877}"/>
                  </a:ext>
                </a:extLst>
              </p:cNvPr>
              <p:cNvSpPr/>
              <p:nvPr/>
            </p:nvSpPr>
            <p:spPr>
              <a:xfrm>
                <a:off x="8965157" y="1627421"/>
                <a:ext cx="1235896" cy="550184"/>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Notifications</a:t>
                </a:r>
              </a:p>
            </p:txBody>
          </p:sp>
          <p:sp>
            <p:nvSpPr>
              <p:cNvPr id="40" name="Rounded Rectangle 42">
                <a:extLst>
                  <a:ext uri="{FF2B5EF4-FFF2-40B4-BE49-F238E27FC236}">
                    <a16:creationId xmlns:a16="http://schemas.microsoft.com/office/drawing/2014/main" id="{D9FCEC82-1C77-4CEA-9CB7-07F791B3A82C}"/>
                  </a:ext>
                </a:extLst>
              </p:cNvPr>
              <p:cNvSpPr/>
              <p:nvPr/>
            </p:nvSpPr>
            <p:spPr>
              <a:xfrm>
                <a:off x="3735848" y="1627421"/>
                <a:ext cx="1235896" cy="550184"/>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defPPr>
                  <a:defRPr lang="he-IL"/>
                </a:defPPr>
                <a:lvl1pPr marL="0" algn="r" defTabSz="914400" rtl="1" eaLnBrk="1" latinLnBrk="0" hangingPunct="1">
                  <a:defRPr sz="1800" kern="1200">
                    <a:solidFill>
                      <a:schemeClr val="dk1"/>
                    </a:solidFill>
                    <a:latin typeface="+mn-lt"/>
                    <a:ea typeface="+mn-ea"/>
                    <a:cs typeface="+mn-cs"/>
                  </a:defRPr>
                </a:lvl1pPr>
                <a:lvl2pPr marL="457200" algn="r" defTabSz="914400" rtl="1" eaLnBrk="1" latinLnBrk="0" hangingPunct="1">
                  <a:defRPr sz="1800" kern="1200">
                    <a:solidFill>
                      <a:schemeClr val="dk1"/>
                    </a:solidFill>
                    <a:latin typeface="+mn-lt"/>
                    <a:ea typeface="+mn-ea"/>
                    <a:cs typeface="+mn-cs"/>
                  </a:defRPr>
                </a:lvl2pPr>
                <a:lvl3pPr marL="914400" algn="r" defTabSz="914400" rtl="1" eaLnBrk="1" latinLnBrk="0" hangingPunct="1">
                  <a:defRPr sz="1800" kern="1200">
                    <a:solidFill>
                      <a:schemeClr val="dk1"/>
                    </a:solidFill>
                    <a:latin typeface="+mn-lt"/>
                    <a:ea typeface="+mn-ea"/>
                    <a:cs typeface="+mn-cs"/>
                  </a:defRPr>
                </a:lvl3pPr>
                <a:lvl4pPr marL="1371600" algn="r" defTabSz="914400" rtl="1" eaLnBrk="1" latinLnBrk="0" hangingPunct="1">
                  <a:defRPr sz="1800" kern="1200">
                    <a:solidFill>
                      <a:schemeClr val="dk1"/>
                    </a:solidFill>
                    <a:latin typeface="+mn-lt"/>
                    <a:ea typeface="+mn-ea"/>
                    <a:cs typeface="+mn-cs"/>
                  </a:defRPr>
                </a:lvl4pPr>
                <a:lvl5pPr marL="1828800" algn="r" defTabSz="914400" rtl="1" eaLnBrk="1" latinLnBrk="0" hangingPunct="1">
                  <a:defRPr sz="1800" kern="1200">
                    <a:solidFill>
                      <a:schemeClr val="dk1"/>
                    </a:solidFill>
                    <a:latin typeface="+mn-lt"/>
                    <a:ea typeface="+mn-ea"/>
                    <a:cs typeface="+mn-cs"/>
                  </a:defRPr>
                </a:lvl5pPr>
                <a:lvl6pPr marL="2286000" algn="r" defTabSz="914400" rtl="1" eaLnBrk="1" latinLnBrk="0" hangingPunct="1">
                  <a:defRPr sz="1800" kern="1200">
                    <a:solidFill>
                      <a:schemeClr val="dk1"/>
                    </a:solidFill>
                    <a:latin typeface="+mn-lt"/>
                    <a:ea typeface="+mn-ea"/>
                    <a:cs typeface="+mn-cs"/>
                  </a:defRPr>
                </a:lvl6pPr>
                <a:lvl7pPr marL="2743200" algn="r" defTabSz="914400" rtl="1" eaLnBrk="1" latinLnBrk="0" hangingPunct="1">
                  <a:defRPr sz="1800" kern="1200">
                    <a:solidFill>
                      <a:schemeClr val="dk1"/>
                    </a:solidFill>
                    <a:latin typeface="+mn-lt"/>
                    <a:ea typeface="+mn-ea"/>
                    <a:cs typeface="+mn-cs"/>
                  </a:defRPr>
                </a:lvl7pPr>
                <a:lvl8pPr marL="3200400" algn="r" defTabSz="914400" rtl="1" eaLnBrk="1" latinLnBrk="0" hangingPunct="1">
                  <a:defRPr sz="1800" kern="1200">
                    <a:solidFill>
                      <a:schemeClr val="dk1"/>
                    </a:solidFill>
                    <a:latin typeface="+mn-lt"/>
                    <a:ea typeface="+mn-ea"/>
                    <a:cs typeface="+mn-cs"/>
                  </a:defRPr>
                </a:lvl8pPr>
                <a:lvl9pPr marL="3657600" algn="r" defTabSz="914400" rtl="1" eaLnBrk="1" latinLnBrk="0" hangingPunct="1">
                  <a:defRPr sz="1800" kern="1200">
                    <a:solidFill>
                      <a:schemeClr val="dk1"/>
                    </a:solidFill>
                    <a:latin typeface="+mn-lt"/>
                    <a:ea typeface="+mn-ea"/>
                    <a:cs typeface="+mn-cs"/>
                  </a:defRPr>
                </a:lvl9pPr>
              </a:lstStyle>
              <a:p>
                <a:pPr algn="ctr" defTabSz="896386" rtl="0">
                  <a:lnSpc>
                    <a:spcPct val="90000"/>
                  </a:lnSpc>
                  <a:defRPr/>
                </a:pPr>
                <a:r>
                  <a:rPr lang="en-US" sz="1568" dirty="0">
                    <a:solidFill>
                      <a:srgbClr val="353535">
                        <a:lumMod val="75000"/>
                        <a:lumOff val="25000"/>
                      </a:srgbClr>
                    </a:solidFill>
                    <a:latin typeface="Segoe UI Semilight"/>
                    <a:cs typeface="Tahoma"/>
                  </a:rPr>
                  <a:t>Account Mgmt</a:t>
                </a:r>
              </a:p>
            </p:txBody>
          </p:sp>
        </p:grpSp>
      </p:grpSp>
    </p:spTree>
    <p:extLst>
      <p:ext uri="{BB962C8B-B14F-4D97-AF65-F5344CB8AC3E}">
        <p14:creationId xmlns:p14="http://schemas.microsoft.com/office/powerpoint/2010/main" val="797973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6="http://schemas.microsoft.com/office/drawing/2014/main"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0" y="1793335"/>
            <a:ext cx="12191999" cy="5064179"/>
            <a:chOff x="-1" y="1828799"/>
            <a:chExt cx="12436474" cy="5165726"/>
          </a:xfrm>
        </p:grpSpPr>
        <p:sp>
          <p:nvSpPr>
            <p:cNvPr id="2" name="Rectangle 1"/>
            <p:cNvSpPr/>
            <p:nvPr/>
          </p:nvSpPr>
          <p:spPr bwMode="auto">
            <a:xfrm>
              <a:off x="-1" y="1828799"/>
              <a:ext cx="7864401" cy="516572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 name="Rectangle 11"/>
            <p:cNvSpPr/>
            <p:nvPr/>
          </p:nvSpPr>
          <p:spPr bwMode="auto">
            <a:xfrm rot="10800000" flipV="1">
              <a:off x="7824650" y="1828799"/>
              <a:ext cx="4611823" cy="51657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solidFill>
                  <a:srgbClr val="D83B01"/>
                </a:solidFill>
                <a:latin typeface="Segoe UI Semilight"/>
                <a:ea typeface="Segoe UI" pitchFamily="34" charset="0"/>
                <a:cs typeface="Segoe UI" pitchFamily="34" charset="0"/>
              </a:endParaRPr>
            </a:p>
          </p:txBody>
        </p:sp>
      </p:gr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3244" y="1892157"/>
            <a:ext cx="6514494" cy="4942471"/>
          </a:xfrm>
          <a:prstGeom prst="rect">
            <a:avLst/>
          </a:prstGeom>
        </p:spPr>
      </p:pic>
      <p:sp>
        <p:nvSpPr>
          <p:cNvPr id="3" name="Title 2">
            <a:extLst/>
          </p:cNvPr>
          <p:cNvSpPr>
            <a:spLocks noGrp="1"/>
          </p:cNvSpPr>
          <p:nvPr>
            <p:ph type="title"/>
          </p:nvPr>
        </p:nvSpPr>
        <p:spPr>
          <a:xfrm>
            <a:off x="269240" y="289956"/>
            <a:ext cx="9636566" cy="1271492"/>
          </a:xfrm>
        </p:spPr>
        <p:txBody>
          <a:bodyPr/>
          <a:lstStyle/>
          <a:p>
            <a:r>
              <a:rPr lang="en-US" dirty="0"/>
              <a:t>Azure Cost Management by Cloudyn</a:t>
            </a:r>
            <a:br>
              <a:rPr lang="en-US" dirty="0"/>
            </a:br>
            <a:r>
              <a:rPr lang="en-US" dirty="0"/>
              <a:t>delivers real customer impact</a:t>
            </a:r>
          </a:p>
        </p:txBody>
      </p:sp>
      <p:sp>
        <p:nvSpPr>
          <p:cNvPr id="9" name="TextBox 8">
            <a:extLst>
              <a:ext uri="{FF2B5EF4-FFF2-40B4-BE49-F238E27FC236}">
                <a16:creationId xmlns:a16="http://schemas.microsoft.com/office/drawing/2014/main" id="{BC628F22-3806-46E8-A51C-DFA1EA01A09F}"/>
              </a:ext>
            </a:extLst>
          </p:cNvPr>
          <p:cNvSpPr txBox="1"/>
          <p:nvPr/>
        </p:nvSpPr>
        <p:spPr>
          <a:xfrm>
            <a:off x="7929842" y="2118741"/>
            <a:ext cx="4042119" cy="3865114"/>
          </a:xfrm>
          <a:prstGeom prst="rect">
            <a:avLst/>
          </a:prstGeom>
          <a:noFill/>
        </p:spPr>
        <p:txBody>
          <a:bodyPr wrap="square" lIns="89642" tIns="143428" rIns="179285" bIns="143428" rtlCol="0">
            <a:spAutoFit/>
          </a:bodyPr>
          <a:lstStyle/>
          <a:p>
            <a:pPr marL="116530" indent="-116530" defTabSz="914367">
              <a:spcAft>
                <a:spcPts val="588"/>
              </a:spcAft>
              <a:defRPr/>
            </a:pPr>
            <a:r>
              <a:rPr lang="en-US" sz="2353">
                <a:solidFill>
                  <a:srgbClr val="FFFFFF"/>
                </a:solidFill>
                <a:latin typeface="Segoe UI Light"/>
              </a:rPr>
              <a:t>“$300,000 was saved by looking at different areas, reserving instances, and sizing properly. We were able to maximize the budget and plan for the future.”</a:t>
            </a:r>
            <a:br>
              <a:rPr lang="en-US" sz="2549">
                <a:solidFill>
                  <a:srgbClr val="FFFFFF"/>
                </a:solidFill>
                <a:latin typeface="Segoe UI Light"/>
              </a:rPr>
            </a:br>
            <a:br>
              <a:rPr lang="en-US" sz="2549">
                <a:solidFill>
                  <a:srgbClr val="FFFFFF"/>
                </a:solidFill>
                <a:latin typeface="Segoe UI Light"/>
              </a:rPr>
            </a:br>
            <a:r>
              <a:rPr lang="en-US" sz="1765">
                <a:solidFill>
                  <a:srgbClr val="FFFFFF"/>
                </a:solidFill>
                <a:latin typeface="Segoe UI Semilight"/>
              </a:rPr>
              <a:t>Cloud Architect</a:t>
            </a:r>
            <a:br>
              <a:rPr lang="en-US" sz="1765">
                <a:solidFill>
                  <a:srgbClr val="FFFFFF"/>
                </a:solidFill>
                <a:latin typeface="Segoe UI Semilight"/>
              </a:rPr>
            </a:br>
            <a:r>
              <a:rPr lang="en-US" sz="1765">
                <a:solidFill>
                  <a:srgbClr val="FFFFFF"/>
                </a:solidFill>
                <a:latin typeface="Segoe UI Semilight"/>
              </a:rPr>
              <a:t>Large U.S. software company</a:t>
            </a:r>
          </a:p>
          <a:p>
            <a:pPr defTabSz="914367">
              <a:spcAft>
                <a:spcPts val="588"/>
              </a:spcAft>
              <a:defRPr/>
            </a:pPr>
            <a:endParaRPr lang="en-US" sz="2549">
              <a:solidFill>
                <a:srgbClr val="FFFFFF"/>
              </a:solidFill>
              <a:latin typeface="Segoe UI Semilight"/>
            </a:endParaRPr>
          </a:p>
        </p:txBody>
      </p:sp>
      <p:sp>
        <p:nvSpPr>
          <p:cNvPr id="10" name="TextBox 9">
            <a:extLst>
              <a:ext uri="{FF2B5EF4-FFF2-40B4-BE49-F238E27FC236}">
                <a16:creationId xmlns:a16="http://schemas.microsoft.com/office/drawing/2014/main" id="{E4FC2471-23ED-49C2-86DD-1515879688D3}"/>
              </a:ext>
            </a:extLst>
          </p:cNvPr>
          <p:cNvSpPr txBox="1"/>
          <p:nvPr/>
        </p:nvSpPr>
        <p:spPr>
          <a:xfrm>
            <a:off x="7947076" y="6274292"/>
            <a:ext cx="4238160" cy="470693"/>
          </a:xfrm>
          <a:prstGeom prst="rect">
            <a:avLst/>
          </a:prstGeom>
          <a:noFill/>
        </p:spPr>
        <p:txBody>
          <a:bodyPr wrap="square" lIns="179285" tIns="143428" rIns="179285" bIns="143428" rtlCol="0">
            <a:spAutoFit/>
          </a:bodyPr>
          <a:lstStyle/>
          <a:p>
            <a:pPr defTabSz="914367">
              <a:spcAft>
                <a:spcPts val="588"/>
              </a:spcAft>
              <a:defRPr/>
            </a:pPr>
            <a:r>
              <a:rPr lang="en-US" sz="1176" b="1">
                <a:solidFill>
                  <a:srgbClr val="FF8C00"/>
                </a:solidFill>
                <a:latin typeface="Segoe UI Semibold" panose="020B0702040204020203" pitchFamily="34" charset="0"/>
                <a:cs typeface="Segoe UI Semibold" panose="020B0702040204020203" pitchFamily="34" charset="0"/>
              </a:rPr>
              <a:t>Forrester Total Economic Impact study </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658" y="2132893"/>
            <a:ext cx="1117135" cy="177975"/>
          </a:xfrm>
          <a:prstGeom prst="rect">
            <a:avLst/>
          </a:prstGeom>
        </p:spPr>
      </p:pic>
    </p:spTree>
    <p:extLst>
      <p:ext uri="{BB962C8B-B14F-4D97-AF65-F5344CB8AC3E}">
        <p14:creationId xmlns:p14="http://schemas.microsoft.com/office/powerpoint/2010/main" val="33952879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a14="http://schemas.microsoft.com/office/drawing/2010/main" xmlns:a16="http://schemas.microsoft.com/office/drawing/2014/main" xmlns:p14="http://schemas.microsoft.com/office/powerpoint/2010/main"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The road ahead</a:t>
            </a:r>
          </a:p>
        </p:txBody>
      </p:sp>
      <p:sp>
        <p:nvSpPr>
          <p:cNvPr id="29" name="Text Placeholder 4"/>
          <p:cNvSpPr>
            <a:spLocks noGrp="1"/>
          </p:cNvSpPr>
          <p:nvPr>
            <p:ph type="body" sz="quarter" idx="4294967295"/>
          </p:nvPr>
        </p:nvSpPr>
        <p:spPr>
          <a:xfrm>
            <a:off x="1" y="5151817"/>
            <a:ext cx="12192000" cy="1440651"/>
          </a:xfrm>
        </p:spPr>
        <p:txBody>
          <a:bodyPr/>
          <a:lstStyle/>
          <a:p>
            <a:pPr algn="ctr">
              <a:lnSpc>
                <a:spcPct val="100000"/>
              </a:lnSpc>
            </a:pPr>
            <a:r>
              <a:rPr lang="en-US" sz="2745">
                <a:solidFill>
                  <a:schemeClr val="bg1"/>
                </a:solidFill>
              </a:rPr>
              <a:t>Our goal:</a:t>
            </a:r>
          </a:p>
          <a:p>
            <a:pPr algn="ctr">
              <a:lnSpc>
                <a:spcPts val="2823"/>
              </a:lnSpc>
              <a:spcBef>
                <a:spcPts val="882"/>
              </a:spcBef>
            </a:pPr>
            <a:r>
              <a:rPr lang="en-US" sz="2353">
                <a:solidFill>
                  <a:schemeClr val="bg1"/>
                </a:solidFill>
              </a:rPr>
              <a:t>To be the best cloud cost management solution </a:t>
            </a:r>
            <a:br>
              <a:rPr lang="en-US" sz="2353">
                <a:solidFill>
                  <a:schemeClr val="bg1"/>
                </a:solidFill>
              </a:rPr>
            </a:br>
            <a:r>
              <a:rPr lang="en-US" sz="2353">
                <a:solidFill>
                  <a:schemeClr val="bg1"/>
                </a:solidFill>
              </a:rPr>
              <a:t>supporting a multi-cloud environment</a:t>
            </a:r>
          </a:p>
        </p:txBody>
      </p:sp>
      <p:grpSp>
        <p:nvGrpSpPr>
          <p:cNvPr id="4" name="Group 3"/>
          <p:cNvGrpSpPr/>
          <p:nvPr/>
        </p:nvGrpSpPr>
        <p:grpSpPr>
          <a:xfrm>
            <a:off x="281339" y="1189494"/>
            <a:ext cx="3774365" cy="5668020"/>
            <a:chOff x="286979" y="1212849"/>
            <a:chExt cx="3850049" cy="5781676"/>
          </a:xfrm>
        </p:grpSpPr>
        <p:sp>
          <p:nvSpPr>
            <p:cNvPr id="35" name="Rectangle 34"/>
            <p:cNvSpPr/>
            <p:nvPr/>
          </p:nvSpPr>
          <p:spPr bwMode="auto">
            <a:xfrm>
              <a:off x="286979" y="1212849"/>
              <a:ext cx="3850049" cy="57816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 name="Rectangle 1"/>
            <p:cNvSpPr/>
            <p:nvPr/>
          </p:nvSpPr>
          <p:spPr>
            <a:xfrm>
              <a:off x="1166526" y="1542239"/>
              <a:ext cx="2039341" cy="646331"/>
            </a:xfrm>
            <a:prstGeom prst="rect">
              <a:avLst/>
            </a:prstGeom>
          </p:spPr>
          <p:txBody>
            <a:bodyPr wrap="none">
              <a:spAutoFit/>
            </a:bodyPr>
            <a:lstStyle/>
            <a:p>
              <a:pPr defTabSz="914367">
                <a:defRPr/>
              </a:pPr>
              <a:r>
                <a:rPr lang="en-US" sz="3529">
                  <a:solidFill>
                    <a:srgbClr val="D83B01"/>
                  </a:solidFill>
                  <a:latin typeface="Segoe UI Light"/>
                </a:rPr>
                <a:t>Sept 2017</a:t>
              </a:r>
            </a:p>
          </p:txBody>
        </p:sp>
        <p:grpSp>
          <p:nvGrpSpPr>
            <p:cNvPr id="11" name="Group 10"/>
            <p:cNvGrpSpPr/>
            <p:nvPr/>
          </p:nvGrpSpPr>
          <p:grpSpPr>
            <a:xfrm>
              <a:off x="601781" y="1580515"/>
              <a:ext cx="518652" cy="518652"/>
              <a:chOff x="6014395" y="3212568"/>
              <a:chExt cx="812904" cy="812904"/>
            </a:xfrm>
          </p:grpSpPr>
          <p:sp>
            <p:nvSpPr>
              <p:cNvPr id="9" name="Oval 8"/>
              <p:cNvSpPr/>
              <p:nvPr/>
            </p:nvSpPr>
            <p:spPr>
              <a:xfrm>
                <a:off x="6014395" y="3212568"/>
                <a:ext cx="812904" cy="812904"/>
              </a:xfrm>
              <a:prstGeom prst="ellipse">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0" name="Chord 9"/>
              <p:cNvSpPr/>
              <p:nvPr/>
            </p:nvSpPr>
            <p:spPr>
              <a:xfrm>
                <a:off x="6095688" y="3293860"/>
                <a:ext cx="650322" cy="650322"/>
              </a:xfrm>
              <a:prstGeom prst="chord">
                <a:avLst>
                  <a:gd name="adj1" fmla="val 1168272"/>
                  <a:gd name="adj2" fmla="val 9631728"/>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32" name="Rectangle 31"/>
            <p:cNvSpPr/>
            <p:nvPr/>
          </p:nvSpPr>
          <p:spPr>
            <a:xfrm>
              <a:off x="601781" y="2346002"/>
              <a:ext cx="3272631" cy="269096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4821" tIns="44821" rIns="44821" bIns="44821" numCol="1" spcCol="1270" anchor="t" anchorCtr="0">
              <a:noAutofit/>
            </a:bodyPr>
            <a:lstStyle/>
            <a:p>
              <a:pPr defTabSz="914367">
                <a:spcAft>
                  <a:spcPts val="980"/>
                </a:spcAft>
                <a:defRPr/>
              </a:pPr>
              <a:r>
                <a:rPr lang="en-US" sz="1765">
                  <a:solidFill>
                    <a:srgbClr val="353535">
                      <a:hueOff val="0"/>
                      <a:satOff val="0"/>
                      <a:lumOff val="0"/>
                      <a:alphaOff val="0"/>
                    </a:srgbClr>
                  </a:solidFill>
                  <a:latin typeface="Segoe UI Semilight"/>
                </a:rPr>
                <a:t>Access from Azure Portals</a:t>
              </a:r>
            </a:p>
            <a:p>
              <a:pPr defTabSz="914367">
                <a:spcAft>
                  <a:spcPts val="980"/>
                </a:spcAft>
                <a:defRPr/>
              </a:pPr>
              <a:r>
                <a:rPr lang="en-US" sz="1765">
                  <a:solidFill>
                    <a:srgbClr val="353535">
                      <a:hueOff val="0"/>
                      <a:satOff val="0"/>
                      <a:lumOff val="0"/>
                      <a:alphaOff val="0"/>
                    </a:srgbClr>
                  </a:solidFill>
                  <a:latin typeface="Segoe UI Semilight"/>
                </a:rPr>
                <a:t>Managing Azure spend for FREE</a:t>
              </a:r>
            </a:p>
            <a:p>
              <a:pPr defTabSz="914367">
                <a:spcAft>
                  <a:spcPts val="980"/>
                </a:spcAft>
                <a:defRPr/>
              </a:pPr>
              <a:r>
                <a:rPr lang="en-US" sz="1765">
                  <a:solidFill>
                    <a:srgbClr val="353535">
                      <a:hueOff val="0"/>
                      <a:satOff val="0"/>
                      <a:lumOff val="0"/>
                      <a:alphaOff val="0"/>
                    </a:srgbClr>
                  </a:solidFill>
                  <a:latin typeface="Segoe UI Semilight"/>
                </a:rPr>
                <a:t>Support for Azure EA, CSP</a:t>
              </a:r>
            </a:p>
            <a:p>
              <a:pPr defTabSz="914367">
                <a:spcAft>
                  <a:spcPts val="980"/>
                </a:spcAft>
                <a:defRPr/>
              </a:pPr>
              <a:r>
                <a:rPr lang="en-US" sz="1765">
                  <a:solidFill>
                    <a:srgbClr val="353535">
                      <a:hueOff val="0"/>
                      <a:satOff val="0"/>
                      <a:lumOff val="0"/>
                      <a:alphaOff val="0"/>
                    </a:srgbClr>
                  </a:solidFill>
                  <a:latin typeface="Segoe UI Semilight"/>
                </a:rPr>
                <a:t>Support for Azure Direct</a:t>
              </a:r>
            </a:p>
            <a:p>
              <a:pPr defTabSz="914367">
                <a:spcAft>
                  <a:spcPts val="980"/>
                </a:spcAft>
                <a:defRPr/>
              </a:pPr>
              <a:r>
                <a:rPr lang="en-US" sz="1765">
                  <a:solidFill>
                    <a:srgbClr val="353535">
                      <a:hueOff val="0"/>
                      <a:satOff val="0"/>
                      <a:lumOff val="0"/>
                      <a:alphaOff val="0"/>
                    </a:srgbClr>
                  </a:solidFill>
                  <a:latin typeface="Segoe UI Semilight"/>
                </a:rPr>
                <a:t>Support for AWS and Google Cloud Platform</a:t>
              </a:r>
            </a:p>
          </p:txBody>
        </p:sp>
      </p:grpSp>
      <p:grpSp>
        <p:nvGrpSpPr>
          <p:cNvPr id="6" name="Group 5"/>
          <p:cNvGrpSpPr/>
          <p:nvPr/>
        </p:nvGrpSpPr>
        <p:grpSpPr>
          <a:xfrm>
            <a:off x="4204822" y="1189494"/>
            <a:ext cx="3774365" cy="5668020"/>
            <a:chOff x="4289136" y="1212849"/>
            <a:chExt cx="3850049" cy="5781676"/>
          </a:xfrm>
        </p:grpSpPr>
        <p:sp>
          <p:nvSpPr>
            <p:cNvPr id="42" name="Rectangle 41"/>
            <p:cNvSpPr/>
            <p:nvPr/>
          </p:nvSpPr>
          <p:spPr bwMode="auto">
            <a:xfrm>
              <a:off x="4289136" y="1212849"/>
              <a:ext cx="3850049" cy="57816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 name="Group 13"/>
            <p:cNvGrpSpPr/>
            <p:nvPr/>
          </p:nvGrpSpPr>
          <p:grpSpPr>
            <a:xfrm>
              <a:off x="4612356" y="1580516"/>
              <a:ext cx="518652" cy="518652"/>
              <a:chOff x="6036993" y="3212574"/>
              <a:chExt cx="812904" cy="812904"/>
            </a:xfrm>
          </p:grpSpPr>
          <p:sp>
            <p:nvSpPr>
              <p:cNvPr id="12" name="Oval 11"/>
              <p:cNvSpPr/>
              <p:nvPr/>
            </p:nvSpPr>
            <p:spPr>
              <a:xfrm>
                <a:off x="6036993" y="3212574"/>
                <a:ext cx="812904" cy="812904"/>
              </a:xfrm>
              <a:prstGeom prst="ellipse">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3" name="Chord 12"/>
              <p:cNvSpPr/>
              <p:nvPr/>
            </p:nvSpPr>
            <p:spPr>
              <a:xfrm>
                <a:off x="6118289" y="3293865"/>
                <a:ext cx="650322" cy="650323"/>
              </a:xfrm>
              <a:prstGeom prst="chord">
                <a:avLst>
                  <a:gd name="adj1" fmla="val 20431728"/>
                  <a:gd name="adj2" fmla="val 11968272"/>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0" name="Rectangle 19"/>
            <p:cNvSpPr/>
            <p:nvPr/>
          </p:nvSpPr>
          <p:spPr>
            <a:xfrm>
              <a:off x="5196351" y="1542239"/>
              <a:ext cx="1774845" cy="646331"/>
            </a:xfrm>
            <a:prstGeom prst="rect">
              <a:avLst/>
            </a:prstGeom>
          </p:spPr>
          <p:txBody>
            <a:bodyPr wrap="none">
              <a:spAutoFit/>
            </a:bodyPr>
            <a:lstStyle/>
            <a:p>
              <a:pPr defTabSz="914367">
                <a:defRPr/>
              </a:pPr>
              <a:r>
                <a:rPr lang="en-US" sz="3529">
                  <a:solidFill>
                    <a:srgbClr val="D83B01"/>
                  </a:solidFill>
                  <a:latin typeface="Segoe UI Light"/>
                </a:rPr>
                <a:t>Q4 2017</a:t>
              </a:r>
            </a:p>
          </p:txBody>
        </p:sp>
        <p:sp>
          <p:nvSpPr>
            <p:cNvPr id="33" name="Rectangle 32"/>
            <p:cNvSpPr/>
            <p:nvPr/>
          </p:nvSpPr>
          <p:spPr>
            <a:xfrm>
              <a:off x="4611674" y="2342469"/>
              <a:ext cx="3275726" cy="342097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4821" tIns="44821" rIns="44821" bIns="44821" numCol="1" spcCol="1270" anchor="t" anchorCtr="0">
              <a:noAutofit/>
            </a:bodyPr>
            <a:lstStyle/>
            <a:p>
              <a:pPr defTabSz="784338">
                <a:spcBef>
                  <a:spcPct val="0"/>
                </a:spcBef>
                <a:spcAft>
                  <a:spcPts val="980"/>
                </a:spcAft>
                <a:defRPr/>
              </a:pPr>
              <a:r>
                <a:rPr lang="en-US" sz="1765">
                  <a:solidFill>
                    <a:srgbClr val="353535">
                      <a:hueOff val="0"/>
                      <a:satOff val="0"/>
                      <a:lumOff val="0"/>
                      <a:alphaOff val="0"/>
                    </a:srgbClr>
                  </a:solidFill>
                  <a:latin typeface="Segoe UI Semilight"/>
                </a:rPr>
                <a:t>Azure virtual machine reserved instances recommendations</a:t>
              </a:r>
            </a:p>
          </p:txBody>
        </p:sp>
      </p:grpSp>
      <p:grpSp>
        <p:nvGrpSpPr>
          <p:cNvPr id="7" name="Group 6"/>
          <p:cNvGrpSpPr/>
          <p:nvPr/>
        </p:nvGrpSpPr>
        <p:grpSpPr>
          <a:xfrm>
            <a:off x="8128305" y="1189494"/>
            <a:ext cx="3774365" cy="5668020"/>
            <a:chOff x="8291293" y="1212849"/>
            <a:chExt cx="3850049" cy="5781676"/>
          </a:xfrm>
        </p:grpSpPr>
        <p:sp>
          <p:nvSpPr>
            <p:cNvPr id="41" name="Rectangle 40"/>
            <p:cNvSpPr/>
            <p:nvPr/>
          </p:nvSpPr>
          <p:spPr bwMode="auto">
            <a:xfrm>
              <a:off x="8291293" y="1212849"/>
              <a:ext cx="3850049" cy="578167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7" name="Group 16"/>
            <p:cNvGrpSpPr/>
            <p:nvPr/>
          </p:nvGrpSpPr>
          <p:grpSpPr>
            <a:xfrm>
              <a:off x="8612242" y="1580516"/>
              <a:ext cx="518652" cy="518652"/>
              <a:chOff x="6040485" y="3212574"/>
              <a:chExt cx="812903" cy="812904"/>
            </a:xfrm>
          </p:grpSpPr>
          <p:sp>
            <p:nvSpPr>
              <p:cNvPr id="15" name="Oval 14"/>
              <p:cNvSpPr/>
              <p:nvPr/>
            </p:nvSpPr>
            <p:spPr>
              <a:xfrm>
                <a:off x="6040485" y="3212574"/>
                <a:ext cx="812903" cy="812904"/>
              </a:xfrm>
              <a:prstGeom prst="ellipse">
                <a:avLst/>
              </a:prstGeom>
              <a:solidFill>
                <a:schemeClr val="bg1">
                  <a:lumMod val="8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Chord 15"/>
              <p:cNvSpPr/>
              <p:nvPr/>
            </p:nvSpPr>
            <p:spPr>
              <a:xfrm>
                <a:off x="6121779" y="3293864"/>
                <a:ext cx="650322" cy="650322"/>
              </a:xfrm>
              <a:prstGeom prst="chord">
                <a:avLst>
                  <a:gd name="adj1" fmla="val 16200000"/>
                  <a:gd name="adj2" fmla="val 16200000"/>
                </a:avLst>
              </a:prstGeom>
              <a:solidFill>
                <a:schemeClr val="accent4">
                  <a:lumMod val="75000"/>
                </a:schemeClr>
              </a:solidFill>
              <a:ln>
                <a:solidFill>
                  <a:schemeClr val="accent4">
                    <a:lumMod val="75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1" name="Rectangle 20"/>
            <p:cNvSpPr/>
            <p:nvPr/>
          </p:nvSpPr>
          <p:spPr>
            <a:xfrm>
              <a:off x="9306754" y="1542239"/>
              <a:ext cx="1665841" cy="646331"/>
            </a:xfrm>
            <a:prstGeom prst="rect">
              <a:avLst/>
            </a:prstGeom>
          </p:spPr>
          <p:txBody>
            <a:bodyPr wrap="none">
              <a:spAutoFit/>
            </a:bodyPr>
            <a:lstStyle/>
            <a:p>
              <a:pPr defTabSz="914367">
                <a:defRPr/>
              </a:pPr>
              <a:r>
                <a:rPr lang="en-US" sz="3529">
                  <a:solidFill>
                    <a:srgbClr val="D83B01"/>
                  </a:solidFill>
                  <a:latin typeface="Segoe UI Light"/>
                </a:rPr>
                <a:t>H1 2018</a:t>
              </a:r>
            </a:p>
          </p:txBody>
        </p:sp>
        <p:sp>
          <p:nvSpPr>
            <p:cNvPr id="34" name="Rectangle 33"/>
            <p:cNvSpPr/>
            <p:nvPr/>
          </p:nvSpPr>
          <p:spPr>
            <a:xfrm>
              <a:off x="8622527" y="2373296"/>
              <a:ext cx="2783688" cy="342097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44821" tIns="44821" rIns="44821" bIns="44821" numCol="1" spcCol="1270" anchor="t" anchorCtr="0">
              <a:noAutofit/>
            </a:bodyPr>
            <a:lstStyle/>
            <a:p>
              <a:pPr defTabSz="784338">
                <a:lnSpc>
                  <a:spcPct val="90000"/>
                </a:lnSpc>
                <a:spcBef>
                  <a:spcPct val="0"/>
                </a:spcBef>
                <a:spcAft>
                  <a:spcPts val="980"/>
                </a:spcAft>
                <a:defRPr/>
              </a:pPr>
              <a:r>
                <a:rPr lang="en-US" sz="1765" dirty="0">
                  <a:solidFill>
                    <a:srgbClr val="353535">
                      <a:hueOff val="0"/>
                      <a:satOff val="0"/>
                      <a:lumOff val="0"/>
                      <a:alphaOff val="0"/>
                    </a:srgbClr>
                  </a:solidFill>
                  <a:latin typeface="Segoe UI Semilight"/>
                </a:rPr>
                <a:t>Cost Management Free tier</a:t>
              </a:r>
            </a:p>
            <a:p>
              <a:pPr defTabSz="784338">
                <a:lnSpc>
                  <a:spcPct val="90000"/>
                </a:lnSpc>
                <a:spcBef>
                  <a:spcPct val="0"/>
                </a:spcBef>
                <a:spcAft>
                  <a:spcPts val="980"/>
                </a:spcAft>
                <a:defRPr/>
              </a:pPr>
              <a:r>
                <a:rPr lang="en-US" sz="1765" dirty="0">
                  <a:solidFill>
                    <a:srgbClr val="353535">
                      <a:hueOff val="0"/>
                      <a:satOff val="0"/>
                      <a:lumOff val="0"/>
                      <a:alphaOff val="0"/>
                    </a:srgbClr>
                  </a:solidFill>
                  <a:latin typeface="Segoe UI Semilight"/>
                </a:rPr>
                <a:t>Azure billable</a:t>
              </a:r>
            </a:p>
            <a:p>
              <a:pPr defTabSz="784338">
                <a:lnSpc>
                  <a:spcPct val="90000"/>
                </a:lnSpc>
                <a:spcBef>
                  <a:spcPct val="0"/>
                </a:spcBef>
                <a:spcAft>
                  <a:spcPts val="980"/>
                </a:spcAft>
                <a:defRPr/>
              </a:pPr>
              <a:r>
                <a:rPr lang="en-US" sz="1765" dirty="0">
                  <a:solidFill>
                    <a:srgbClr val="353535">
                      <a:hueOff val="0"/>
                      <a:satOff val="0"/>
                      <a:lumOff val="0"/>
                      <a:alphaOff val="0"/>
                    </a:srgbClr>
                  </a:solidFill>
                  <a:latin typeface="Segoe UI Semilight"/>
                </a:rPr>
                <a:t>Integration with other Azure services</a:t>
              </a:r>
            </a:p>
            <a:p>
              <a:pPr marL="112048" lvl="1" indent="-112048" defTabSz="610041">
                <a:lnSpc>
                  <a:spcPct val="90000"/>
                </a:lnSpc>
                <a:spcBef>
                  <a:spcPct val="0"/>
                </a:spcBef>
                <a:spcAft>
                  <a:spcPct val="15000"/>
                </a:spcAft>
                <a:buFontTx/>
                <a:buChar char="•"/>
                <a:defRPr/>
              </a:pPr>
              <a:r>
                <a:rPr lang="en-US" sz="1372" dirty="0">
                  <a:solidFill>
                    <a:srgbClr val="353535">
                      <a:hueOff val="0"/>
                      <a:satOff val="0"/>
                      <a:lumOff val="0"/>
                      <a:alphaOff val="0"/>
                    </a:srgbClr>
                  </a:solidFill>
                  <a:latin typeface="Segoe UI Semilight"/>
                </a:rPr>
                <a:t>Azure Advisor</a:t>
              </a:r>
            </a:p>
            <a:p>
              <a:pPr marL="112048" lvl="1" indent="-112048" defTabSz="610041">
                <a:lnSpc>
                  <a:spcPct val="90000"/>
                </a:lnSpc>
                <a:spcBef>
                  <a:spcPct val="0"/>
                </a:spcBef>
                <a:spcAft>
                  <a:spcPct val="15000"/>
                </a:spcAft>
                <a:buFontTx/>
                <a:buChar char="•"/>
                <a:defRPr/>
              </a:pPr>
              <a:r>
                <a:rPr lang="en-US" sz="1372" dirty="0">
                  <a:solidFill>
                    <a:srgbClr val="353535">
                      <a:hueOff val="0"/>
                      <a:satOff val="0"/>
                      <a:lumOff val="0"/>
                      <a:alphaOff val="0"/>
                    </a:srgbClr>
                  </a:solidFill>
                  <a:latin typeface="Segoe UI Semilight"/>
                </a:rPr>
                <a:t>Automation</a:t>
              </a:r>
            </a:p>
            <a:p>
              <a:pPr marL="112048" lvl="1" indent="-112048" defTabSz="610041">
                <a:lnSpc>
                  <a:spcPct val="90000"/>
                </a:lnSpc>
                <a:spcBef>
                  <a:spcPct val="0"/>
                </a:spcBef>
                <a:spcAft>
                  <a:spcPct val="15000"/>
                </a:spcAft>
                <a:buFontTx/>
                <a:buChar char="•"/>
                <a:defRPr/>
              </a:pPr>
              <a:r>
                <a:rPr lang="en-US" sz="1372" dirty="0">
                  <a:solidFill>
                    <a:srgbClr val="353535">
                      <a:hueOff val="0"/>
                      <a:satOff val="0"/>
                      <a:lumOff val="0"/>
                      <a:alphaOff val="0"/>
                    </a:srgbClr>
                  </a:solidFill>
                  <a:latin typeface="Segoe UI Semilight"/>
                </a:rPr>
                <a:t>Policy management</a:t>
              </a:r>
            </a:p>
          </p:txBody>
        </p:sp>
      </p:grpSp>
      <p:sp>
        <p:nvSpPr>
          <p:cNvPr id="31" name="Rectangle 30"/>
          <p:cNvSpPr/>
          <p:nvPr/>
        </p:nvSpPr>
        <p:spPr bwMode="auto">
          <a:xfrm>
            <a:off x="1" y="4989286"/>
            <a:ext cx="12192000" cy="18682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 Placeholder 4"/>
          <p:cNvSpPr txBox="1">
            <a:spLocks/>
          </p:cNvSpPr>
          <p:nvPr/>
        </p:nvSpPr>
        <p:spPr>
          <a:xfrm>
            <a:off x="0" y="5151860"/>
            <a:ext cx="12192000" cy="1483488"/>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367">
              <a:lnSpc>
                <a:spcPct val="100000"/>
              </a:lnSpc>
              <a:buNone/>
              <a:defRPr/>
            </a:pPr>
            <a:r>
              <a:rPr lang="en-US" sz="2745">
                <a:solidFill>
                  <a:srgbClr val="FFFFFF"/>
                </a:solidFill>
                <a:latin typeface="Segoe UI Light"/>
              </a:rPr>
              <a:t>Our goal:</a:t>
            </a:r>
          </a:p>
          <a:p>
            <a:pPr marL="0" indent="0" algn="ctr" defTabSz="914367">
              <a:lnSpc>
                <a:spcPts val="2823"/>
              </a:lnSpc>
              <a:spcBef>
                <a:spcPts val="882"/>
              </a:spcBef>
              <a:buNone/>
              <a:defRPr/>
            </a:pPr>
            <a:r>
              <a:rPr lang="en-US" sz="2353">
                <a:solidFill>
                  <a:srgbClr val="FFFFFF"/>
                </a:solidFill>
                <a:latin typeface="Segoe UI Light"/>
              </a:rPr>
              <a:t>To be the best cloud cost management solution </a:t>
            </a:r>
            <a:br>
              <a:rPr lang="en-US" sz="2353">
                <a:solidFill>
                  <a:srgbClr val="FFFFFF"/>
                </a:solidFill>
                <a:latin typeface="Segoe UI Light"/>
              </a:rPr>
            </a:br>
            <a:r>
              <a:rPr lang="en-US" sz="2353">
                <a:solidFill>
                  <a:srgbClr val="FFFFFF"/>
                </a:solidFill>
                <a:latin typeface="Segoe UI Light"/>
              </a:rPr>
              <a:t>supporting a multi-cloud environment</a:t>
            </a:r>
          </a:p>
        </p:txBody>
      </p:sp>
    </p:spTree>
    <p:extLst>
      <p:ext uri="{BB962C8B-B14F-4D97-AF65-F5344CB8AC3E}">
        <p14:creationId xmlns:p14="http://schemas.microsoft.com/office/powerpoint/2010/main" val="839307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anim calcmode="lin" valueType="num">
                                      <p:cBhvr>
                                        <p:cTn id="23" dur="500" fill="hold"/>
                                        <p:tgtEl>
                                          <p:spTgt spid="31"/>
                                        </p:tgtEl>
                                        <p:attrNameLst>
                                          <p:attrName>ppt_x</p:attrName>
                                        </p:attrNameLst>
                                      </p:cBhvr>
                                      <p:tavLst>
                                        <p:tav tm="0">
                                          <p:val>
                                            <p:strVal val="#ppt_x"/>
                                          </p:val>
                                        </p:tav>
                                        <p:tav tm="100000">
                                          <p:val>
                                            <p:strVal val="#ppt_x"/>
                                          </p:val>
                                        </p:tav>
                                      </p:tavLst>
                                    </p:anim>
                                    <p:anim calcmode="lin" valueType="num">
                                      <p:cBhvr>
                                        <p:cTn id="24" dur="500" fill="hold"/>
                                        <p:tgtEl>
                                          <p:spTgt spid="3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500"/>
                                        <p:tgtEl>
                                          <p:spTgt spid="29">
                                            <p:txEl>
                                              <p:pRg st="0" end="0"/>
                                            </p:txEl>
                                          </p:spTgt>
                                        </p:tgtEl>
                                      </p:cBhvr>
                                    </p:animEffect>
                                    <p:anim calcmode="lin" valueType="num">
                                      <p:cBhvr>
                                        <p:cTn id="2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29">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9">
                                            <p:txEl>
                                              <p:pRg st="1" end="1"/>
                                            </p:txEl>
                                          </p:spTgt>
                                        </p:tgtEl>
                                        <p:attrNameLst>
                                          <p:attrName>style.visibility</p:attrName>
                                        </p:attrNameLst>
                                      </p:cBhvr>
                                      <p:to>
                                        <p:strVal val="visible"/>
                                      </p:to>
                                    </p:set>
                                    <p:animEffect transition="in" filter="fade">
                                      <p:cBhvr>
                                        <p:cTn id="32" dur="500"/>
                                        <p:tgtEl>
                                          <p:spTgt spid="29">
                                            <p:txEl>
                                              <p:pRg st="1" end="1"/>
                                            </p:txEl>
                                          </p:spTgt>
                                        </p:tgtEl>
                                      </p:cBhvr>
                                    </p:animEffect>
                                    <p:anim calcmode="lin" valueType="num">
                                      <p:cBhvr>
                                        <p:cTn id="33"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p:cTn id="34" dur="500" fill="hold"/>
                                        <p:tgtEl>
                                          <p:spTgt spid="29">
                                            <p:txEl>
                                              <p:pRg st="1" end="1"/>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xEl>
                                              <p:pRg st="0" end="0"/>
                                            </p:txEl>
                                          </p:spTgt>
                                        </p:tgtEl>
                                        <p:attrNameLst>
                                          <p:attrName>style.visibility</p:attrName>
                                        </p:attrNameLst>
                                      </p:cBhvr>
                                      <p:to>
                                        <p:strVal val="visible"/>
                                      </p:to>
                                    </p:set>
                                    <p:animEffect transition="in" filter="fade">
                                      <p:cBhvr>
                                        <p:cTn id="37" dur="500"/>
                                        <p:tgtEl>
                                          <p:spTgt spid="26">
                                            <p:txEl>
                                              <p:pRg st="0" end="0"/>
                                            </p:txEl>
                                          </p:spTgt>
                                        </p:tgtEl>
                                      </p:cBhvr>
                                    </p:animEffect>
                                    <p:anim calcmode="lin" valueType="num">
                                      <p:cBhvr>
                                        <p:cTn id="3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p:cTn id="39" dur="500" fill="hold"/>
                                        <p:tgtEl>
                                          <p:spTgt spid="2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26">
                                            <p:txEl>
                                              <p:pRg st="1" end="1"/>
                                            </p:txEl>
                                          </p:spTgt>
                                        </p:tgtEl>
                                        <p:attrNameLst>
                                          <p:attrName>style.visibility</p:attrName>
                                        </p:attrNameLst>
                                      </p:cBhvr>
                                      <p:to>
                                        <p:strVal val="visible"/>
                                      </p:to>
                                    </p:set>
                                    <p:animEffect transition="in" filter="fade">
                                      <p:cBhvr>
                                        <p:cTn id="44" dur="500"/>
                                        <p:tgtEl>
                                          <p:spTgt spid="26">
                                            <p:txEl>
                                              <p:pRg st="1" end="1"/>
                                            </p:txEl>
                                          </p:spTgt>
                                        </p:tgtEl>
                                      </p:cBhvr>
                                    </p:animEffect>
                                    <p:anim calcmode="lin" valueType="num">
                                      <p:cBhvr>
                                        <p:cTn id="45"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p:cTn id="46" dur="500" fill="hold"/>
                                        <p:tgtEl>
                                          <p:spTgt spid="26">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p:bldP spid="31" grpId="0" animBg="1"/>
      <p:bldP spid="26"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igital_Ready_Template_16x9.potx" id="{8CED0D18-0B63-44A4-A1C0-3A67E6EECBAA}" vid="{B316D246-ADCA-456A-A1D7-8B8280781E23}"/>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5.xml><?xml version="1.0" encoding="utf-8"?>
<a:theme xmlns:a="http://schemas.openxmlformats.org/drawingml/2006/main" name="2_WHITE TEMPLATE">
  <a:themeElements>
    <a:clrScheme name="DARK TEAL 3">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1.potx" id="{3836AAAA-00B7-4C6D-923A-54C9354BB260}" vid="{F23C64D7-7655-4876-AF05-51FD13D12BDA}"/>
    </a:ext>
  </a:extLst>
</a:theme>
</file>

<file path=ppt/theme/theme6.xml><?xml version="1.0" encoding="utf-8"?>
<a:theme xmlns:a="http://schemas.openxmlformats.org/drawingml/2006/main" name="3_WHITE TEMPLATE">
  <a:themeElements>
    <a:clrScheme name="DARK TEAL 3">
      <a:dk1>
        <a:srgbClr val="505050"/>
      </a:dk1>
      <a:lt1>
        <a:srgbClr val="FFFFFF"/>
      </a:lt1>
      <a:dk2>
        <a:srgbClr val="008272"/>
      </a:dk2>
      <a:lt2>
        <a:srgbClr val="D5F7F6"/>
      </a:lt2>
      <a:accent1>
        <a:srgbClr val="008272"/>
      </a:accent1>
      <a:accent2>
        <a:srgbClr val="B4009E"/>
      </a:accent2>
      <a:accent3>
        <a:srgbClr val="004B50"/>
      </a:accent3>
      <a:accent4>
        <a:srgbClr val="0078D7"/>
      </a:accent4>
      <a:accent5>
        <a:srgbClr val="5C2D91"/>
      </a:accent5>
      <a:accent6>
        <a:srgbClr val="D83B01"/>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BLUE_1.potx" id="{3836AAAA-00B7-4C6D-923A-54C9354BB260}" vid="{F23C64D7-7655-4876-AF05-51FD13D12BDA}"/>
    </a:ext>
  </a:extLst>
</a:theme>
</file>

<file path=ppt/theme/theme7.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gnite_.potx" id="{8B067204-FA17-4FAA-9531-074C8169FC18}" vid="{F3EE1295-9E53-4D95-B5B5-39AAE057E2CD}"/>
    </a:ext>
  </a:extLst>
</a:theme>
</file>

<file path=ppt/theme/theme8.xml><?xml version="1.0" encoding="utf-8"?>
<a:theme xmlns:a="http://schemas.openxmlformats.org/drawingml/2006/main" name="DARK GRAY TEMPLATE">
  <a:themeElements>
    <a:clrScheme name="BT - Blue - dark back, lime, gold">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AAFB1E1-19BC-4CC5-B7D6-EE0DE65C2DF0}"/>
    </a:ext>
  </a:extLst>
</a:theme>
</file>

<file path=ppt/theme/theme9.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docProps/app.xml><?xml version="1.0" encoding="utf-8"?>
<Properties xmlns="http://schemas.openxmlformats.org/officeDocument/2006/extended-properties" xmlns:vt="http://schemas.openxmlformats.org/officeDocument/2006/docPropsVTypes">
  <TotalTime>55</TotalTime>
  <Words>3004</Words>
  <Application>Microsoft Office PowerPoint</Application>
  <PresentationFormat>Widescreen</PresentationFormat>
  <Paragraphs>493</Paragraphs>
  <Slides>33</Slides>
  <Notes>33</Notes>
  <HiddenSlides>0</HiddenSlides>
  <MMClips>0</MMClips>
  <ScaleCrop>false</ScaleCrop>
  <HeadingPairs>
    <vt:vector size="8" baseType="variant">
      <vt:variant>
        <vt:lpstr>Fonts Used</vt:lpstr>
      </vt:variant>
      <vt:variant>
        <vt:i4>10</vt:i4>
      </vt:variant>
      <vt:variant>
        <vt:lpstr>Theme</vt:lpstr>
      </vt:variant>
      <vt:variant>
        <vt:i4>9</vt:i4>
      </vt:variant>
      <vt:variant>
        <vt:lpstr>Embedded OLE Servers</vt:lpstr>
      </vt:variant>
      <vt:variant>
        <vt:i4>1</vt:i4>
      </vt:variant>
      <vt:variant>
        <vt:lpstr>Slide Titles</vt:lpstr>
      </vt:variant>
      <vt:variant>
        <vt:i4>33</vt:i4>
      </vt:variant>
    </vt:vector>
  </HeadingPairs>
  <TitlesOfParts>
    <vt:vector size="53" baseType="lpstr">
      <vt:lpstr>Arial</vt:lpstr>
      <vt:lpstr>Calibri</vt:lpstr>
      <vt:lpstr>Consolas</vt:lpstr>
      <vt:lpstr>Segoe UI</vt:lpstr>
      <vt:lpstr>Segoe UI Light</vt:lpstr>
      <vt:lpstr>Segoe UI Semibold</vt:lpstr>
      <vt:lpstr>Segoe UI Semilight</vt:lpstr>
      <vt:lpstr>Tahoma</vt:lpstr>
      <vt:lpstr>Times New Roman</vt:lpstr>
      <vt:lpstr>Wingdings</vt:lpstr>
      <vt:lpstr>5-50113_Microsoft_Ready_Light_Template</vt:lpstr>
      <vt:lpstr>2_5-50109_Microsoft_Light_Template</vt:lpstr>
      <vt:lpstr>5-30610_Microsoft_Ignite_Keynote_Template</vt:lpstr>
      <vt:lpstr>C+E Readiness Template</vt:lpstr>
      <vt:lpstr>2_WHITE TEMPLATE</vt:lpstr>
      <vt:lpstr>3_WHITE TEMPLATE</vt:lpstr>
      <vt:lpstr>5-50109_Microsoft_Light_Template</vt:lpstr>
      <vt:lpstr>DARK GRAY TEMPLATE</vt:lpstr>
      <vt:lpstr>5-50173_Microsoft_Ready_Dark_Template</vt:lpstr>
      <vt:lpstr>think-cell Slide</vt:lpstr>
      <vt:lpstr>Cost optimizations for IaaS </vt:lpstr>
      <vt:lpstr>Optimization is the path to success</vt:lpstr>
      <vt:lpstr>PowerPoint Presentation</vt:lpstr>
      <vt:lpstr>Lifecycle of optimization</vt:lpstr>
      <vt:lpstr>Microsoft IT CPU average</vt:lpstr>
      <vt:lpstr>How have we done so far?</vt:lpstr>
      <vt:lpstr>How does cost optimization work</vt:lpstr>
      <vt:lpstr>Azure Cost Management by Cloudyn delivers real customer impact</vt:lpstr>
      <vt:lpstr>The road ahead</vt:lpstr>
      <vt:lpstr>Free to manage your Azure spend</vt:lpstr>
      <vt:lpstr>Getting Started with Azure Cost Management</vt:lpstr>
      <vt:lpstr>Reserved Instances </vt:lpstr>
      <vt:lpstr>There are many ways to save with Azure</vt:lpstr>
      <vt:lpstr>Introducing Azure Reserved VM Instances</vt:lpstr>
      <vt:lpstr>More cloud, less cost</vt:lpstr>
      <vt:lpstr>Typical savings with RI </vt:lpstr>
      <vt:lpstr>Azure Hybrid Benefit for Windows Server</vt:lpstr>
      <vt:lpstr>Most cost-effective cloud for Windows Server</vt:lpstr>
      <vt:lpstr>Typical savings with RI </vt:lpstr>
      <vt:lpstr>Typical savings with RI + Azure Hybrid Benefit </vt:lpstr>
      <vt:lpstr>Improved budgeting and prioritized capacity</vt:lpstr>
      <vt:lpstr>Flexible reservation assignment</vt:lpstr>
      <vt:lpstr>How Reserved VM Instances work</vt:lpstr>
      <vt:lpstr>Easy purchase experience</vt:lpstr>
      <vt:lpstr>Exchange at any time </vt:lpstr>
      <vt:lpstr>Cancel at any time </vt:lpstr>
      <vt:lpstr>Azure RI differentiation </vt:lpstr>
      <vt:lpstr>Why Azure RIs?</vt:lpstr>
      <vt:lpstr>Total Economic Impact™ of Azure IaaS + PaaS</vt:lpstr>
      <vt:lpstr>PowerPoint Presentation</vt:lpstr>
      <vt:lpstr>PowerPoint Presentation</vt:lpstr>
      <vt:lpstr>Learn More</vt:lpstr>
      <vt:lpstr>PowerPoint Presentation</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Cost optimizations - working with Azure Reserved Instances and Azure Hybrid Benefit </dc:title>
  <dc:creator>Naveen Vasireddy</dc:creator>
  <cp:lastModifiedBy>Kirill Kotlyarenko</cp:lastModifiedBy>
  <cp:revision>6</cp:revision>
  <dcterms:created xsi:type="dcterms:W3CDTF">2018-05-31T22:21:53Z</dcterms:created>
  <dcterms:modified xsi:type="dcterms:W3CDTF">2018-06-05T20:03:19Z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kirilk@microsoft.com</vt:lpwstr>
  </property>
  <property fmtid="{D5CDD505-2E9C-101B-9397-08002B2CF9AE}" pid="5" name="MSIP_Label_f42aa342-8706-4288-bd11-ebb85995028c_SetDate">
    <vt:lpwstr>2018-06-05T05:15:49.9696983Z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